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6" r:id="rId1"/>
    <p:sldMasterId id="2147484206" r:id="rId2"/>
  </p:sldMasterIdLst>
  <p:notesMasterIdLst>
    <p:notesMasterId r:id="rId37"/>
  </p:notesMasterIdLst>
  <p:sldIdLst>
    <p:sldId id="256" r:id="rId3"/>
    <p:sldId id="291" r:id="rId4"/>
    <p:sldId id="293" r:id="rId5"/>
    <p:sldId id="292" r:id="rId6"/>
    <p:sldId id="262" r:id="rId7"/>
    <p:sldId id="263" r:id="rId8"/>
    <p:sldId id="258" r:id="rId9"/>
    <p:sldId id="282" r:id="rId10"/>
    <p:sldId id="265" r:id="rId11"/>
    <p:sldId id="266" r:id="rId12"/>
    <p:sldId id="299" r:id="rId13"/>
    <p:sldId id="267" r:id="rId14"/>
    <p:sldId id="268" r:id="rId15"/>
    <p:sldId id="281" r:id="rId16"/>
    <p:sldId id="295" r:id="rId17"/>
    <p:sldId id="301" r:id="rId18"/>
    <p:sldId id="277" r:id="rId19"/>
    <p:sldId id="302" r:id="rId20"/>
    <p:sldId id="272" r:id="rId21"/>
    <p:sldId id="270" r:id="rId22"/>
    <p:sldId id="300" r:id="rId23"/>
    <p:sldId id="273" r:id="rId24"/>
    <p:sldId id="287" r:id="rId25"/>
    <p:sldId id="294" r:id="rId26"/>
    <p:sldId id="274" r:id="rId27"/>
    <p:sldId id="303" r:id="rId28"/>
    <p:sldId id="269" r:id="rId29"/>
    <p:sldId id="304" r:id="rId30"/>
    <p:sldId id="276" r:id="rId31"/>
    <p:sldId id="296" r:id="rId32"/>
    <p:sldId id="305" r:id="rId33"/>
    <p:sldId id="306" r:id="rId34"/>
    <p:sldId id="279" r:id="rId35"/>
    <p:sldId id="298" r:id="rId3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son1"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snapToGrid="0" snapToObjects="1">
      <p:cViewPr>
        <p:scale>
          <a:sx n="100" d="100"/>
          <a:sy n="100" d="100"/>
        </p:scale>
        <p:origin x="-660"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31958F3-0D40-4791-BD2F-E05B4775240A}" type="datetimeFigureOut">
              <a:rPr lang="en-US"/>
              <a:pPr>
                <a:defRPr/>
              </a:pPr>
              <a:t>5/31/2013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B3C50EA-1A67-4265-A66E-48DC440E757C}" type="slidenum">
              <a:rPr lang="en-US"/>
              <a:pPr>
                <a:defRPr/>
              </a:pPr>
              <a:t>‹#›</a:t>
            </a:fld>
            <a:endParaRPr lang="en-US"/>
          </a:p>
        </p:txBody>
      </p:sp>
    </p:spTree>
    <p:extLst>
      <p:ext uri="{BB962C8B-B14F-4D97-AF65-F5344CB8AC3E}">
        <p14:creationId xmlns:p14="http://schemas.microsoft.com/office/powerpoint/2010/main" val="178674732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01B21DC3-428E-411E-BB92-F163B6AE7EC1}" type="slidenum">
              <a:rPr lang="en-US" b="1" smtClean="0">
                <a:latin typeface="Arial" charset="0"/>
                <a:ea typeface="ヒラギノ角ゴ Pro W3"/>
                <a:cs typeface="ヒラギノ角ゴ Pro W3"/>
              </a:rPr>
              <a:pPr defTabSz="914400" fontAlgn="base">
                <a:spcBef>
                  <a:spcPct val="0"/>
                </a:spcBef>
                <a:spcAft>
                  <a:spcPct val="0"/>
                </a:spcAft>
              </a:pPr>
              <a:t>2</a:t>
            </a:fld>
            <a:endParaRPr lang="en-US" b="1" smtClean="0">
              <a:latin typeface="Arial" charset="0"/>
              <a:ea typeface="ヒラギノ角ゴ Pro W3"/>
              <a:cs typeface="ヒラギノ角ゴ Pro W3"/>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Substantiation</a:t>
            </a:r>
          </a:p>
          <a:p>
            <a:pPr eaLnBrk="1" hangingPunct="1">
              <a:spcBef>
                <a:spcPct val="0"/>
              </a:spcBef>
            </a:pPr>
            <a:r>
              <a:rPr lang="en-US" smtClean="0">
                <a:latin typeface="Times New Roman" pitchFamily="18" charset="0"/>
              </a:rPr>
              <a:t>Bruffey, J. D., P. D. Co., et al. (2011). </a:t>
            </a:r>
            <a:r>
              <a:rPr lang="en-US" u="sng" smtClean="0">
                <a:latin typeface="Times New Roman" pitchFamily="18" charset="0"/>
              </a:rPr>
              <a:t>Update in Minimally Invasive Spine (mis) Surgery: Clinical Examples of Anatomy, Indications, and Surgical Techniques, Center For Advanced Spinal Surgery of Southern Arizona.</a:t>
            </a:r>
            <a:endParaRPr lang="en-US" smtClean="0">
              <a:latin typeface="Times New Roman" pitchFamily="18" charset="0"/>
            </a:endParaRPr>
          </a:p>
          <a:p>
            <a:pPr eaLnBrk="1" hangingPunct="1">
              <a:spcBef>
                <a:spcPct val="0"/>
              </a:spcBef>
            </a:pPr>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AF3290-ECE7-491F-90E2-5EF23BF85BC7}" type="slidenum">
              <a:rPr lang="en-US"/>
              <a:pPr fontAlgn="base">
                <a:spcBef>
                  <a:spcPct val="0"/>
                </a:spcBef>
                <a:spcAft>
                  <a:spcPct val="0"/>
                </a:spcAft>
                <a:defRPr/>
              </a:pPr>
              <a:t>14</a:t>
            </a:fld>
            <a:endParaRPr lang="en-US"/>
          </a:p>
        </p:txBody>
      </p:sp>
      <p:sp>
        <p:nvSpPr>
          <p:cNvPr id="40962" name="Rectangle 2"/>
          <p:cNvSpPr>
            <a:spLocks noGrp="1" noRot="1" noChangeAspect="1" noChangeArrowheads="1" noTextEdit="1"/>
          </p:cNvSpPr>
          <p:nvPr>
            <p:ph type="sldImg"/>
          </p:nvPr>
        </p:nvSpPr>
        <p:spPr bwMode="auto">
          <a:xfrm>
            <a:off x="1154113" y="684213"/>
            <a:ext cx="4552950" cy="3414712"/>
          </a:xfrm>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Substantiation</a:t>
            </a:r>
          </a:p>
          <a:p>
            <a:pPr eaLnBrk="1" hangingPunct="1">
              <a:spcBef>
                <a:spcPct val="0"/>
              </a:spcBef>
            </a:pPr>
            <a:r>
              <a:rPr lang="en-US" smtClean="0">
                <a:latin typeface="Times New Roman" pitchFamily="18" charset="0"/>
              </a:rPr>
              <a:t>Bruffey, J. D., P. D. Co., et al. (2011). </a:t>
            </a:r>
            <a:r>
              <a:rPr lang="en-US" u="sng" smtClean="0">
                <a:latin typeface="Times New Roman" pitchFamily="18" charset="0"/>
              </a:rPr>
              <a:t>Update in Minimally Invasive Spine (mis) Surgery: Clinical Examples of Anatomy, Indications, and Surgical Techniques, Center For Advanced Spinal Surgery of Southern Arizona.</a:t>
            </a:r>
            <a:endParaRPr lang="en-US" smtClean="0">
              <a:latin typeface="Times New Roman" pitchFamily="18" charset="0"/>
            </a:endParaRPr>
          </a:p>
          <a:p>
            <a:pPr eaLnBrk="1" hangingPunct="1">
              <a:spcBef>
                <a:spcPct val="0"/>
              </a:spcBef>
            </a:pPr>
            <a:endParaRPr lang="en-US" smtClean="0">
              <a:latin typeface="Times New Roman" pitchFamily="18" charset="0"/>
            </a:endParaRP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B9C3009C-1C6F-4C2E-B197-FE9B13BB02CB}" type="slidenum">
              <a:rPr lang="en-US" b="1" smtClean="0">
                <a:latin typeface="Arial" charset="0"/>
                <a:ea typeface="ヒラギノ角ゴ Pro W3"/>
                <a:cs typeface="ヒラギノ角ゴ Pro W3"/>
              </a:rPr>
              <a:pPr defTabSz="914400" fontAlgn="base">
                <a:spcBef>
                  <a:spcPct val="0"/>
                </a:spcBef>
                <a:spcAft>
                  <a:spcPct val="0"/>
                </a:spcAft>
              </a:pPr>
              <a:t>17</a:t>
            </a:fld>
            <a:endParaRPr lang="en-US" b="1" smtClean="0">
              <a:latin typeface="Arial" charset="0"/>
              <a:ea typeface="ヒラギノ角ゴ Pro W3"/>
              <a:cs typeface="ヒラギノ角ゴ Pro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D59F7B15-40A2-4668-BBA9-05C6618C16C4}" type="slidenum">
              <a:rPr lang="en-US" b="1" smtClean="0">
                <a:latin typeface="Arial" charset="0"/>
                <a:ea typeface="ヒラギノ角ゴ Pro W3"/>
                <a:cs typeface="ヒラギノ角ゴ Pro W3"/>
              </a:rPr>
              <a:pPr defTabSz="914400" fontAlgn="base">
                <a:spcBef>
                  <a:spcPct val="0"/>
                </a:spcBef>
                <a:spcAft>
                  <a:spcPct val="0"/>
                </a:spcAft>
              </a:pPr>
              <a:t>19</a:t>
            </a:fld>
            <a:endParaRPr lang="en-US" b="1" smtClean="0">
              <a:latin typeface="Arial" charset="0"/>
              <a:ea typeface="ヒラギノ角ゴ Pro W3"/>
              <a:cs typeface="ヒラギノ角ゴ Pro W3"/>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17880EDB-9B22-4006-A79B-E26485B276A5}" type="slidenum">
              <a:rPr lang="en-US" b="1" smtClean="0">
                <a:latin typeface="Arial" charset="0"/>
                <a:ea typeface="ヒラギノ角ゴ Pro W3"/>
                <a:cs typeface="ヒラギノ角ゴ Pro W3"/>
              </a:rPr>
              <a:pPr defTabSz="914400" fontAlgn="base">
                <a:spcBef>
                  <a:spcPct val="0"/>
                </a:spcBef>
                <a:spcAft>
                  <a:spcPct val="0"/>
                </a:spcAft>
              </a:pPr>
              <a:t>20</a:t>
            </a:fld>
            <a:endParaRPr lang="en-US" b="1" smtClean="0">
              <a:latin typeface="Arial" charset="0"/>
              <a:ea typeface="ヒラギノ角ゴ Pro W3"/>
              <a:cs typeface="ヒラギノ角ゴ Pro W3"/>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8787C18C-0811-4DAB-91B7-095A92C7C596}" type="slidenum">
              <a:rPr lang="en-US" b="1" smtClean="0">
                <a:latin typeface="Arial" charset="0"/>
                <a:ea typeface="ヒラギノ角ゴ Pro W3"/>
                <a:cs typeface="ヒラギノ角ゴ Pro W3"/>
              </a:rPr>
              <a:pPr defTabSz="914400" fontAlgn="base">
                <a:spcBef>
                  <a:spcPct val="0"/>
                </a:spcBef>
                <a:spcAft>
                  <a:spcPct val="0"/>
                </a:spcAft>
              </a:pPr>
              <a:t>22</a:t>
            </a:fld>
            <a:endParaRPr lang="en-US" b="1" smtClean="0">
              <a:latin typeface="Arial" charset="0"/>
              <a:ea typeface="ヒラギノ角ゴ Pro W3"/>
              <a:cs typeface="ヒラギノ角ゴ Pro W3"/>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B44E74DA-C847-4519-ADED-084113630537}" type="slidenum">
              <a:rPr lang="en-US" b="1" smtClean="0">
                <a:latin typeface="Arial" charset="0"/>
                <a:ea typeface="ヒラギノ角ゴ Pro W3"/>
                <a:cs typeface="ヒラギノ角ゴ Pro W3"/>
              </a:rPr>
              <a:pPr defTabSz="914400" fontAlgn="base">
                <a:spcBef>
                  <a:spcPct val="0"/>
                </a:spcBef>
                <a:spcAft>
                  <a:spcPct val="0"/>
                </a:spcAft>
              </a:pPr>
              <a:t>25</a:t>
            </a:fld>
            <a:endParaRPr lang="en-US" b="1" smtClean="0">
              <a:latin typeface="Arial" charset="0"/>
              <a:ea typeface="ヒラギノ角ゴ Pro W3"/>
              <a:cs typeface="ヒラギノ角ゴ Pro W3"/>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1C8E50DE-3177-4CFB-987D-F13282D2D0AC}" type="slidenum">
              <a:rPr lang="en-US" b="1" smtClean="0">
                <a:latin typeface="Arial" charset="0"/>
                <a:ea typeface="ヒラギノ角ゴ Pro W3"/>
                <a:cs typeface="ヒラギノ角ゴ Pro W3"/>
              </a:rPr>
              <a:pPr defTabSz="914400" fontAlgn="base">
                <a:spcBef>
                  <a:spcPct val="0"/>
                </a:spcBef>
                <a:spcAft>
                  <a:spcPct val="0"/>
                </a:spcAft>
              </a:pPr>
              <a:t>27</a:t>
            </a:fld>
            <a:endParaRPr lang="en-US" b="1" smtClean="0">
              <a:latin typeface="Arial" charset="0"/>
              <a:ea typeface="ヒラギノ角ゴ Pro W3"/>
              <a:cs typeface="ヒラギノ角ゴ Pro W3"/>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1E19813E-D440-4B9E-8C65-5CE578FC1AA7}" type="slidenum">
              <a:rPr lang="en-US" b="1" smtClean="0">
                <a:latin typeface="Arial" charset="0"/>
                <a:ea typeface="ヒラギノ角ゴ Pro W3"/>
                <a:cs typeface="ヒラギノ角ゴ Pro W3"/>
              </a:rPr>
              <a:pPr defTabSz="914400" fontAlgn="base">
                <a:spcBef>
                  <a:spcPct val="0"/>
                </a:spcBef>
                <a:spcAft>
                  <a:spcPct val="0"/>
                </a:spcAft>
              </a:pPr>
              <a:t>33</a:t>
            </a:fld>
            <a:endParaRPr lang="en-US" b="1" smtClean="0">
              <a:latin typeface="Arial" charset="0"/>
              <a:ea typeface="ヒラギノ角ゴ Pro W3"/>
              <a:cs typeface="ヒラギノ角ゴ Pro W3"/>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Substantiation</a:t>
            </a:r>
          </a:p>
          <a:p>
            <a:pPr eaLnBrk="1" hangingPunct="1">
              <a:spcBef>
                <a:spcPct val="0"/>
              </a:spcBef>
            </a:pPr>
            <a:r>
              <a:rPr lang="en-US" smtClean="0">
                <a:latin typeface="Times New Roman" pitchFamily="18" charset="0"/>
              </a:rPr>
              <a:t>Bruffey, J. D., P. D. Co., et al. (2011). </a:t>
            </a:r>
            <a:r>
              <a:rPr lang="en-US" u="sng" smtClean="0">
                <a:latin typeface="Times New Roman" pitchFamily="18" charset="0"/>
              </a:rPr>
              <a:t>Update in Minimally Invasive Spine (mis) Surgery: Clinical Examples of Anatomy, Indications, and Surgical Techniques, Center For Advanced Spinal Surgery of Southern Arizona.</a:t>
            </a:r>
            <a:endParaRPr lang="en-US" smtClean="0">
              <a:latin typeface="Times New Roman" pitchFamily="18" charset="0"/>
            </a:endParaRPr>
          </a:p>
          <a:p>
            <a:pPr eaLnBrk="1" hangingPunct="1">
              <a:spcBef>
                <a:spcPct val="0"/>
              </a:spcBef>
            </a:pPr>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2E62B550-1E75-487F-A2D7-9A7F20574574}" type="slidenum">
              <a:rPr lang="en-US" b="1" smtClean="0">
                <a:latin typeface="Arial" charset="0"/>
                <a:ea typeface="ヒラギノ角ゴ Pro W3"/>
                <a:cs typeface="ヒラギノ角ゴ Pro W3"/>
              </a:rPr>
              <a:pPr defTabSz="914400" fontAlgn="base">
                <a:spcBef>
                  <a:spcPct val="0"/>
                </a:spcBef>
                <a:spcAft>
                  <a:spcPct val="0"/>
                </a:spcAft>
              </a:pPr>
              <a:t>3</a:t>
            </a:fld>
            <a:endParaRPr lang="en-US" b="1" smtClean="0">
              <a:latin typeface="Arial" charset="0"/>
              <a:ea typeface="ヒラギノ角ゴ Pro W3"/>
              <a:cs typeface="ヒラギノ角ゴ Pro W3"/>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Substantiation</a:t>
            </a:r>
          </a:p>
          <a:p>
            <a:pPr eaLnBrk="1" hangingPunct="1">
              <a:spcBef>
                <a:spcPct val="0"/>
              </a:spcBef>
            </a:pPr>
            <a:r>
              <a:rPr lang="en-US" smtClean="0">
                <a:latin typeface="Times New Roman" pitchFamily="18" charset="0"/>
              </a:rPr>
              <a:t>Bruffey, J. D., P. D. Co., et al. (2011). </a:t>
            </a:r>
            <a:r>
              <a:rPr lang="en-US" u="sng" smtClean="0">
                <a:latin typeface="Times New Roman" pitchFamily="18" charset="0"/>
              </a:rPr>
              <a:t>Update in Minimally Invasive Spine (mis) Surgery: Clinical Examples of Anatomy, Indications, and Surgical Techniques, Center For Advanced Spinal Surgery of Southern Arizona.</a:t>
            </a:r>
            <a:endParaRPr lang="en-US" smtClean="0">
              <a:latin typeface="Times New Roman" pitchFamily="18" charset="0"/>
            </a:endParaRPr>
          </a:p>
          <a:p>
            <a:pPr eaLnBrk="1" hangingPunct="1">
              <a:spcBef>
                <a:spcPct val="0"/>
              </a:spcBef>
            </a:pPr>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D3FE7C98-A316-4D06-9E5B-711F2242DC60}" type="slidenum">
              <a:rPr lang="en-US" b="1" smtClean="0">
                <a:latin typeface="Arial" charset="0"/>
                <a:ea typeface="ヒラギノ角ゴ Pro W3"/>
                <a:cs typeface="ヒラギノ角ゴ Pro W3"/>
              </a:rPr>
              <a:pPr defTabSz="914400" fontAlgn="base">
                <a:spcBef>
                  <a:spcPct val="0"/>
                </a:spcBef>
                <a:spcAft>
                  <a:spcPct val="0"/>
                </a:spcAft>
              </a:pPr>
              <a:t>4</a:t>
            </a:fld>
            <a:endParaRPr lang="en-US" b="1" smtClean="0">
              <a:latin typeface="Arial"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461CC283-14D6-45F6-84BE-CADA513B0B6C}" type="slidenum">
              <a:rPr lang="en-US" b="1" smtClean="0">
                <a:latin typeface="Arial" charset="0"/>
                <a:ea typeface="ヒラギノ角ゴ Pro W3"/>
                <a:cs typeface="ヒラギノ角ゴ Pro W3"/>
              </a:rPr>
              <a:pPr defTabSz="914400" fontAlgn="base">
                <a:spcBef>
                  <a:spcPct val="0"/>
                </a:spcBef>
                <a:spcAft>
                  <a:spcPct val="0"/>
                </a:spcAft>
              </a:pPr>
              <a:t>5</a:t>
            </a:fld>
            <a:endParaRPr lang="en-US" b="1" smtClean="0">
              <a:latin typeface="Arial"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6245" indent="-226245" eaLnBrk="1" fontAlgn="auto" hangingPunct="1">
              <a:spcBef>
                <a:spcPts val="0"/>
              </a:spcBef>
              <a:spcAft>
                <a:spcPts val="0"/>
              </a:spcAft>
              <a:defRPr/>
            </a:pPr>
            <a:endParaRPr lang="en-US" dirty="0" smtClean="0">
              <a:latin typeface="Times New Roman" charset="0"/>
            </a:endParaRPr>
          </a:p>
          <a:p>
            <a:pPr marL="226245" indent="-226245" eaLnBrk="1" fontAlgn="auto" hangingPunct="1">
              <a:spcBef>
                <a:spcPts val="0"/>
              </a:spcBef>
              <a:spcAft>
                <a:spcPts val="0"/>
              </a:spcAft>
              <a:defRPr/>
            </a:pPr>
            <a:r>
              <a:rPr lang="en-US" dirty="0" err="1" smtClean="0">
                <a:latin typeface="Times New Roman" charset="0"/>
              </a:rPr>
              <a:t>Steffee</a:t>
            </a:r>
            <a:r>
              <a:rPr lang="en-US" dirty="0" smtClean="0">
                <a:latin typeface="Times New Roman" charset="0"/>
              </a:rPr>
              <a:t>, A. D., R. S. </a:t>
            </a:r>
            <a:r>
              <a:rPr lang="en-US" dirty="0" err="1" smtClean="0">
                <a:latin typeface="Times New Roman" charset="0"/>
              </a:rPr>
              <a:t>Biscup</a:t>
            </a:r>
            <a:r>
              <a:rPr lang="en-US" dirty="0" smtClean="0">
                <a:latin typeface="Times New Roman" charset="0"/>
              </a:rPr>
              <a:t>, et al. (1986). "Segmental spine plates with pedicle screw fixation. A new internal fixation device for disorders of the lumbar and thoracolumbar spine." </a:t>
            </a:r>
            <a:r>
              <a:rPr lang="en-US" dirty="0" err="1" smtClean="0">
                <a:latin typeface="Times New Roman" charset="0"/>
              </a:rPr>
              <a:t>Clin</a:t>
            </a:r>
            <a:r>
              <a:rPr lang="en-US" dirty="0" smtClean="0">
                <a:latin typeface="Times New Roman" charset="0"/>
              </a:rPr>
              <a:t> </a:t>
            </a:r>
            <a:r>
              <a:rPr lang="en-US" dirty="0" err="1" smtClean="0">
                <a:latin typeface="Times New Roman" charset="0"/>
              </a:rPr>
              <a:t>Orthop</a:t>
            </a:r>
            <a:r>
              <a:rPr lang="en-US" dirty="0" smtClean="0">
                <a:latin typeface="Times New Roman" charset="0"/>
              </a:rPr>
              <a:t> </a:t>
            </a:r>
            <a:r>
              <a:rPr lang="en-US" dirty="0" err="1" smtClean="0">
                <a:latin typeface="Times New Roman" charset="0"/>
              </a:rPr>
              <a:t>Relat</a:t>
            </a:r>
            <a:r>
              <a:rPr lang="en-US" dirty="0" smtClean="0">
                <a:latin typeface="Times New Roman" charset="0"/>
              </a:rPr>
              <a:t> Res(203): 45-53.</a:t>
            </a:r>
          </a:p>
          <a:p>
            <a:pPr eaLnBrk="1" fontAlgn="auto" hangingPunct="1">
              <a:spcBef>
                <a:spcPts val="0"/>
              </a:spcBef>
              <a:spcAft>
                <a:spcPts val="0"/>
              </a:spcAft>
              <a:defRPr/>
            </a:pPr>
            <a:endParaRPr lang="en-US" dirty="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F20DF9-DCE9-4F10-95A7-49E1182A0269}" type="slidenum">
              <a:rPr lang="en-US"/>
              <a:pPr fontAlgn="base">
                <a:spcBef>
                  <a:spcPct val="0"/>
                </a:spcBef>
                <a:spcAft>
                  <a:spcPct val="0"/>
                </a:spcAft>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39902C-C712-4ACC-B02A-C3FC5335C1B5}" type="slidenum">
              <a:rPr lang="en-US"/>
              <a:pPr fontAlgn="base">
                <a:spcBef>
                  <a:spcPct val="0"/>
                </a:spcBef>
                <a:spcAft>
                  <a:spcPct val="0"/>
                </a:spcAft>
                <a:defRPr/>
              </a:pPr>
              <a:t>8</a:t>
            </a:fld>
            <a:endParaRPr lang="en-US"/>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C251B9D5-0423-4A3A-A8E1-05A15F4D9C5D}" type="slidenum">
              <a:rPr lang="en-US" b="1" smtClean="0">
                <a:latin typeface="Arial" charset="0"/>
                <a:ea typeface="ヒラギノ角ゴ Pro W3"/>
                <a:cs typeface="ヒラギノ角ゴ Pro W3"/>
              </a:rPr>
              <a:pPr defTabSz="914400" fontAlgn="base">
                <a:spcBef>
                  <a:spcPct val="0"/>
                </a:spcBef>
                <a:spcAft>
                  <a:spcPct val="0"/>
                </a:spcAft>
              </a:pPr>
              <a:t>10</a:t>
            </a:fld>
            <a:endParaRPr lang="en-US" b="1" smtClean="0">
              <a:latin typeface="Arial" charset="0"/>
              <a:ea typeface="ヒラギノ角ゴ Pro W3"/>
              <a:cs typeface="ヒラギノ角ゴ Pro W3"/>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Substantiation:</a:t>
            </a:r>
          </a:p>
          <a:p>
            <a:pPr eaLnBrk="1" hangingPunct="1">
              <a:spcBef>
                <a:spcPct val="0"/>
              </a:spcBef>
            </a:pPr>
            <a:r>
              <a:rPr lang="en-US" smtClean="0">
                <a:latin typeface="Times New Roman" pitchFamily="18" charset="0"/>
              </a:rPr>
              <a:t>Santoni BG, et al. Cortical bone trajectory for lumber pedicle screws. </a:t>
            </a:r>
            <a:r>
              <a:rPr lang="en-US" i="1" smtClean="0">
                <a:latin typeface="Times New Roman" pitchFamily="18" charset="0"/>
              </a:rPr>
              <a:t>Spine J. </a:t>
            </a:r>
            <a:r>
              <a:rPr lang="en-US" smtClean="0">
                <a:latin typeface="Times New Roman" pitchFamily="18" charset="0"/>
              </a:rPr>
              <a:t>2008 Sep 12.</a:t>
            </a:r>
          </a:p>
          <a:p>
            <a:pPr eaLnBrk="1" hangingPunct="1">
              <a:spcBef>
                <a:spcPct val="0"/>
              </a:spcBef>
            </a:pPr>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D8D965-61CD-4184-A606-EFE8613FDB53}" type="slidenum">
              <a:rPr lang="en-US"/>
              <a:pPr fontAlgn="base">
                <a:spcBef>
                  <a:spcPct val="0"/>
                </a:spcBef>
                <a:spcAft>
                  <a:spcPct val="0"/>
                </a:spcAft>
                <a:defRPr/>
              </a:pPr>
              <a:t>11</a:t>
            </a:fld>
            <a:endParaRPr lang="en-US"/>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Santoni BG, et al.  Cortical bone trajectory for lumbar pedicle screws.  Spine J.  2008 Sep 12.</a:t>
            </a:r>
          </a:p>
          <a:p>
            <a:pPr eaLnBrk="1" hangingPunct="1">
              <a:spcBef>
                <a:spcPct val="0"/>
              </a:spcBef>
            </a:pPr>
            <a:r>
              <a:rPr lang="en-US" smtClean="0"/>
              <a:t>Biomechanical (cadaveric) testing is not indicative of human outcomes.</a:t>
            </a:r>
            <a:r>
              <a:rPr lang="en-US" sz="1000" smtClean="0"/>
              <a:t> </a:t>
            </a:r>
          </a:p>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4400" fontAlgn="base">
              <a:spcBef>
                <a:spcPct val="0"/>
              </a:spcBef>
              <a:spcAft>
                <a:spcPct val="0"/>
              </a:spcAft>
            </a:pPr>
            <a:fld id="{5BEFC93B-F343-4BEE-8CBA-DC9F7360B9B8}" type="slidenum">
              <a:rPr lang="en-US" b="1" smtClean="0">
                <a:latin typeface="Arial" charset="0"/>
                <a:ea typeface="ヒラギノ角ゴ Pro W3"/>
                <a:cs typeface="ヒラギノ角ゴ Pro W3"/>
              </a:rPr>
              <a:pPr defTabSz="914400" fontAlgn="base">
                <a:spcBef>
                  <a:spcPct val="0"/>
                </a:spcBef>
                <a:spcAft>
                  <a:spcPct val="0"/>
                </a:spcAft>
              </a:pPr>
              <a:t>13</a:t>
            </a:fld>
            <a:endParaRPr lang="en-US" b="1" smtClean="0">
              <a:latin typeface="Arial" charset="0"/>
              <a:ea typeface="ヒラギノ角ゴ Pro W3"/>
              <a:cs typeface="ヒラギノ角ゴ Pro W3"/>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xfrm>
            <a:off x="684213" y="4343400"/>
            <a:ext cx="5489575" cy="4114800"/>
          </a:xfrm>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rPr>
              <a:t>Substantiation:</a:t>
            </a:r>
          </a:p>
          <a:p>
            <a:pPr eaLnBrk="1" hangingPunct="1">
              <a:spcBef>
                <a:spcPct val="0"/>
              </a:spcBef>
            </a:pPr>
            <a:r>
              <a:rPr lang="en-US" smtClean="0">
                <a:latin typeface="Times New Roman" pitchFamily="18" charset="0"/>
              </a:rPr>
              <a:t>Brian Su, Paul Kim, Thomas Cha, Joseph Lee, Ernest April, Mark Weidenbaum, and Alexander Vaccaro. An Anatomical Study of the Mid-Lateral Pars Relative to the Pedicle Footprint in the Lower Lumbar Spine. SPINE 34(13): 1355-1362, 2009.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8"/>
          <p:cNvGrpSpPr>
            <a:grpSpLocks/>
          </p:cNvGrpSpPr>
          <p:nvPr/>
        </p:nvGrpSpPr>
        <p:grpSpPr bwMode="auto">
          <a:xfrm>
            <a:off x="487363" y="411163"/>
            <a:ext cx="8169275" cy="6035675"/>
            <a:chOff x="486873" y="411480"/>
            <a:chExt cx="8170254" cy="6035040"/>
          </a:xfrm>
        </p:grpSpPr>
        <p:sp>
          <p:nvSpPr>
            <p:cNvPr id="5"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3"/>
            <p:cNvSpPr>
              <a:spLocks/>
            </p:cNvSpPr>
            <p:nvPr/>
          </p:nvSpPr>
          <p:spPr>
            <a:xfrm>
              <a:off x="563082" y="474973"/>
              <a:ext cx="7982907" cy="5889005"/>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7" name="Straight Connector 14"/>
            <p:cNvCxnSpPr/>
            <p:nvPr/>
          </p:nvCxnSpPr>
          <p:spPr>
            <a:xfrm>
              <a:off x="563082" y="6133815"/>
              <a:ext cx="7982907"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16"/>
            <p:cNvSpPr/>
            <p:nvPr/>
          </p:nvSpPr>
          <p:spPr>
            <a:xfrm>
              <a:off x="563082" y="457512"/>
              <a:ext cx="7982907" cy="2577829"/>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ctrTitle"/>
          </p:nvPr>
        </p:nvSpPr>
        <p:spPr>
          <a:xfrm>
            <a:off x="914400" y="1123950"/>
            <a:ext cx="7342188" cy="1924050"/>
          </a:xfrm>
        </p:spPr>
        <p:txBody>
          <a:bodyPr anchor="b">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Date Placeholder 3"/>
          <p:cNvSpPr>
            <a:spLocks noGrp="1"/>
          </p:cNvSpPr>
          <p:nvPr>
            <p:ph type="dt" sz="half" idx="10"/>
          </p:nvPr>
        </p:nvSpPr>
        <p:spPr>
          <a:xfrm>
            <a:off x="573088" y="6122988"/>
            <a:ext cx="2133600" cy="258762"/>
          </a:xfrm>
        </p:spPr>
        <p:txBody>
          <a:bodyPr/>
          <a:lstStyle>
            <a:lvl1pPr>
              <a:defRPr/>
            </a:lvl1pPr>
          </a:lstStyle>
          <a:p>
            <a:pPr>
              <a:defRPr/>
            </a:pPr>
            <a:fld id="{02493E3E-4B7F-4FFB-9FD6-F102E0F27209}" type="datetime1">
              <a:rPr lang="en-US"/>
              <a:pPr>
                <a:defRPr/>
              </a:pPr>
              <a:t>5/31/2013</a:t>
            </a:fld>
            <a:endParaRPr lang="en-US"/>
          </a:p>
        </p:txBody>
      </p:sp>
      <p:sp>
        <p:nvSpPr>
          <p:cNvPr id="10" name="Footer Placeholder 4"/>
          <p:cNvSpPr>
            <a:spLocks noGrp="1"/>
          </p:cNvSpPr>
          <p:nvPr>
            <p:ph type="ftr" sz="quarter" idx="11"/>
          </p:nvPr>
        </p:nvSpPr>
        <p:spPr>
          <a:xfrm>
            <a:off x="5638800" y="6122988"/>
            <a:ext cx="2895600" cy="257175"/>
          </a:xfrm>
        </p:spPr>
        <p:txBody>
          <a:bodyPr/>
          <a:lstStyle>
            <a:lvl1pPr>
              <a:defRPr/>
            </a:lvl1pPr>
          </a:lstStyle>
          <a:p>
            <a:pPr>
              <a:defRPr/>
            </a:pPr>
            <a:r>
              <a:rPr lang="en-US" dirty="0" smtClean="0"/>
              <a:t>PMD008087-1.0</a:t>
            </a:r>
            <a:endParaRPr lang="en-US" dirty="0"/>
          </a:p>
        </p:txBody>
      </p:sp>
      <p:sp>
        <p:nvSpPr>
          <p:cNvPr id="11" name="Slide Number Placeholder 5"/>
          <p:cNvSpPr>
            <a:spLocks noGrp="1"/>
          </p:cNvSpPr>
          <p:nvPr>
            <p:ph type="sldNum" sz="quarter" idx="12"/>
          </p:nvPr>
        </p:nvSpPr>
        <p:spPr>
          <a:xfrm>
            <a:off x="4191000" y="6122988"/>
            <a:ext cx="762000" cy="271462"/>
          </a:xfrm>
        </p:spPr>
        <p:txBody>
          <a:bodyPr/>
          <a:lstStyle>
            <a:lvl1pPr>
              <a:defRPr/>
            </a:lvl1pPr>
          </a:lstStyle>
          <a:p>
            <a:pPr>
              <a:defRPr/>
            </a:pPr>
            <a:fld id="{3DA854D9-6B52-4FF7-91D6-28722912ABD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0"/>
          <p:cNvGrpSpPr>
            <a:grpSpLocks/>
          </p:cNvGrpSpPr>
          <p:nvPr/>
        </p:nvGrpSpPr>
        <p:grpSpPr bwMode="auto">
          <a:xfrm>
            <a:off x="182563" y="173038"/>
            <a:ext cx="8778875" cy="6511925"/>
            <a:chOff x="182880" y="173699"/>
            <a:chExt cx="8778240" cy="6510602"/>
          </a:xfrm>
        </p:grpSpPr>
        <p:grpSp>
          <p:nvGrpSpPr>
            <p:cNvPr id="6" name="Group 15"/>
            <p:cNvGrpSpPr>
              <a:grpSpLocks/>
            </p:cNvGrpSpPr>
            <p:nvPr/>
          </p:nvGrpSpPr>
          <p:grpSpPr bwMode="auto">
            <a:xfrm>
              <a:off x="182880" y="173699"/>
              <a:ext cx="8778240" cy="6510602"/>
              <a:chOff x="182880" y="173699"/>
              <a:chExt cx="8778240" cy="6510602"/>
            </a:xfrm>
          </p:grpSpPr>
          <p:sp>
            <p:nvSpPr>
              <p:cNvPr id="8"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 name="Group 10"/>
              <p:cNvGrpSpPr>
                <a:grpSpLocks/>
              </p:cNvGrpSpPr>
              <p:nvPr/>
            </p:nvGrpSpPr>
            <p:grpSpPr bwMode="auto">
              <a:xfrm>
                <a:off x="255900" y="237186"/>
                <a:ext cx="8622676" cy="6364582"/>
                <a:chOff x="247025" y="246872"/>
                <a:chExt cx="8622676" cy="6364582"/>
              </a:xfrm>
            </p:grpSpPr>
            <p:sp>
              <p:nvSpPr>
                <p:cNvPr id="10" name="Rectangle 18"/>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11" name="Straight Connector 19"/>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32"/>
            <p:cNvSpPr/>
            <p:nvPr/>
          </p:nvSpPr>
          <p:spPr>
            <a:xfrm rot="5400000">
              <a:off x="801568"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7C5BF9FC-835B-4213-8154-4D413B3BC602}" type="datetime1">
              <a:rPr lang="en-US"/>
              <a:pPr>
                <a:defRPr/>
              </a:pPr>
              <a:t>5/31/2013</a:t>
            </a:fld>
            <a:endParaRPr lang="en-US"/>
          </a:p>
        </p:txBody>
      </p:sp>
      <p:sp>
        <p:nvSpPr>
          <p:cNvPr id="13" name="Footer Placeholder 5"/>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4" name="Slide Number Placeholder 6"/>
          <p:cNvSpPr>
            <a:spLocks noGrp="1"/>
          </p:cNvSpPr>
          <p:nvPr>
            <p:ph type="sldNum" sz="quarter" idx="12"/>
          </p:nvPr>
        </p:nvSpPr>
        <p:spPr/>
        <p:txBody>
          <a:bodyPr/>
          <a:lstStyle>
            <a:lvl1pPr>
              <a:defRPr/>
            </a:lvl1pPr>
          </a:lstStyle>
          <a:p>
            <a:pPr>
              <a:defRPr/>
            </a:pPr>
            <a:fld id="{49B14E67-8A9E-468F-9E04-F98AFC1155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6" name="Group 7"/>
          <p:cNvGrpSpPr>
            <a:grpSpLocks/>
          </p:cNvGrpSpPr>
          <p:nvPr/>
        </p:nvGrpSpPr>
        <p:grpSpPr bwMode="auto">
          <a:xfrm>
            <a:off x="182563" y="173038"/>
            <a:ext cx="8778875" cy="6511925"/>
            <a:chOff x="182880" y="173699"/>
            <a:chExt cx="8778240" cy="6510602"/>
          </a:xfrm>
        </p:grpSpPr>
        <p:grpSp>
          <p:nvGrpSpPr>
            <p:cNvPr id="7" name="Group 25"/>
            <p:cNvGrpSpPr>
              <a:grpSpLocks/>
            </p:cNvGrpSpPr>
            <p:nvPr/>
          </p:nvGrpSpPr>
          <p:grpSpPr bwMode="auto">
            <a:xfrm>
              <a:off x="182880" y="173699"/>
              <a:ext cx="8778240" cy="6510602"/>
              <a:chOff x="182880" y="173699"/>
              <a:chExt cx="8778240" cy="6510602"/>
            </a:xfrm>
          </p:grpSpPr>
          <p:grpSp>
            <p:nvGrpSpPr>
              <p:cNvPr id="9" name="Group 26"/>
              <p:cNvGrpSpPr>
                <a:grpSpLocks/>
              </p:cNvGrpSpPr>
              <p:nvPr/>
            </p:nvGrpSpPr>
            <p:grpSpPr bwMode="auto">
              <a:xfrm>
                <a:off x="182880" y="173699"/>
                <a:ext cx="8778240" cy="6510602"/>
                <a:chOff x="182880" y="173699"/>
                <a:chExt cx="8778240" cy="6510602"/>
              </a:xfrm>
            </p:grpSpPr>
            <p:sp>
              <p:nvSpPr>
                <p:cNvPr id="11"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2" name="Group 10"/>
                <p:cNvGrpSpPr>
                  <a:grpSpLocks/>
                </p:cNvGrpSpPr>
                <p:nvPr/>
              </p:nvGrpSpPr>
              <p:grpSpPr bwMode="auto">
                <a:xfrm>
                  <a:off x="255900" y="237186"/>
                  <a:ext cx="8622676" cy="6364582"/>
                  <a:chOff x="247025" y="246872"/>
                  <a:chExt cx="8622676" cy="6364582"/>
                </a:xfrm>
              </p:grpSpPr>
              <p:sp>
                <p:nvSpPr>
                  <p:cNvPr id="13" name="Rectangle 30"/>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14" name="Straight Connector 31"/>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0" name="Rectangle 27"/>
              <p:cNvSpPr/>
              <p:nvPr/>
            </p:nvSpPr>
            <p:spPr>
              <a:xfrm rot="5400000">
                <a:off x="801568"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8" name="Rectangle 24"/>
            <p:cNvSpPr/>
            <p:nvPr/>
          </p:nvSpPr>
          <p:spPr>
            <a:xfrm rot="10800000">
              <a:off x="259074" y="1594222"/>
              <a:ext cx="3574791"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Picture Placeholder 16"/>
          <p:cNvSpPr>
            <a:spLocks noGrp="1"/>
          </p:cNvSpPr>
          <p:nvPr>
            <p:ph type="pic" sz="quarter" idx="13"/>
          </p:nvPr>
        </p:nvSpPr>
        <p:spPr>
          <a:xfrm>
            <a:off x="352892" y="310123"/>
            <a:ext cx="3398837" cy="1204912"/>
          </a:xfrm>
        </p:spPr>
        <p:txBody>
          <a:bodyPr rtlCol="0">
            <a:normAutofit/>
          </a:bodyPr>
          <a:lstStyle>
            <a:lvl1pPr>
              <a:buNone/>
              <a:defRPr sz="1800"/>
            </a:lvl1pPr>
          </a:lstStyle>
          <a:p>
            <a:pPr lvl="0"/>
            <a:r>
              <a:rPr lang="en-US" noProof="0" smtClean="0"/>
              <a:t>Drag picture to placeholder or click icon to add</a:t>
            </a:r>
            <a:endParaRPr noProof="0"/>
          </a:p>
        </p:txBody>
      </p:sp>
      <p:sp>
        <p:nvSpPr>
          <p:cNvPr id="15" name="Date Placeholder 4"/>
          <p:cNvSpPr>
            <a:spLocks noGrp="1"/>
          </p:cNvSpPr>
          <p:nvPr>
            <p:ph type="dt" sz="half" idx="14"/>
          </p:nvPr>
        </p:nvSpPr>
        <p:spPr/>
        <p:txBody>
          <a:bodyPr/>
          <a:lstStyle>
            <a:lvl1pPr>
              <a:defRPr/>
            </a:lvl1pPr>
          </a:lstStyle>
          <a:p>
            <a:pPr>
              <a:defRPr/>
            </a:pPr>
            <a:fld id="{595BAAC8-1061-44C3-84B6-7BC10A681C10}" type="datetime1">
              <a:rPr lang="en-US"/>
              <a:pPr>
                <a:defRPr/>
              </a:pPr>
              <a:t>5/31/2013</a:t>
            </a:fld>
            <a:endParaRPr lang="en-US"/>
          </a:p>
        </p:txBody>
      </p:sp>
      <p:sp>
        <p:nvSpPr>
          <p:cNvPr id="16" name="Footer Placeholder 5"/>
          <p:cNvSpPr>
            <a:spLocks noGrp="1"/>
          </p:cNvSpPr>
          <p:nvPr>
            <p:ph type="ftr" sz="quarter" idx="15"/>
          </p:nvPr>
        </p:nvSpPr>
        <p:spPr/>
        <p:txBody>
          <a:bodyPr/>
          <a:lstStyle>
            <a:lvl1pPr>
              <a:defRPr/>
            </a:lvl1pPr>
          </a:lstStyle>
          <a:p>
            <a:pPr>
              <a:defRPr/>
            </a:pPr>
            <a:r>
              <a:rPr lang="en-US" dirty="0" smtClean="0"/>
              <a:t>PMD008087-1.0</a:t>
            </a:r>
            <a:endParaRPr lang="en-US" dirty="0"/>
          </a:p>
        </p:txBody>
      </p:sp>
      <p:sp>
        <p:nvSpPr>
          <p:cNvPr id="18" name="Slide Number Placeholder 6"/>
          <p:cNvSpPr>
            <a:spLocks noGrp="1"/>
          </p:cNvSpPr>
          <p:nvPr>
            <p:ph type="sldNum" sz="quarter" idx="16"/>
          </p:nvPr>
        </p:nvSpPr>
        <p:spPr/>
        <p:txBody>
          <a:bodyPr/>
          <a:lstStyle>
            <a:lvl1pPr>
              <a:defRPr/>
            </a:lvl1pPr>
          </a:lstStyle>
          <a:p>
            <a:pPr>
              <a:defRPr/>
            </a:pPr>
            <a:fld id="{F9274473-C992-4D23-99C5-F491BFC0A74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4"/>
          <p:cNvGrpSpPr>
            <a:grpSpLocks/>
          </p:cNvGrpSpPr>
          <p:nvPr/>
        </p:nvGrpSpPr>
        <p:grpSpPr bwMode="auto">
          <a:xfrm>
            <a:off x="182563" y="173038"/>
            <a:ext cx="8778875" cy="6511925"/>
            <a:chOff x="182880" y="173699"/>
            <a:chExt cx="8778240" cy="6510602"/>
          </a:xfrm>
        </p:grpSpPr>
        <p:grpSp>
          <p:nvGrpSpPr>
            <p:cNvPr id="6" name="Group 15"/>
            <p:cNvGrpSpPr>
              <a:grpSpLocks/>
            </p:cNvGrpSpPr>
            <p:nvPr/>
          </p:nvGrpSpPr>
          <p:grpSpPr bwMode="auto">
            <a:xfrm>
              <a:off x="182880" y="173699"/>
              <a:ext cx="8778240" cy="6510602"/>
              <a:chOff x="182880" y="173699"/>
              <a:chExt cx="8778240" cy="6510602"/>
            </a:xfrm>
          </p:grpSpPr>
          <p:sp>
            <p:nvSpPr>
              <p:cNvPr id="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 name="Group 10"/>
              <p:cNvGrpSpPr>
                <a:grpSpLocks/>
              </p:cNvGrpSpPr>
              <p:nvPr/>
            </p:nvGrpSpPr>
            <p:grpSpPr bwMode="auto">
              <a:xfrm>
                <a:off x="255900" y="237186"/>
                <a:ext cx="8622676" cy="6364582"/>
                <a:chOff x="247025" y="246872"/>
                <a:chExt cx="8622676" cy="6364582"/>
              </a:xfrm>
            </p:grpSpPr>
            <p:sp>
              <p:nvSpPr>
                <p:cNvPr id="10" name="Rectangle 19"/>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11" name="Straight Connector 20"/>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16"/>
            <p:cNvSpPr/>
            <p:nvPr/>
          </p:nvSpPr>
          <p:spPr>
            <a:xfrm rot="5400000">
              <a:off x="801568"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530352" y="2670048"/>
            <a:ext cx="3008376" cy="3401568"/>
          </a:xfrm>
        </p:spPr>
        <p:txBody>
          <a:bodyPr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9C71E2EC-F45B-476A-9620-6B0482AEA6E1}" type="datetime1">
              <a:rPr lang="en-US"/>
              <a:pPr>
                <a:defRPr/>
              </a:pPr>
              <a:t>5/31/2013</a:t>
            </a:fld>
            <a:endParaRPr lang="en-US"/>
          </a:p>
        </p:txBody>
      </p:sp>
      <p:sp>
        <p:nvSpPr>
          <p:cNvPr id="13" name="Footer Placeholder 5"/>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4" name="Slide Number Placeholder 6"/>
          <p:cNvSpPr>
            <a:spLocks noGrp="1"/>
          </p:cNvSpPr>
          <p:nvPr>
            <p:ph type="sldNum" sz="quarter" idx="12"/>
          </p:nvPr>
        </p:nvSpPr>
        <p:spPr/>
        <p:txBody>
          <a:bodyPr/>
          <a:lstStyle>
            <a:lvl1pPr>
              <a:defRPr/>
            </a:lvl1pPr>
          </a:lstStyle>
          <a:p>
            <a:pPr>
              <a:defRPr/>
            </a:pPr>
            <a:fld id="{4128C15C-6D8F-4263-82DF-0A6A51FBD02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5" name="Group 9"/>
          <p:cNvGrpSpPr>
            <a:grpSpLocks/>
          </p:cNvGrpSpPr>
          <p:nvPr/>
        </p:nvGrpSpPr>
        <p:grpSpPr bwMode="auto">
          <a:xfrm>
            <a:off x="182563" y="173038"/>
            <a:ext cx="8778875" cy="6511925"/>
            <a:chOff x="182880" y="173699"/>
            <a:chExt cx="8778240" cy="6510602"/>
          </a:xfrm>
        </p:grpSpPr>
        <p:grpSp>
          <p:nvGrpSpPr>
            <p:cNvPr id="6" name="Group 16"/>
            <p:cNvGrpSpPr>
              <a:grpSpLocks/>
            </p:cNvGrpSpPr>
            <p:nvPr/>
          </p:nvGrpSpPr>
          <p:grpSpPr bwMode="auto">
            <a:xfrm>
              <a:off x="182880" y="173699"/>
              <a:ext cx="8778240" cy="6510602"/>
              <a:chOff x="182880" y="173699"/>
              <a:chExt cx="8778240" cy="6510602"/>
            </a:xfrm>
          </p:grpSpPr>
          <p:sp>
            <p:nvSpPr>
              <p:cNvPr id="8"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 name="Group 10"/>
              <p:cNvGrpSpPr>
                <a:grpSpLocks/>
              </p:cNvGrpSpPr>
              <p:nvPr/>
            </p:nvGrpSpPr>
            <p:grpSpPr bwMode="auto">
              <a:xfrm>
                <a:off x="255900" y="237186"/>
                <a:ext cx="8622676" cy="6364582"/>
                <a:chOff x="247025" y="246872"/>
                <a:chExt cx="8622676" cy="6364582"/>
              </a:xfrm>
            </p:grpSpPr>
            <p:sp>
              <p:nvSpPr>
                <p:cNvPr id="10" name="Rectangle 21"/>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11" name="Straight Connector 22"/>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19"/>
            <p:cNvSpPr/>
            <p:nvPr/>
          </p:nvSpPr>
          <p:spPr>
            <a:xfrm>
              <a:off x="255900" y="4203542"/>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530351" y="5271247"/>
            <a:ext cx="8021977" cy="1013011"/>
          </a:xfrm>
        </p:spPr>
        <p:txBody>
          <a:bodyPr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0"/>
          </p:nvPr>
        </p:nvSpPr>
        <p:spPr/>
        <p:txBody>
          <a:bodyPr/>
          <a:lstStyle>
            <a:lvl1pPr>
              <a:defRPr/>
            </a:lvl1pPr>
          </a:lstStyle>
          <a:p>
            <a:pPr>
              <a:defRPr/>
            </a:pPr>
            <a:fld id="{4791CE4A-31A4-4380-9A6F-ADFD01ADE591}" type="datetime1">
              <a:rPr lang="en-US"/>
              <a:pPr>
                <a:defRPr/>
              </a:pPr>
              <a:t>5/31/2013</a:t>
            </a:fld>
            <a:endParaRPr lang="en-US"/>
          </a:p>
        </p:txBody>
      </p:sp>
      <p:sp>
        <p:nvSpPr>
          <p:cNvPr id="13" name="Footer Placeholder 5"/>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4" name="Slide Number Placeholder 6"/>
          <p:cNvSpPr>
            <a:spLocks noGrp="1"/>
          </p:cNvSpPr>
          <p:nvPr>
            <p:ph type="sldNum" sz="quarter" idx="12"/>
          </p:nvPr>
        </p:nvSpPr>
        <p:spPr/>
        <p:txBody>
          <a:bodyPr/>
          <a:lstStyle>
            <a:lvl1pPr>
              <a:defRPr/>
            </a:lvl1pPr>
          </a:lstStyle>
          <a:p>
            <a:pPr>
              <a:defRPr/>
            </a:pPr>
            <a:fld id="{641F31C1-5A23-4E28-AE62-F3A3CAC239F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2"/>
          <p:cNvGrpSpPr>
            <a:grpSpLocks/>
          </p:cNvGrpSpPr>
          <p:nvPr/>
        </p:nvGrpSpPr>
        <p:grpSpPr bwMode="auto">
          <a:xfrm>
            <a:off x="182563" y="173038"/>
            <a:ext cx="8778875" cy="6511925"/>
            <a:chOff x="182880" y="173699"/>
            <a:chExt cx="8778240" cy="6510602"/>
          </a:xfrm>
        </p:grpSpPr>
        <p:sp>
          <p:nvSpPr>
            <p:cNvPr id="5"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0"/>
            <p:cNvGrpSpPr>
              <a:grpSpLocks/>
            </p:cNvGrpSpPr>
            <p:nvPr/>
          </p:nvGrpSpPr>
          <p:grpSpPr bwMode="auto">
            <a:xfrm>
              <a:off x="255900" y="237186"/>
              <a:ext cx="8622676" cy="6364582"/>
              <a:chOff x="247025" y="246872"/>
              <a:chExt cx="8622676" cy="6364582"/>
            </a:xfrm>
          </p:grpSpPr>
          <p:sp>
            <p:nvSpPr>
              <p:cNvPr id="7" name="Rectangle 15"/>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8" name="Straight Connector 16"/>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17"/>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Date Placeholder 3"/>
          <p:cNvSpPr>
            <a:spLocks noGrp="1"/>
          </p:cNvSpPr>
          <p:nvPr>
            <p:ph type="dt" sz="half" idx="10"/>
          </p:nvPr>
        </p:nvSpPr>
        <p:spPr/>
        <p:txBody>
          <a:bodyPr/>
          <a:lstStyle>
            <a:lvl1pPr>
              <a:defRPr/>
            </a:lvl1pPr>
          </a:lstStyle>
          <a:p>
            <a:pPr>
              <a:defRPr/>
            </a:pPr>
            <a:fld id="{02CE3365-DDD2-4BDD-B955-BB9E3B6B1059}" type="datetime1">
              <a:rPr lang="en-US"/>
              <a:pPr>
                <a:defRPr/>
              </a:pPr>
              <a:t>5/31/2013</a:t>
            </a:fld>
            <a:endParaRPr lang="en-US"/>
          </a:p>
        </p:txBody>
      </p:sp>
      <p:sp>
        <p:nvSpPr>
          <p:cNvPr id="11" name="Footer Placeholder 4"/>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2" name="Slide Number Placeholder 5"/>
          <p:cNvSpPr>
            <a:spLocks noGrp="1"/>
          </p:cNvSpPr>
          <p:nvPr>
            <p:ph type="sldNum" sz="quarter" idx="12"/>
          </p:nvPr>
        </p:nvSpPr>
        <p:spPr/>
        <p:txBody>
          <a:bodyPr/>
          <a:lstStyle>
            <a:lvl1pPr>
              <a:defRPr/>
            </a:lvl1pPr>
          </a:lstStyle>
          <a:p>
            <a:pPr>
              <a:defRPr/>
            </a:pPr>
            <a:fld id="{8DD4A665-A459-4158-B478-91EE69B52C6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8"/>
          <p:cNvGrpSpPr>
            <a:grpSpLocks/>
          </p:cNvGrpSpPr>
          <p:nvPr/>
        </p:nvGrpSpPr>
        <p:grpSpPr bwMode="auto">
          <a:xfrm>
            <a:off x="182563" y="173038"/>
            <a:ext cx="8778875" cy="6511925"/>
            <a:chOff x="182880" y="173699"/>
            <a:chExt cx="8778240" cy="6510602"/>
          </a:xfrm>
        </p:grpSpPr>
        <p:grpSp>
          <p:nvGrpSpPr>
            <p:cNvPr id="5" name="Group 13"/>
            <p:cNvGrpSpPr>
              <a:grpSpLocks/>
            </p:cNvGrpSpPr>
            <p:nvPr/>
          </p:nvGrpSpPr>
          <p:grpSpPr bwMode="auto">
            <a:xfrm>
              <a:off x="182880" y="173699"/>
              <a:ext cx="8778240" cy="6510602"/>
              <a:chOff x="182880" y="173699"/>
              <a:chExt cx="8778240" cy="6510602"/>
            </a:xfrm>
          </p:grpSpPr>
          <p:sp>
            <p:nvSpPr>
              <p:cNvPr id="7"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 name="Group 10"/>
              <p:cNvGrpSpPr>
                <a:grpSpLocks/>
              </p:cNvGrpSpPr>
              <p:nvPr/>
            </p:nvGrpSpPr>
            <p:grpSpPr bwMode="auto">
              <a:xfrm>
                <a:off x="255900" y="237186"/>
                <a:ext cx="8622676" cy="6364582"/>
                <a:chOff x="247025" y="246872"/>
                <a:chExt cx="8622676" cy="6364582"/>
              </a:xfrm>
            </p:grpSpPr>
            <p:sp>
              <p:nvSpPr>
                <p:cNvPr id="9" name="Rectangle 16"/>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10" name="Straight Connector 18"/>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6" name="Rectangle 17"/>
            <p:cNvSpPr/>
            <p:nvPr/>
          </p:nvSpPr>
          <p:spPr>
            <a:xfrm rot="5400000">
              <a:off x="4243019"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Date Placeholder 3"/>
          <p:cNvSpPr>
            <a:spLocks noGrp="1"/>
          </p:cNvSpPr>
          <p:nvPr>
            <p:ph type="dt" sz="half" idx="10"/>
          </p:nvPr>
        </p:nvSpPr>
        <p:spPr/>
        <p:txBody>
          <a:bodyPr/>
          <a:lstStyle>
            <a:lvl1pPr>
              <a:defRPr/>
            </a:lvl1pPr>
          </a:lstStyle>
          <a:p>
            <a:pPr>
              <a:defRPr/>
            </a:pPr>
            <a:fld id="{CF3B8F0D-4793-44D1-B720-E14C094ECFFD}" type="datetime1">
              <a:rPr lang="en-US"/>
              <a:pPr>
                <a:defRPr/>
              </a:pPr>
              <a:t>5/31/2013</a:t>
            </a:fld>
            <a:endParaRPr lang="en-US"/>
          </a:p>
        </p:txBody>
      </p:sp>
      <p:sp>
        <p:nvSpPr>
          <p:cNvPr id="12" name="Footer Placeholder 4"/>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3" name="Slide Number Placeholder 5"/>
          <p:cNvSpPr>
            <a:spLocks noGrp="1"/>
          </p:cNvSpPr>
          <p:nvPr>
            <p:ph type="sldNum" sz="quarter" idx="12"/>
          </p:nvPr>
        </p:nvSpPr>
        <p:spPr/>
        <p:txBody>
          <a:bodyPr/>
          <a:lstStyle>
            <a:lvl1pPr>
              <a:defRPr/>
            </a:lvl1pPr>
          </a:lstStyle>
          <a:p>
            <a:pPr>
              <a:defRPr/>
            </a:pPr>
            <a:fld id="{7BABFD7F-29D6-4418-946C-00C9583A7F4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34A857-366B-4A45-AFB1-360C0675610B}" type="datetimeFigureOut">
              <a:rPr lang="en-US" smtClean="0"/>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r>
              <a:rPr lang="en-US" sz="1000" dirty="0" smtClean="0">
                <a:solidFill>
                  <a:srgbClr val="000000"/>
                </a:solidFill>
                <a:cs typeface="Arial" charset="0"/>
              </a:rPr>
              <a:t>PMD008087-1.0</a:t>
            </a:r>
          </a:p>
          <a:p>
            <a:endParaRPr lang="en-US" dirty="0"/>
          </a:p>
        </p:txBody>
      </p:sp>
    </p:spTree>
    <p:extLst>
      <p:ext uri="{BB962C8B-B14F-4D97-AF65-F5344CB8AC3E}">
        <p14:creationId xmlns:p14="http://schemas.microsoft.com/office/powerpoint/2010/main" val="278504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4A857-366B-4A45-AFB1-360C0675610B}" type="datetimeFigureOut">
              <a:rPr lang="en-US" smtClean="0"/>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r>
              <a:rPr lang="en-US" sz="1000" dirty="0" smtClean="0">
                <a:solidFill>
                  <a:srgbClr val="000000"/>
                </a:solidFill>
                <a:cs typeface="Arial" charset="0"/>
              </a:rPr>
              <a:t>PMD008087-1.0</a:t>
            </a:r>
          </a:p>
          <a:p>
            <a:endParaRPr lang="en-US" dirty="0"/>
          </a:p>
        </p:txBody>
      </p:sp>
    </p:spTree>
    <p:extLst>
      <p:ext uri="{BB962C8B-B14F-4D97-AF65-F5344CB8AC3E}">
        <p14:creationId xmlns:p14="http://schemas.microsoft.com/office/powerpoint/2010/main" val="947968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34A857-366B-4A45-AFB1-360C0675610B}" type="datetimeFigureOut">
              <a:rPr lang="en-US" smtClean="0"/>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3474322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34A857-366B-4A45-AFB1-360C0675610B}" type="datetimeFigureOut">
              <a:rPr lang="en-US" smtClean="0"/>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29372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8"/>
          <p:cNvGrpSpPr>
            <a:grpSpLocks/>
          </p:cNvGrpSpPr>
          <p:nvPr/>
        </p:nvGrpSpPr>
        <p:grpSpPr bwMode="auto">
          <a:xfrm>
            <a:off x="182563" y="173038"/>
            <a:ext cx="8778875" cy="6511925"/>
            <a:chOff x="182880" y="173699"/>
            <a:chExt cx="8778240" cy="6510602"/>
          </a:xfrm>
        </p:grpSpPr>
        <p:sp>
          <p:nvSpPr>
            <p:cNvPr id="5"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0"/>
            <p:cNvGrpSpPr>
              <a:grpSpLocks/>
            </p:cNvGrpSpPr>
            <p:nvPr/>
          </p:nvGrpSpPr>
          <p:grpSpPr bwMode="auto">
            <a:xfrm>
              <a:off x="255900" y="237186"/>
              <a:ext cx="8622676" cy="6364582"/>
              <a:chOff x="247025" y="246872"/>
              <a:chExt cx="8622676" cy="6364582"/>
            </a:xfrm>
          </p:grpSpPr>
          <p:sp>
            <p:nvSpPr>
              <p:cNvPr id="7" name="Rectangle 18"/>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8" name="Straight Connector 19"/>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20"/>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Date Placeholder 3"/>
          <p:cNvSpPr>
            <a:spLocks noGrp="1"/>
          </p:cNvSpPr>
          <p:nvPr>
            <p:ph type="dt" sz="half" idx="10"/>
          </p:nvPr>
        </p:nvSpPr>
        <p:spPr/>
        <p:txBody>
          <a:bodyPr/>
          <a:lstStyle>
            <a:lvl1pPr>
              <a:defRPr/>
            </a:lvl1pPr>
          </a:lstStyle>
          <a:p>
            <a:pPr>
              <a:defRPr/>
            </a:pPr>
            <a:fld id="{FEE32E84-8B6D-4C6F-8B58-2D2E7502BAE9}" type="datetime1">
              <a:rPr lang="en-US"/>
              <a:pPr>
                <a:defRPr/>
              </a:pPr>
              <a:t>5/31/2013</a:t>
            </a:fld>
            <a:endParaRPr lang="en-US"/>
          </a:p>
        </p:txBody>
      </p:sp>
      <p:sp>
        <p:nvSpPr>
          <p:cNvPr id="11" name="Footer Placeholder 4"/>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2" name="Slide Number Placeholder 5"/>
          <p:cNvSpPr>
            <a:spLocks noGrp="1"/>
          </p:cNvSpPr>
          <p:nvPr>
            <p:ph type="sldNum" sz="quarter" idx="12"/>
          </p:nvPr>
        </p:nvSpPr>
        <p:spPr/>
        <p:txBody>
          <a:bodyPr/>
          <a:lstStyle>
            <a:lvl1pPr>
              <a:defRPr/>
            </a:lvl1pPr>
          </a:lstStyle>
          <a:p>
            <a:pPr>
              <a:defRPr/>
            </a:pPr>
            <a:fld id="{CBBEEE9C-0085-4D58-A327-E81DC2BD5AB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34A857-366B-4A45-AFB1-360C0675610B}" type="datetimeFigureOut">
              <a:rPr lang="en-US" smtClean="0"/>
              <a:t>5/31/2013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2934661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34A857-366B-4A45-AFB1-360C0675610B}" type="datetimeFigureOut">
              <a:rPr lang="en-US" smtClean="0"/>
              <a:t>5/31/2013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2440109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34A857-366B-4A45-AFB1-360C0675610B}" type="datetimeFigureOut">
              <a:rPr lang="en-US" smtClean="0"/>
              <a:t>5/31/2013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3118796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4A857-366B-4A45-AFB1-360C0675610B}" type="datetimeFigureOut">
              <a:rPr lang="en-US" smtClean="0"/>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3052949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4A857-366B-4A45-AFB1-360C0675610B}" type="datetimeFigureOut">
              <a:rPr lang="en-US" smtClean="0"/>
              <a:t>5/31/2013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77133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4A857-366B-4A45-AFB1-360C0675610B}" type="datetimeFigureOut">
              <a:rPr lang="en-US" smtClean="0"/>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2027437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4A857-366B-4A45-AFB1-360C0675610B}" type="datetimeFigureOut">
              <a:rPr lang="en-US" smtClean="0"/>
              <a:t>5/31/2013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4EFD5-F345-40C3-AE3D-922CE4F49F94}" type="slidenum">
              <a:rPr lang="en-US" smtClean="0"/>
              <a:t>‹#›</a:t>
            </a:fld>
            <a:endParaRPr lang="en-US"/>
          </a:p>
        </p:txBody>
      </p:sp>
    </p:spTree>
    <p:extLst>
      <p:ext uri="{BB962C8B-B14F-4D97-AF65-F5344CB8AC3E}">
        <p14:creationId xmlns:p14="http://schemas.microsoft.com/office/powerpoint/2010/main" val="246830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5" name="Group 9"/>
          <p:cNvGrpSpPr>
            <a:grpSpLocks/>
          </p:cNvGrpSpPr>
          <p:nvPr/>
        </p:nvGrpSpPr>
        <p:grpSpPr bwMode="auto">
          <a:xfrm>
            <a:off x="487363" y="411163"/>
            <a:ext cx="8169275" cy="6035675"/>
            <a:chOff x="486873" y="411480"/>
            <a:chExt cx="8170254" cy="6035040"/>
          </a:xfrm>
        </p:grpSpPr>
        <p:sp>
          <p:nvSpPr>
            <p:cNvPr id="6"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1"/>
            <p:cNvGrpSpPr>
              <a:grpSpLocks/>
            </p:cNvGrpSpPr>
            <p:nvPr/>
          </p:nvGrpSpPr>
          <p:grpSpPr bwMode="auto">
            <a:xfrm>
              <a:off x="563082" y="474973"/>
              <a:ext cx="7982907" cy="5889005"/>
              <a:chOff x="563082" y="474973"/>
              <a:chExt cx="7982907" cy="5889005"/>
            </a:xfrm>
          </p:grpSpPr>
          <p:sp>
            <p:nvSpPr>
              <p:cNvPr id="8" name="Rectangle 7"/>
              <p:cNvSpPr>
                <a:spLocks/>
              </p:cNvSpPr>
              <p:nvPr/>
            </p:nvSpPr>
            <p:spPr>
              <a:xfrm>
                <a:off x="563082" y="474973"/>
                <a:ext cx="7982907" cy="5889005"/>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9" name="Straight Connector 8"/>
              <p:cNvCxnSpPr/>
              <p:nvPr/>
            </p:nvCxnSpPr>
            <p:spPr>
              <a:xfrm>
                <a:off x="563082" y="6133814"/>
                <a:ext cx="7982907"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10"/>
              <p:cNvCxnSpPr/>
              <p:nvPr/>
            </p:nvCxnSpPr>
            <p:spPr>
              <a:xfrm>
                <a:off x="563082" y="3427412"/>
                <a:ext cx="7982907"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4" name="Picture Placeholder 13"/>
          <p:cNvSpPr>
            <a:spLocks noGrp="1"/>
          </p:cNvSpPr>
          <p:nvPr>
            <p:ph type="pic" sz="quarter" idx="12"/>
          </p:nvPr>
        </p:nvSpPr>
        <p:spPr>
          <a:xfrm>
            <a:off x="636493" y="533400"/>
            <a:ext cx="7836408" cy="2828925"/>
          </a:xfrm>
        </p:spPr>
        <p:txBody>
          <a:bodyPr rtlCol="0">
            <a:normAutofit/>
          </a:bodyPr>
          <a:lstStyle>
            <a:lvl1pPr>
              <a:buNone/>
              <a:defRPr sz="2000"/>
            </a:lvl1pPr>
          </a:lstStyle>
          <a:p>
            <a:pPr lvl="0"/>
            <a:r>
              <a:rPr lang="en-US" noProof="0" smtClean="0"/>
              <a:t>Drag picture to placeholder or click icon to add</a:t>
            </a:r>
            <a:endParaRPr noProof="0"/>
          </a:p>
        </p:txBody>
      </p:sp>
      <p:sp>
        <p:nvSpPr>
          <p:cNvPr id="11" name="Date Placeholder 3"/>
          <p:cNvSpPr>
            <a:spLocks noGrp="1"/>
          </p:cNvSpPr>
          <p:nvPr>
            <p:ph type="dt" sz="half" idx="13"/>
          </p:nvPr>
        </p:nvSpPr>
        <p:spPr>
          <a:xfrm>
            <a:off x="569913" y="6122988"/>
            <a:ext cx="2133600" cy="258762"/>
          </a:xfrm>
        </p:spPr>
        <p:txBody>
          <a:bodyPr/>
          <a:lstStyle>
            <a:lvl1pPr>
              <a:defRPr/>
            </a:lvl1pPr>
          </a:lstStyle>
          <a:p>
            <a:pPr>
              <a:defRPr/>
            </a:pPr>
            <a:fld id="{DF562A3F-9397-40A5-8738-7816AFCB25B3}" type="datetime1">
              <a:rPr lang="en-US"/>
              <a:pPr>
                <a:defRPr/>
              </a:pPr>
              <a:t>5/31/2013</a:t>
            </a:fld>
            <a:endParaRPr lang="en-US"/>
          </a:p>
        </p:txBody>
      </p:sp>
      <p:sp>
        <p:nvSpPr>
          <p:cNvPr id="12" name="Footer Placeholder 4"/>
          <p:cNvSpPr>
            <a:spLocks noGrp="1"/>
          </p:cNvSpPr>
          <p:nvPr>
            <p:ph type="ftr" sz="quarter" idx="14"/>
          </p:nvPr>
        </p:nvSpPr>
        <p:spPr>
          <a:xfrm>
            <a:off x="5638800" y="6124575"/>
            <a:ext cx="2895600" cy="257175"/>
          </a:xfrm>
        </p:spPr>
        <p:txBody>
          <a:bodyPr/>
          <a:lstStyle>
            <a:lvl1pPr>
              <a:defRPr/>
            </a:lvl1pPr>
          </a:lstStyle>
          <a:p>
            <a:pPr>
              <a:defRPr/>
            </a:pPr>
            <a:r>
              <a:rPr lang="en-US" dirty="0" smtClean="0"/>
              <a:t>PMD008087-1.0</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8"/>
          <p:cNvGrpSpPr>
            <a:grpSpLocks/>
          </p:cNvGrpSpPr>
          <p:nvPr/>
        </p:nvGrpSpPr>
        <p:grpSpPr bwMode="auto">
          <a:xfrm>
            <a:off x="182563" y="173038"/>
            <a:ext cx="8778875" cy="6511925"/>
            <a:chOff x="182880" y="173699"/>
            <a:chExt cx="8778240" cy="6510602"/>
          </a:xfrm>
        </p:grpSpPr>
        <p:sp>
          <p:nvSpPr>
            <p:cNvPr id="5"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0"/>
            <p:cNvGrpSpPr>
              <a:grpSpLocks/>
            </p:cNvGrpSpPr>
            <p:nvPr/>
          </p:nvGrpSpPr>
          <p:grpSpPr bwMode="auto">
            <a:xfrm>
              <a:off x="255900" y="237186"/>
              <a:ext cx="8622676" cy="6364582"/>
              <a:chOff x="247025" y="246872"/>
              <a:chExt cx="8622676" cy="6364582"/>
            </a:xfrm>
          </p:grpSpPr>
          <p:sp>
            <p:nvSpPr>
              <p:cNvPr id="7" name="Rectangle 26"/>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8" name="Straight Connector 27"/>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067D45B2-80AA-470D-AE86-5FAE93AA2BEB}" type="datetime1">
              <a:rPr lang="en-US"/>
              <a:pPr>
                <a:defRPr/>
              </a:pPr>
              <a:t>5/31/2013</a:t>
            </a:fld>
            <a:endParaRPr lang="en-US"/>
          </a:p>
        </p:txBody>
      </p:sp>
      <p:sp>
        <p:nvSpPr>
          <p:cNvPr id="10" name="Footer Placeholder 4"/>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1" name="Slide Number Placeholder 5"/>
          <p:cNvSpPr>
            <a:spLocks noGrp="1"/>
          </p:cNvSpPr>
          <p:nvPr>
            <p:ph type="sldNum" sz="quarter" idx="12"/>
          </p:nvPr>
        </p:nvSpPr>
        <p:spPr/>
        <p:txBody>
          <a:bodyPr/>
          <a:lstStyle>
            <a:lvl1pPr>
              <a:defRPr/>
            </a:lvl1pPr>
          </a:lstStyle>
          <a:p>
            <a:pPr>
              <a:defRPr/>
            </a:pPr>
            <a:fld id="{49524FD9-A4AE-4E50-9CB3-2AE1E0B79B6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9"/>
          <p:cNvGrpSpPr>
            <a:grpSpLocks/>
          </p:cNvGrpSpPr>
          <p:nvPr/>
        </p:nvGrpSpPr>
        <p:grpSpPr bwMode="auto">
          <a:xfrm>
            <a:off x="182563" y="173038"/>
            <a:ext cx="8778875" cy="6511925"/>
            <a:chOff x="182880" y="173699"/>
            <a:chExt cx="8778240" cy="6510602"/>
          </a:xfrm>
        </p:grpSpPr>
        <p:sp>
          <p:nvSpPr>
            <p:cNvPr id="6"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255900" y="237186"/>
              <a:ext cx="8622676" cy="6364582"/>
              <a:chOff x="247025" y="246872"/>
              <a:chExt cx="8622676" cy="6364582"/>
            </a:xfrm>
          </p:grpSpPr>
          <p:sp>
            <p:nvSpPr>
              <p:cNvPr id="8" name="Rectangle 22"/>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9" name="Straight Connector 23"/>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 name="Rectangle 24"/>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4"/>
          <p:cNvSpPr>
            <a:spLocks noGrp="1"/>
          </p:cNvSpPr>
          <p:nvPr>
            <p:ph type="dt" sz="half" idx="10"/>
          </p:nvPr>
        </p:nvSpPr>
        <p:spPr/>
        <p:txBody>
          <a:bodyPr/>
          <a:lstStyle>
            <a:lvl1pPr>
              <a:defRPr/>
            </a:lvl1pPr>
          </a:lstStyle>
          <a:p>
            <a:pPr>
              <a:defRPr/>
            </a:pPr>
            <a:fld id="{70226CEB-6303-4E41-9A93-BBF63020ECB1}" type="datetime1">
              <a:rPr lang="en-US"/>
              <a:pPr>
                <a:defRPr/>
              </a:pPr>
              <a:t>5/31/2013</a:t>
            </a:fld>
            <a:endParaRPr lang="en-US"/>
          </a:p>
        </p:txBody>
      </p:sp>
      <p:sp>
        <p:nvSpPr>
          <p:cNvPr id="12" name="Footer Placeholder 5"/>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3" name="Slide Number Placeholder 6"/>
          <p:cNvSpPr>
            <a:spLocks noGrp="1"/>
          </p:cNvSpPr>
          <p:nvPr>
            <p:ph type="sldNum" sz="quarter" idx="12"/>
          </p:nvPr>
        </p:nvSpPr>
        <p:spPr/>
        <p:txBody>
          <a:bodyPr/>
          <a:lstStyle>
            <a:lvl1pPr>
              <a:defRPr/>
            </a:lvl1pPr>
          </a:lstStyle>
          <a:p>
            <a:pPr>
              <a:defRPr/>
            </a:pPr>
            <a:fld id="{27176DE7-14A6-4035-98EE-293A3F8A280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9"/>
          <p:cNvGrpSpPr>
            <a:grpSpLocks/>
          </p:cNvGrpSpPr>
          <p:nvPr/>
        </p:nvGrpSpPr>
        <p:grpSpPr bwMode="auto">
          <a:xfrm>
            <a:off x="182563" y="173038"/>
            <a:ext cx="8778875" cy="6511925"/>
            <a:chOff x="182880" y="173699"/>
            <a:chExt cx="8778240" cy="6510602"/>
          </a:xfrm>
        </p:grpSpPr>
        <p:grpSp>
          <p:nvGrpSpPr>
            <p:cNvPr id="8" name="Group 25"/>
            <p:cNvGrpSpPr>
              <a:grpSpLocks/>
            </p:cNvGrpSpPr>
            <p:nvPr/>
          </p:nvGrpSpPr>
          <p:grpSpPr bwMode="auto">
            <a:xfrm>
              <a:off x="182880" y="173699"/>
              <a:ext cx="8778240" cy="6510602"/>
              <a:chOff x="182880" y="173699"/>
              <a:chExt cx="8778240" cy="6510602"/>
            </a:xfrm>
          </p:grpSpPr>
          <p:sp>
            <p:nvSpPr>
              <p:cNvPr id="10"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10"/>
              <p:cNvGrpSpPr>
                <a:grpSpLocks/>
              </p:cNvGrpSpPr>
              <p:nvPr/>
            </p:nvGrpSpPr>
            <p:grpSpPr bwMode="auto">
              <a:xfrm>
                <a:off x="255900" y="237186"/>
                <a:ext cx="8622676" cy="6364582"/>
                <a:chOff x="247025" y="246872"/>
                <a:chExt cx="8622676" cy="6364582"/>
              </a:xfrm>
            </p:grpSpPr>
            <p:sp>
              <p:nvSpPr>
                <p:cNvPr id="12" name="Rectangle 28"/>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13" name="Straight Connector 30"/>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Rectangle 31"/>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cxnSp>
          <p:nvCxnSpPr>
            <p:cNvPr id="9" name="Straight Connector 22"/>
            <p:cNvCxnSpPr/>
            <p:nvPr/>
          </p:nvCxnSpPr>
          <p:spPr>
            <a:xfrm rot="16200000" flipH="1">
              <a:off x="2217422" y="4026572"/>
              <a:ext cx="4710743"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Date Placeholder 6"/>
          <p:cNvSpPr>
            <a:spLocks noGrp="1"/>
          </p:cNvSpPr>
          <p:nvPr>
            <p:ph type="dt" sz="half" idx="10"/>
          </p:nvPr>
        </p:nvSpPr>
        <p:spPr/>
        <p:txBody>
          <a:bodyPr/>
          <a:lstStyle>
            <a:lvl1pPr>
              <a:defRPr/>
            </a:lvl1pPr>
          </a:lstStyle>
          <a:p>
            <a:pPr>
              <a:defRPr/>
            </a:pPr>
            <a:fld id="{79B3DD91-229E-4527-B656-AF9D677BAA41}" type="datetime1">
              <a:rPr lang="en-US"/>
              <a:pPr>
                <a:defRPr/>
              </a:pPr>
              <a:t>5/31/2013</a:t>
            </a:fld>
            <a:endParaRPr lang="en-US"/>
          </a:p>
        </p:txBody>
      </p:sp>
      <p:sp>
        <p:nvSpPr>
          <p:cNvPr id="16" name="Footer Placeholder 7"/>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7" name="Slide Number Placeholder 8"/>
          <p:cNvSpPr>
            <a:spLocks noGrp="1"/>
          </p:cNvSpPr>
          <p:nvPr>
            <p:ph type="sldNum" sz="quarter" idx="12"/>
          </p:nvPr>
        </p:nvSpPr>
        <p:spPr/>
        <p:txBody>
          <a:bodyPr/>
          <a:lstStyle>
            <a:lvl1pPr>
              <a:defRPr/>
            </a:lvl1pPr>
          </a:lstStyle>
          <a:p>
            <a:pPr>
              <a:defRPr/>
            </a:pPr>
            <a:fld id="{51FB07F2-87D6-41B4-839C-A847287028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1"/>
          <p:cNvGrpSpPr>
            <a:grpSpLocks/>
          </p:cNvGrpSpPr>
          <p:nvPr/>
        </p:nvGrpSpPr>
        <p:grpSpPr bwMode="auto">
          <a:xfrm>
            <a:off x="182563" y="173038"/>
            <a:ext cx="8778875" cy="6511925"/>
            <a:chOff x="182880" y="173699"/>
            <a:chExt cx="8778240" cy="6510602"/>
          </a:xfrm>
        </p:grpSpPr>
        <p:sp>
          <p:nvSpPr>
            <p:cNvPr id="4"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0"/>
            <p:cNvGrpSpPr>
              <a:grpSpLocks/>
            </p:cNvGrpSpPr>
            <p:nvPr/>
          </p:nvGrpSpPr>
          <p:grpSpPr bwMode="auto">
            <a:xfrm>
              <a:off x="255900" y="237186"/>
              <a:ext cx="8622676" cy="6364582"/>
              <a:chOff x="247025" y="246872"/>
              <a:chExt cx="8622676" cy="6364582"/>
            </a:xfrm>
          </p:grpSpPr>
          <p:sp>
            <p:nvSpPr>
              <p:cNvPr id="6" name="Rectangle 14"/>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7" name="Straight Connector 15"/>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16"/>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9" name="Date Placeholder 2"/>
          <p:cNvSpPr>
            <a:spLocks noGrp="1"/>
          </p:cNvSpPr>
          <p:nvPr>
            <p:ph type="dt" sz="half" idx="10"/>
          </p:nvPr>
        </p:nvSpPr>
        <p:spPr/>
        <p:txBody>
          <a:bodyPr/>
          <a:lstStyle>
            <a:lvl1pPr>
              <a:defRPr/>
            </a:lvl1pPr>
          </a:lstStyle>
          <a:p>
            <a:pPr>
              <a:defRPr/>
            </a:pPr>
            <a:fld id="{7876EC19-8F2D-4749-A779-DA747C6D99C8}" type="datetime1">
              <a:rPr lang="en-US"/>
              <a:pPr>
                <a:defRPr/>
              </a:pPr>
              <a:t>5/31/2013</a:t>
            </a:fld>
            <a:endParaRPr lang="en-US"/>
          </a:p>
        </p:txBody>
      </p:sp>
      <p:sp>
        <p:nvSpPr>
          <p:cNvPr id="10" name="Footer Placeholder 3"/>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11" name="Slide Number Placeholder 4"/>
          <p:cNvSpPr>
            <a:spLocks noGrp="1"/>
          </p:cNvSpPr>
          <p:nvPr>
            <p:ph type="sldNum" sz="quarter" idx="12"/>
          </p:nvPr>
        </p:nvSpPr>
        <p:spPr/>
        <p:txBody>
          <a:bodyPr/>
          <a:lstStyle>
            <a:lvl1pPr>
              <a:defRPr/>
            </a:lvl1pPr>
          </a:lstStyle>
          <a:p>
            <a:pPr>
              <a:defRPr/>
            </a:pPr>
            <a:fld id="{B2B75AD5-E093-4966-B403-9FD0237B993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9"/>
          <p:cNvGrpSpPr>
            <a:grpSpLocks/>
          </p:cNvGrpSpPr>
          <p:nvPr/>
        </p:nvGrpSpPr>
        <p:grpSpPr bwMode="auto">
          <a:xfrm>
            <a:off x="182563" y="173038"/>
            <a:ext cx="8778875" cy="6511925"/>
            <a:chOff x="182880" y="173699"/>
            <a:chExt cx="8778240" cy="6510602"/>
          </a:xfrm>
        </p:grpSpPr>
        <p:sp>
          <p:nvSpPr>
            <p:cNvPr id="3"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0"/>
            <p:cNvGrpSpPr>
              <a:grpSpLocks/>
            </p:cNvGrpSpPr>
            <p:nvPr/>
          </p:nvGrpSpPr>
          <p:grpSpPr bwMode="auto">
            <a:xfrm>
              <a:off x="255900" y="237186"/>
              <a:ext cx="8622676" cy="6364582"/>
              <a:chOff x="247025" y="246872"/>
              <a:chExt cx="8622676" cy="6364582"/>
            </a:xfrm>
          </p:grpSpPr>
          <p:sp>
            <p:nvSpPr>
              <p:cNvPr id="5" name="Rectangle 12"/>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6" name="Straight Connector 13"/>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Date Placeholder 1"/>
          <p:cNvSpPr>
            <a:spLocks noGrp="1"/>
          </p:cNvSpPr>
          <p:nvPr>
            <p:ph type="dt" sz="half" idx="10"/>
          </p:nvPr>
        </p:nvSpPr>
        <p:spPr/>
        <p:txBody>
          <a:bodyPr/>
          <a:lstStyle>
            <a:lvl1pPr>
              <a:defRPr/>
            </a:lvl1pPr>
          </a:lstStyle>
          <a:p>
            <a:pPr>
              <a:defRPr/>
            </a:pPr>
            <a:fld id="{A97AA2F1-231B-4A6D-AE5A-C972436A2E65}" type="datetime1">
              <a:rPr lang="en-US"/>
              <a:pPr>
                <a:defRPr/>
              </a:pPr>
              <a:t>5/31/2013</a:t>
            </a:fld>
            <a:endParaRPr lang="en-US"/>
          </a:p>
        </p:txBody>
      </p:sp>
      <p:sp>
        <p:nvSpPr>
          <p:cNvPr id="8" name="Footer Placeholder 2"/>
          <p:cNvSpPr>
            <a:spLocks noGrp="1"/>
          </p:cNvSpPr>
          <p:nvPr>
            <p:ph type="ftr" sz="quarter" idx="11"/>
          </p:nvPr>
        </p:nvSpPr>
        <p:spPr/>
        <p:txBody>
          <a:bodyPr/>
          <a:lstStyle>
            <a:lvl1pPr>
              <a:defRPr/>
            </a:lvl1pPr>
          </a:lstStyle>
          <a:p>
            <a:pPr>
              <a:defRPr/>
            </a:pPr>
            <a:r>
              <a:rPr lang="en-US" dirty="0" smtClean="0"/>
              <a:t>PMD008087-1.0</a:t>
            </a:r>
            <a:endParaRPr lang="en-US" dirty="0"/>
          </a:p>
        </p:txBody>
      </p:sp>
      <p:sp>
        <p:nvSpPr>
          <p:cNvPr id="9" name="Slide Number Placeholder 3"/>
          <p:cNvSpPr>
            <a:spLocks noGrp="1"/>
          </p:cNvSpPr>
          <p:nvPr>
            <p:ph type="sldNum" sz="quarter" idx="12"/>
          </p:nvPr>
        </p:nvSpPr>
        <p:spPr/>
        <p:txBody>
          <a:bodyPr/>
          <a:lstStyle>
            <a:lvl1pPr>
              <a:defRPr/>
            </a:lvl1pPr>
          </a:lstStyle>
          <a:p>
            <a:pPr>
              <a:defRPr/>
            </a:pPr>
            <a:fld id="{8857607B-1B23-4AAA-85B4-E79DFF32E5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601B42F9-C68D-41F6-8D77-B4D3AF84BE3D}" type="datetime1">
              <a:rPr lang="en-US" smtClean="0"/>
              <a:pPr>
                <a:defRPr/>
              </a:pPr>
              <a:t>5/31/2013</a:t>
            </a:fld>
            <a:endParaRPr lang="en-US"/>
          </a:p>
        </p:txBody>
      </p:sp>
      <p:sp>
        <p:nvSpPr>
          <p:cNvPr id="4" name="Footer Placeholder 3"/>
          <p:cNvSpPr>
            <a:spLocks noGrp="1"/>
          </p:cNvSpPr>
          <p:nvPr>
            <p:ph type="ftr" sz="quarter" idx="11"/>
          </p:nvPr>
        </p:nvSpPr>
        <p:spPr/>
        <p:txBody>
          <a:bodyPr/>
          <a:lstStyle/>
          <a:p>
            <a:pPr>
              <a:defRPr/>
            </a:pPr>
            <a:r>
              <a:rPr lang="en-US" dirty="0" smtClean="0"/>
              <a:t>PMD008087-1.0</a:t>
            </a:r>
            <a:endParaRPr lang="en-US" dirty="0"/>
          </a:p>
        </p:txBody>
      </p:sp>
      <p:sp>
        <p:nvSpPr>
          <p:cNvPr id="5" name="Slide Number Placeholder 4"/>
          <p:cNvSpPr>
            <a:spLocks noGrp="1"/>
          </p:cNvSpPr>
          <p:nvPr>
            <p:ph type="sldNum" sz="quarter" idx="12"/>
          </p:nvPr>
        </p:nvSpPr>
        <p:spPr/>
        <p:txBody>
          <a:bodyPr/>
          <a:lstStyle/>
          <a:p>
            <a:pPr>
              <a:defRPr/>
            </a:pPr>
            <a:fld id="{AEF66038-39DB-444B-94DB-8FE69F98C3B0}" type="slidenum">
              <a:rPr lang="en-US" smtClean="0"/>
              <a:pPr>
                <a:defRPr/>
              </a:pPr>
              <a:t>‹#›</a:t>
            </a:fld>
            <a:endParaRPr lang="en-US"/>
          </a:p>
        </p:txBody>
      </p:sp>
    </p:spTree>
    <p:extLst>
      <p:ext uri="{BB962C8B-B14F-4D97-AF65-F5344CB8AC3E}">
        <p14:creationId xmlns:p14="http://schemas.microsoft.com/office/powerpoint/2010/main" val="3967242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00113" y="244475"/>
            <a:ext cx="7345362" cy="1339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900113" y="2133600"/>
            <a:ext cx="7345362" cy="3932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44475" y="6372225"/>
            <a:ext cx="2133600" cy="258763"/>
          </a:xfrm>
          <a:prstGeom prst="rect">
            <a:avLst/>
          </a:prstGeom>
        </p:spPr>
        <p:txBody>
          <a:bodyPr vert="horz" lIns="91440" tIns="45720" rIns="91440" bIns="45720" rtlCol="0" anchor="ctr"/>
          <a:lstStyle>
            <a:lvl1pPr algn="l" fontAlgn="auto">
              <a:spcBef>
                <a:spcPts val="0"/>
              </a:spcBef>
              <a:spcAft>
                <a:spcPts val="0"/>
              </a:spcAft>
              <a:defRPr sz="1200">
                <a:solidFill>
                  <a:schemeClr val="bg2">
                    <a:lumMod val="60000"/>
                    <a:lumOff val="40000"/>
                  </a:schemeClr>
                </a:solidFill>
                <a:latin typeface="Brush Script MT" pitchFamily="66" charset="0"/>
              </a:defRPr>
            </a:lvl1pPr>
          </a:lstStyle>
          <a:p>
            <a:pPr>
              <a:defRPr/>
            </a:pPr>
            <a:fld id="{601B42F9-C68D-41F6-8D77-B4D3AF84BE3D}" type="datetime1">
              <a:rPr lang="en-US"/>
              <a:pPr>
                <a:defRPr/>
              </a:pPr>
              <a:t>5/31/2013</a:t>
            </a:fld>
            <a:endParaRPr lang="en-US"/>
          </a:p>
        </p:txBody>
      </p:sp>
      <p:sp>
        <p:nvSpPr>
          <p:cNvPr id="5" name="Footer Placeholder 4"/>
          <p:cNvSpPr>
            <a:spLocks noGrp="1"/>
          </p:cNvSpPr>
          <p:nvPr>
            <p:ph type="ftr" sz="quarter" idx="3"/>
          </p:nvPr>
        </p:nvSpPr>
        <p:spPr>
          <a:xfrm>
            <a:off x="5959475" y="6372225"/>
            <a:ext cx="2895600" cy="257175"/>
          </a:xfrm>
          <a:prstGeom prst="rect">
            <a:avLst/>
          </a:prstGeom>
        </p:spPr>
        <p:txBody>
          <a:bodyPr vert="horz" wrap="square" lIns="91440" tIns="45720" rIns="91440" bIns="45720" numCol="1" anchor="ctr" anchorCtr="0" compatLnSpc="1">
            <a:prstTxWarp prst="textNoShape">
              <a:avLst/>
            </a:prstTxWarp>
          </a:bodyPr>
          <a:lstStyle>
            <a:lvl1pPr algn="r">
              <a:defRPr sz="1000">
                <a:cs typeface="Arial" charset="0"/>
              </a:defRPr>
            </a:lvl1pPr>
          </a:lstStyle>
          <a:p>
            <a:pPr>
              <a:defRPr/>
            </a:pPr>
            <a:r>
              <a:rPr lang="en-US" dirty="0" smtClean="0"/>
              <a:t>PMD008087-1.0</a:t>
            </a:r>
            <a:endParaRPr lang="en-US" dirty="0"/>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B0BCC1"/>
                </a:solidFill>
                <a:latin typeface="Calisto MT" pitchFamily="18" charset="0"/>
              </a:defRPr>
            </a:lvl1pPr>
          </a:lstStyle>
          <a:p>
            <a:pPr>
              <a:defRPr/>
            </a:pPr>
            <a:fld id="{AEF66038-39DB-444B-94DB-8FE69F98C3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205" r:id="rId9"/>
    <p:sldLayoutId id="2147484199" r:id="rId10"/>
    <p:sldLayoutId id="2147484200" r:id="rId11"/>
    <p:sldLayoutId id="2147484201" r:id="rId12"/>
    <p:sldLayoutId id="2147484202" r:id="rId13"/>
    <p:sldLayoutId id="2147484203" r:id="rId14"/>
    <p:sldLayoutId id="2147484204" r:id="rId15"/>
  </p:sldLayoutIdLst>
  <p:hf sldNum="0" hdr="0" dt="0"/>
  <p:txStyles>
    <p:titleStyle>
      <a:lvl1pPr algn="ctr" rtl="0" eaLnBrk="0" fontAlgn="base" hangingPunct="0">
        <a:spcBef>
          <a:spcPct val="0"/>
        </a:spcBef>
        <a:spcAft>
          <a:spcPct val="0"/>
        </a:spcAft>
        <a:defRPr sz="4800" kern="1200">
          <a:solidFill>
            <a:srgbClr val="404040"/>
          </a:solidFill>
          <a:latin typeface="+mj-lt"/>
          <a:ea typeface="+mj-ea"/>
          <a:cs typeface="+mj-cs"/>
        </a:defRPr>
      </a:lvl1pPr>
      <a:lvl2pPr algn="ctr" rtl="0" eaLnBrk="0" fontAlgn="base" hangingPunct="0">
        <a:spcBef>
          <a:spcPct val="0"/>
        </a:spcBef>
        <a:spcAft>
          <a:spcPct val="0"/>
        </a:spcAft>
        <a:defRPr sz="4800">
          <a:solidFill>
            <a:srgbClr val="404040"/>
          </a:solidFill>
          <a:latin typeface="Calisto MT" pitchFamily="18" charset="0"/>
        </a:defRPr>
      </a:lvl2pPr>
      <a:lvl3pPr algn="ctr" rtl="0" eaLnBrk="0" fontAlgn="base" hangingPunct="0">
        <a:spcBef>
          <a:spcPct val="0"/>
        </a:spcBef>
        <a:spcAft>
          <a:spcPct val="0"/>
        </a:spcAft>
        <a:defRPr sz="4800">
          <a:solidFill>
            <a:srgbClr val="404040"/>
          </a:solidFill>
          <a:latin typeface="Calisto MT" pitchFamily="18" charset="0"/>
        </a:defRPr>
      </a:lvl3pPr>
      <a:lvl4pPr algn="ctr" rtl="0" eaLnBrk="0" fontAlgn="base" hangingPunct="0">
        <a:spcBef>
          <a:spcPct val="0"/>
        </a:spcBef>
        <a:spcAft>
          <a:spcPct val="0"/>
        </a:spcAft>
        <a:defRPr sz="4800">
          <a:solidFill>
            <a:srgbClr val="404040"/>
          </a:solidFill>
          <a:latin typeface="Calisto MT" pitchFamily="18" charset="0"/>
        </a:defRPr>
      </a:lvl4pPr>
      <a:lvl5pPr algn="ctr" rtl="0" eaLnBrk="0" fontAlgn="base" hangingPunct="0">
        <a:spcBef>
          <a:spcPct val="0"/>
        </a:spcBef>
        <a:spcAft>
          <a:spcPct val="0"/>
        </a:spcAft>
        <a:defRPr sz="4800">
          <a:solidFill>
            <a:srgbClr val="404040"/>
          </a:solidFill>
          <a:latin typeface="Calisto MT" pitchFamily="18" charset="0"/>
        </a:defRPr>
      </a:lvl5pPr>
      <a:lvl6pPr marL="457200" algn="ctr" rtl="0" fontAlgn="base">
        <a:spcBef>
          <a:spcPct val="0"/>
        </a:spcBef>
        <a:spcAft>
          <a:spcPct val="0"/>
        </a:spcAft>
        <a:defRPr sz="4800">
          <a:solidFill>
            <a:srgbClr val="404040"/>
          </a:solidFill>
          <a:latin typeface="Calisto MT" pitchFamily="18" charset="0"/>
        </a:defRPr>
      </a:lvl6pPr>
      <a:lvl7pPr marL="914400" algn="ctr" rtl="0" fontAlgn="base">
        <a:spcBef>
          <a:spcPct val="0"/>
        </a:spcBef>
        <a:spcAft>
          <a:spcPct val="0"/>
        </a:spcAft>
        <a:defRPr sz="4800">
          <a:solidFill>
            <a:srgbClr val="404040"/>
          </a:solidFill>
          <a:latin typeface="Calisto MT" pitchFamily="18" charset="0"/>
        </a:defRPr>
      </a:lvl7pPr>
      <a:lvl8pPr marL="1371600" algn="ctr" rtl="0" fontAlgn="base">
        <a:spcBef>
          <a:spcPct val="0"/>
        </a:spcBef>
        <a:spcAft>
          <a:spcPct val="0"/>
        </a:spcAft>
        <a:defRPr sz="4800">
          <a:solidFill>
            <a:srgbClr val="404040"/>
          </a:solidFill>
          <a:latin typeface="Calisto MT" pitchFamily="18" charset="0"/>
        </a:defRPr>
      </a:lvl8pPr>
      <a:lvl9pPr marL="1828800" algn="ctr" rtl="0" fontAlgn="base">
        <a:spcBef>
          <a:spcPct val="0"/>
        </a:spcBef>
        <a:spcAft>
          <a:spcPct val="0"/>
        </a:spcAft>
        <a:defRPr sz="4800">
          <a:solidFill>
            <a:srgbClr val="404040"/>
          </a:solidFill>
          <a:latin typeface="Calisto MT" pitchFamily="18" charset="0"/>
        </a:defRPr>
      </a:lvl9pPr>
    </p:titleStyle>
    <p:bodyStyle>
      <a:lvl1pPr marL="342900" indent="-342900" algn="l" rtl="0" eaLnBrk="0" fontAlgn="base" hangingPunct="0">
        <a:spcBef>
          <a:spcPts val="2000"/>
        </a:spcBef>
        <a:spcAft>
          <a:spcPct val="0"/>
        </a:spcAft>
        <a:buClr>
          <a:srgbClr val="404040"/>
        </a:buClr>
        <a:buFont typeface="Arial" charset="0"/>
        <a:buChar char="•"/>
        <a:defRPr sz="2400" kern="1200">
          <a:solidFill>
            <a:srgbClr val="404040"/>
          </a:solidFill>
          <a:latin typeface="+mn-lt"/>
          <a:ea typeface="+mn-ea"/>
          <a:cs typeface="+mn-cs"/>
        </a:defRPr>
      </a:lvl1pPr>
      <a:lvl2pPr marL="579438" indent="-228600" algn="l" rtl="0" eaLnBrk="0" fontAlgn="base" hangingPunct="0">
        <a:spcBef>
          <a:spcPts val="600"/>
        </a:spcBef>
        <a:spcAft>
          <a:spcPct val="0"/>
        </a:spcAft>
        <a:buClr>
          <a:srgbClr val="B0BCC1"/>
        </a:buClr>
        <a:buFont typeface="Arial" charset="0"/>
        <a:buChar char="•"/>
        <a:defRPr sz="2200" kern="1200">
          <a:solidFill>
            <a:srgbClr val="404040"/>
          </a:solidFill>
          <a:latin typeface="+mn-lt"/>
          <a:ea typeface="+mn-ea"/>
          <a:cs typeface="+mn-cs"/>
        </a:defRPr>
      </a:lvl2pPr>
      <a:lvl3pPr marL="808038" indent="-228600" algn="l" rtl="0" eaLnBrk="0" fontAlgn="base" hangingPunct="0">
        <a:spcBef>
          <a:spcPts val="600"/>
        </a:spcBef>
        <a:spcAft>
          <a:spcPct val="0"/>
        </a:spcAft>
        <a:buClr>
          <a:srgbClr val="404040"/>
        </a:buClr>
        <a:buFont typeface="Arial" charset="0"/>
        <a:buChar char="•"/>
        <a:defRPr sz="2000" kern="1200">
          <a:solidFill>
            <a:srgbClr val="404040"/>
          </a:solidFill>
          <a:latin typeface="+mn-lt"/>
          <a:ea typeface="+mn-ea"/>
          <a:cs typeface="+mn-cs"/>
        </a:defRPr>
      </a:lvl3pPr>
      <a:lvl4pPr marL="1036638" indent="-228600" algn="l" rtl="0" eaLnBrk="0" fontAlgn="base" hangingPunct="0">
        <a:spcBef>
          <a:spcPts val="600"/>
        </a:spcBef>
        <a:spcAft>
          <a:spcPct val="0"/>
        </a:spcAft>
        <a:buClr>
          <a:srgbClr val="B0BCC1"/>
        </a:buClr>
        <a:buFont typeface="Arial" charset="0"/>
        <a:buChar char="•"/>
        <a:defRPr kern="1200">
          <a:solidFill>
            <a:srgbClr val="404040"/>
          </a:solidFill>
          <a:latin typeface="+mn-lt"/>
          <a:ea typeface="+mn-ea"/>
          <a:cs typeface="+mn-cs"/>
        </a:defRPr>
      </a:lvl4pPr>
      <a:lvl5pPr marL="1265238" indent="-228600" algn="l" rtl="0" eaLnBrk="0" fontAlgn="base" hangingPunct="0">
        <a:spcBef>
          <a:spcPts val="600"/>
        </a:spcBef>
        <a:spcAft>
          <a:spcPct val="0"/>
        </a:spcAft>
        <a:buClr>
          <a:srgbClr val="404040"/>
        </a:buClr>
        <a:buFont typeface="Arial" charset="0"/>
        <a:buChar char="•"/>
        <a:defRPr kern="1200">
          <a:solidFill>
            <a:srgbClr val="404040"/>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4A857-366B-4A45-AFB1-360C0675610B}" type="datetimeFigureOut">
              <a:rPr lang="en-US" smtClean="0"/>
              <a:t>5/31/2013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marL="0" marR="0" indent="0" algn="r" defTabSz="457200" rtl="0" eaLnBrk="1" fontAlgn="base" latinLnBrk="0" hangingPunct="1">
              <a:lnSpc>
                <a:spcPct val="100000"/>
              </a:lnSpc>
              <a:spcBef>
                <a:spcPct val="0"/>
              </a:spcBef>
              <a:spcAft>
                <a:spcPct val="0"/>
              </a:spcAft>
              <a:buClrTx/>
              <a:buSzTx/>
              <a:buFontTx/>
              <a:buNone/>
              <a:tabLst/>
              <a:defRPr sz="1200">
                <a:solidFill>
                  <a:schemeClr val="tx1">
                    <a:tint val="75000"/>
                  </a:schemeClr>
                </a:solidFill>
              </a:defRPr>
            </a:lvl1pPr>
          </a:lstStyle>
          <a:p>
            <a:pPr>
              <a:defRPr/>
            </a:pPr>
            <a:r>
              <a:rPr lang="en-US" sz="1000" dirty="0" smtClean="0">
                <a:solidFill>
                  <a:srgbClr val="000000"/>
                </a:solidFill>
                <a:cs typeface="Arial" charset="0"/>
              </a:rPr>
              <a:t>PMD008087-1.0</a:t>
            </a:r>
          </a:p>
          <a:p>
            <a:endParaRPr lang="en-US" dirty="0"/>
          </a:p>
        </p:txBody>
      </p:sp>
    </p:spTree>
    <p:extLst>
      <p:ext uri="{BB962C8B-B14F-4D97-AF65-F5344CB8AC3E}">
        <p14:creationId xmlns:p14="http://schemas.microsoft.com/office/powerpoint/2010/main" val="3775777574"/>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9.jpe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33.pn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6.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8.xml"/><Relationship Id="rId4" Type="http://schemas.openxmlformats.org/officeDocument/2006/relationships/image" Target="../media/image36.wmf"/></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44.jpeg"/><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1.xml"/><Relationship Id="rId5" Type="http://schemas.openxmlformats.org/officeDocument/2006/relationships/image" Target="../media/image6.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550863" y="404813"/>
            <a:ext cx="7954962" cy="1176337"/>
          </a:xfrm>
        </p:spPr>
        <p:txBody>
          <a:bodyPr/>
          <a:lstStyle/>
          <a:p>
            <a:pPr eaLnBrk="1" hangingPunct="1"/>
            <a:r>
              <a:rPr lang="en-US" sz="3000" dirty="0" smtClean="0">
                <a:solidFill>
                  <a:srgbClr val="404040"/>
                </a:solidFill>
              </a:rPr>
              <a:t>MAST</a:t>
            </a:r>
            <a:r>
              <a:rPr lang="en-US" sz="3000" baseline="30000" dirty="0" smtClean="0">
                <a:solidFill>
                  <a:srgbClr val="404040"/>
                </a:solidFill>
              </a:rPr>
              <a:t>® </a:t>
            </a:r>
            <a:r>
              <a:rPr lang="en-US" sz="3000" dirty="0" smtClean="0">
                <a:solidFill>
                  <a:srgbClr val="404040"/>
                </a:solidFill>
              </a:rPr>
              <a:t>MIDLF™ Procedure </a:t>
            </a:r>
            <a:r>
              <a:rPr lang="en-US" sz="3000" dirty="0" smtClean="0">
                <a:solidFill>
                  <a:srgbClr val="404040"/>
                </a:solidFill>
              </a:rPr>
              <a:t>with</a:t>
            </a:r>
            <a:r>
              <a:rPr lang="en-US" sz="3000" dirty="0" smtClean="0">
                <a:solidFill>
                  <a:srgbClr val="404040"/>
                </a:solidFill>
              </a:rPr>
              <a:t/>
            </a:r>
            <a:br>
              <a:rPr lang="en-US" sz="3000" dirty="0" smtClean="0">
                <a:solidFill>
                  <a:srgbClr val="404040"/>
                </a:solidFill>
              </a:rPr>
            </a:br>
            <a:r>
              <a:rPr lang="en-US" sz="3000" dirty="0" smtClean="0">
                <a:solidFill>
                  <a:srgbClr val="404040"/>
                </a:solidFill>
              </a:rPr>
              <a:t>Cortical Bone Screws</a:t>
            </a:r>
          </a:p>
        </p:txBody>
      </p:sp>
      <p:sp>
        <p:nvSpPr>
          <p:cNvPr id="17410" name="Subtitle 2"/>
          <p:cNvSpPr>
            <a:spLocks noGrp="1"/>
          </p:cNvSpPr>
          <p:nvPr>
            <p:ph type="subTitle" idx="1"/>
          </p:nvPr>
        </p:nvSpPr>
        <p:spPr>
          <a:xfrm>
            <a:off x="966788" y="5380038"/>
            <a:ext cx="7207250" cy="1154112"/>
          </a:xfrm>
        </p:spPr>
        <p:txBody>
          <a:bodyPr/>
          <a:lstStyle/>
          <a:p>
            <a:pPr>
              <a:buClr>
                <a:srgbClr val="404040"/>
              </a:buClr>
              <a:buFont typeface="Arial" charset="0"/>
              <a:buNone/>
            </a:pPr>
            <a:r>
              <a:rPr lang="en-US" smtClean="0">
                <a:solidFill>
                  <a:srgbClr val="404040"/>
                </a:solidFill>
              </a:rPr>
              <a:t>Ronnie I. Mimran, M.D.</a:t>
            </a:r>
          </a:p>
          <a:p>
            <a:pPr>
              <a:buClr>
                <a:srgbClr val="404040"/>
              </a:buClr>
              <a:buFont typeface="Arial" charset="0"/>
              <a:buNone/>
            </a:pPr>
            <a:r>
              <a:rPr lang="en-US" smtClean="0">
                <a:solidFill>
                  <a:srgbClr val="404040"/>
                </a:solidFill>
              </a:rPr>
              <a:t>Pacific Brain and Spine Medical Group</a:t>
            </a:r>
          </a:p>
          <a:p>
            <a:pPr>
              <a:buClr>
                <a:srgbClr val="404040"/>
              </a:buClr>
              <a:buFont typeface="Arial" charset="0"/>
              <a:buNone/>
            </a:pPr>
            <a:r>
              <a:rPr lang="en-US" smtClean="0">
                <a:solidFill>
                  <a:srgbClr val="404040"/>
                </a:solidFill>
              </a:rPr>
              <a:t>Danville, CA</a:t>
            </a:r>
          </a:p>
        </p:txBody>
      </p:sp>
      <p:pic>
        <p:nvPicPr>
          <p:cNvPr id="5" name="Picture 4" descr="Screen Shot 2012-02-26 at 4.16.13 PM.png"/>
          <p:cNvPicPr>
            <a:picLocks noChangeAspect="1"/>
          </p:cNvPicPr>
          <p:nvPr/>
        </p:nvPicPr>
        <p:blipFill>
          <a:blip r:embed="rId2">
            <a:extLst/>
          </a:blip>
          <a:stretch>
            <a:fillRect/>
          </a:stretch>
        </p:blipFill>
        <p:spPr>
          <a:xfrm>
            <a:off x="2920491" y="2216730"/>
            <a:ext cx="3338192" cy="27247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412" name="Picture 2" descr="C:\Users\auerbd1\Desktop\michelson_logo.gif"/>
          <p:cNvPicPr>
            <a:picLocks noChangeAspect="1" noChangeArrowheads="1"/>
          </p:cNvPicPr>
          <p:nvPr/>
        </p:nvPicPr>
        <p:blipFill>
          <a:blip r:embed="rId3"/>
          <a:srcRect/>
          <a:stretch>
            <a:fillRect/>
          </a:stretch>
        </p:blipFill>
        <p:spPr bwMode="auto">
          <a:xfrm>
            <a:off x="7793038" y="5434013"/>
            <a:ext cx="1152525" cy="666750"/>
          </a:xfrm>
          <a:prstGeom prst="rect">
            <a:avLst/>
          </a:prstGeom>
          <a:noFill/>
          <a:ln w="9525">
            <a:noFill/>
            <a:miter lim="800000"/>
            <a:headEnd/>
            <a:tailEnd/>
          </a:ln>
        </p:spPr>
      </p:pic>
      <p:sp>
        <p:nvSpPr>
          <p:cNvPr id="4" name="Footer Placeholder 3"/>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4"/>
          <a:srcRect l="7619" t="13095" r="3810" b="22620"/>
          <a:stretch>
            <a:fillRect/>
          </a:stretch>
        </p:blipFill>
        <p:spPr bwMode="auto">
          <a:xfrm>
            <a:off x="609600" y="1050925"/>
            <a:ext cx="7848600" cy="4832350"/>
          </a:xfrm>
          <a:prstGeom prst="rect">
            <a:avLst/>
          </a:prstGeom>
          <a:noFill/>
          <a:ln w="28575">
            <a:solidFill>
              <a:srgbClr val="000000"/>
            </a:solidFill>
            <a:miter lim="800000"/>
            <a:headEnd/>
            <a:tailEnd/>
          </a:ln>
        </p:spPr>
      </p:pic>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660753" y="964504"/>
            <a:ext cx="4044836" cy="5407087"/>
          </a:xfrm>
          <a:prstGeom prst="roundRect">
            <a:avLst/>
          </a:prstGeom>
          <a:solidFill>
            <a:schemeClr val="accent4">
              <a:lumMod val="20000"/>
              <a:lumOff val="80000"/>
              <a:alpha val="63000"/>
            </a:schemeClr>
          </a:solidFill>
          <a:ln w="635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ounded Rectangle 1"/>
          <p:cNvSpPr/>
          <p:nvPr/>
        </p:nvSpPr>
        <p:spPr>
          <a:xfrm>
            <a:off x="262947" y="964503"/>
            <a:ext cx="4058532" cy="5407087"/>
          </a:xfrm>
          <a:prstGeom prst="roundRect">
            <a:avLst/>
          </a:prstGeom>
          <a:solidFill>
            <a:schemeClr val="accent4">
              <a:lumMod val="20000"/>
              <a:lumOff val="80000"/>
              <a:alpha val="63000"/>
            </a:schemeClr>
          </a:solidFill>
          <a:ln w="63500"/>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r>
              <a:rPr lang="en-US"/>
              <a:t>Biomechanical (cadaveric) testing is not necessarily indicative of human outcomes. N = 5 cadavers</a:t>
            </a:r>
            <a:endParaRPr lang="en-US" dirty="0"/>
          </a:p>
        </p:txBody>
      </p:sp>
      <p:sp>
        <p:nvSpPr>
          <p:cNvPr id="34819" name="Rectangle 1030"/>
          <p:cNvSpPr>
            <a:spLocks noGrp="1" noChangeArrowheads="1"/>
          </p:cNvSpPr>
          <p:nvPr>
            <p:ph type="title" idx="4294967295"/>
          </p:nvPr>
        </p:nvSpPr>
        <p:spPr>
          <a:xfrm>
            <a:off x="304800" y="106363"/>
            <a:ext cx="8539163" cy="858837"/>
          </a:xfrm>
        </p:spPr>
        <p:txBody>
          <a:bodyPr/>
          <a:lstStyle/>
          <a:p>
            <a:pPr eaLnBrk="1" hangingPunct="1"/>
            <a:r>
              <a:rPr lang="en-US" sz="3600" smtClean="0"/>
              <a:t>Pullout Strength and Bone Quality Results</a:t>
            </a:r>
          </a:p>
        </p:txBody>
      </p:sp>
      <p:sp>
        <p:nvSpPr>
          <p:cNvPr id="34820" name="Text Box 1031"/>
          <p:cNvSpPr txBox="1">
            <a:spLocks noChangeArrowheads="1"/>
          </p:cNvSpPr>
          <p:nvPr/>
        </p:nvSpPr>
        <p:spPr bwMode="gray">
          <a:xfrm>
            <a:off x="487363" y="5191125"/>
            <a:ext cx="3609975" cy="787400"/>
          </a:xfrm>
          <a:prstGeom prst="rect">
            <a:avLst/>
          </a:prstGeom>
          <a:solidFill>
            <a:srgbClr val="FFFF66"/>
          </a:solidFill>
          <a:ln w="12700">
            <a:solidFill>
              <a:schemeClr val="tx1"/>
            </a:solidFill>
            <a:miter lim="800000"/>
            <a:headEnd/>
            <a:tailEnd/>
          </a:ln>
        </p:spPr>
        <p:txBody>
          <a:bodyPr lIns="45720" tIns="45716" rIns="45720" bIns="45716">
            <a:spAutoFit/>
          </a:bodyPr>
          <a:lstStyle/>
          <a:p>
            <a:pPr algn="ctr">
              <a:spcBef>
                <a:spcPct val="50000"/>
              </a:spcBef>
            </a:pPr>
            <a:r>
              <a:rPr lang="en-US" sz="1600" b="1">
                <a:latin typeface="Calisto MT" pitchFamily="18" charset="0"/>
              </a:rPr>
              <a:t>Trend toward higher pullout strength</a:t>
            </a:r>
          </a:p>
          <a:p>
            <a:pPr algn="ctr">
              <a:lnSpc>
                <a:spcPct val="50000"/>
              </a:lnSpc>
              <a:spcBef>
                <a:spcPct val="50000"/>
              </a:spcBef>
            </a:pPr>
            <a:r>
              <a:rPr lang="en-US" sz="1400">
                <a:latin typeface="Calisto MT" pitchFamily="18" charset="0"/>
              </a:rPr>
              <a:t>Traditional Screws = 6.5mm x 50mm</a:t>
            </a:r>
          </a:p>
          <a:p>
            <a:pPr algn="ctr">
              <a:lnSpc>
                <a:spcPct val="50000"/>
              </a:lnSpc>
              <a:spcBef>
                <a:spcPct val="50000"/>
              </a:spcBef>
            </a:pPr>
            <a:r>
              <a:rPr lang="en-US" sz="1400">
                <a:latin typeface="Calisto MT" pitchFamily="18" charset="0"/>
              </a:rPr>
              <a:t>Cortical Screws = 4.5mm x 30mm</a:t>
            </a:r>
          </a:p>
        </p:txBody>
      </p:sp>
      <p:pic>
        <p:nvPicPr>
          <p:cNvPr id="34821" name="Picture 1029"/>
          <p:cNvPicPr>
            <a:picLocks noChangeAspect="1" noChangeArrowheads="1"/>
          </p:cNvPicPr>
          <p:nvPr/>
        </p:nvPicPr>
        <p:blipFill>
          <a:blip r:embed="rId3"/>
          <a:srcRect/>
          <a:stretch>
            <a:fillRect/>
          </a:stretch>
        </p:blipFill>
        <p:spPr bwMode="gray">
          <a:xfrm>
            <a:off x="4789488" y="1541463"/>
            <a:ext cx="3811587" cy="3600450"/>
          </a:xfrm>
          <a:prstGeom prst="rect">
            <a:avLst/>
          </a:prstGeom>
          <a:noFill/>
          <a:ln w="12700">
            <a:solidFill>
              <a:schemeClr val="tx1"/>
            </a:solidFill>
            <a:miter lim="800000"/>
            <a:headEnd/>
            <a:tailEnd/>
          </a:ln>
        </p:spPr>
      </p:pic>
      <p:sp>
        <p:nvSpPr>
          <p:cNvPr id="34822" name="Rectangle 1033"/>
          <p:cNvSpPr>
            <a:spLocks noChangeArrowheads="1"/>
          </p:cNvSpPr>
          <p:nvPr/>
        </p:nvSpPr>
        <p:spPr bwMode="gray">
          <a:xfrm>
            <a:off x="4854575" y="5302250"/>
            <a:ext cx="3657600" cy="787400"/>
          </a:xfrm>
          <a:prstGeom prst="rect">
            <a:avLst/>
          </a:prstGeom>
          <a:solidFill>
            <a:srgbClr val="FFFF66"/>
          </a:solidFill>
          <a:ln w="12700">
            <a:solidFill>
              <a:schemeClr val="tx1"/>
            </a:solidFill>
            <a:miter lim="800000"/>
            <a:headEnd/>
            <a:tailEnd/>
          </a:ln>
        </p:spPr>
        <p:txBody>
          <a:bodyPr lIns="45720" tIns="45716" rIns="45720" bIns="45716" anchor="ctr" anchorCtr="1"/>
          <a:lstStyle/>
          <a:p>
            <a:pPr algn="ctr">
              <a:spcBef>
                <a:spcPct val="50000"/>
              </a:spcBef>
            </a:pPr>
            <a:r>
              <a:rPr lang="en-US" sz="1600" b="1">
                <a:latin typeface="Calisto MT" pitchFamily="18" charset="0"/>
              </a:rPr>
              <a:t>Cortical trajectory surrounded by higher density bone</a:t>
            </a:r>
          </a:p>
        </p:txBody>
      </p:sp>
      <p:sp>
        <p:nvSpPr>
          <p:cNvPr id="3" name="Footer Placeholder 2"/>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pic>
        <p:nvPicPr>
          <p:cNvPr id="34824" name="Picture 15" descr="Pullout Testing Chart"/>
          <p:cNvPicPr>
            <a:picLocks noChangeAspect="1" noChangeArrowheads="1"/>
          </p:cNvPicPr>
          <p:nvPr/>
        </p:nvPicPr>
        <p:blipFill>
          <a:blip r:embed="rId4"/>
          <a:srcRect/>
          <a:stretch>
            <a:fillRect/>
          </a:stretch>
        </p:blipFill>
        <p:spPr bwMode="auto">
          <a:xfrm>
            <a:off x="390525" y="2141538"/>
            <a:ext cx="4019550" cy="2632075"/>
          </a:xfrm>
          <a:prstGeom prst="rect">
            <a:avLst/>
          </a:prstGeom>
          <a:noFill/>
          <a:ln w="9525">
            <a:noFill/>
            <a:miter lim="800000"/>
            <a:headEnd/>
            <a:tailEnd/>
          </a:ln>
        </p:spPr>
      </p:pic>
      <p:sp>
        <p:nvSpPr>
          <p:cNvPr id="4" name="TextBox 3"/>
          <p:cNvSpPr txBox="1"/>
          <p:nvPr/>
        </p:nvSpPr>
        <p:spPr>
          <a:xfrm>
            <a:off x="763588" y="1317625"/>
            <a:ext cx="3441700" cy="738188"/>
          </a:xfrm>
          <a:prstGeom prst="rect">
            <a:avLst/>
          </a:prstGeom>
          <a:noFill/>
        </p:spPr>
        <p:txBody>
          <a:bodyPr>
            <a:spAutoFit/>
          </a:bodyPr>
          <a:lstStyle/>
          <a:p>
            <a:pPr fontAlgn="auto">
              <a:spcAft>
                <a:spcPts val="0"/>
              </a:spcAft>
              <a:defRPr/>
            </a:pPr>
            <a:r>
              <a:rPr lang="en-US" sz="1050" b="1" dirty="0">
                <a:latin typeface="+mn-lt"/>
              </a:rPr>
              <a:t>PULLOUT TESTING</a:t>
            </a:r>
          </a:p>
          <a:p>
            <a:pPr fontAlgn="auto">
              <a:spcAft>
                <a:spcPts val="0"/>
              </a:spcAft>
              <a:defRPr/>
            </a:pPr>
            <a:endParaRPr lang="en-US" sz="1050" dirty="0">
              <a:latin typeface="+mn-lt"/>
            </a:endParaRPr>
          </a:p>
          <a:p>
            <a:pPr fontAlgn="auto">
              <a:spcAft>
                <a:spcPts val="0"/>
              </a:spcAft>
              <a:defRPr/>
            </a:pPr>
            <a:r>
              <a:rPr lang="en-US" sz="1050" dirty="0">
                <a:latin typeface="+mn-lt"/>
              </a:rPr>
              <a:t>Biomechanical (cadaveric) testing is not necessarily indicative of human outcomes. N = 5 cadavers</a:t>
            </a:r>
          </a:p>
        </p:txBody>
      </p:sp>
      <p:sp>
        <p:nvSpPr>
          <p:cNvPr id="34826" name="TextBox 4"/>
          <p:cNvSpPr txBox="1">
            <a:spLocks noChangeArrowheads="1"/>
          </p:cNvSpPr>
          <p:nvPr/>
        </p:nvSpPr>
        <p:spPr bwMode="auto">
          <a:xfrm>
            <a:off x="763588" y="4922838"/>
            <a:ext cx="3332162" cy="369887"/>
          </a:xfrm>
          <a:prstGeom prst="rect">
            <a:avLst/>
          </a:prstGeom>
          <a:noFill/>
          <a:ln w="9525">
            <a:noFill/>
            <a:miter lim="800000"/>
            <a:headEnd/>
            <a:tailEnd/>
          </a:ln>
        </p:spPr>
        <p:txBody>
          <a:bodyPr>
            <a:spAutoFit/>
          </a:bodyPr>
          <a:lstStyle/>
          <a:p>
            <a:endParaRPr lang="en-US">
              <a:latin typeface="Calisto MT" pitchFamily="18" charset="0"/>
            </a:endParaRPr>
          </a:p>
        </p:txBody>
      </p:sp>
      <p:sp>
        <p:nvSpPr>
          <p:cNvPr id="34827" name="Text Box 6"/>
          <p:cNvSpPr txBox="1">
            <a:spLocks noChangeArrowheads="1"/>
          </p:cNvSpPr>
          <p:nvPr/>
        </p:nvSpPr>
        <p:spPr bwMode="gray">
          <a:xfrm>
            <a:off x="304800" y="6462713"/>
            <a:ext cx="4743450" cy="174625"/>
          </a:xfrm>
          <a:prstGeom prst="rect">
            <a:avLst/>
          </a:prstGeom>
          <a:noFill/>
          <a:ln w="9525">
            <a:noFill/>
            <a:miter lim="800000"/>
            <a:headEnd/>
            <a:tailEnd/>
          </a:ln>
        </p:spPr>
        <p:txBody>
          <a:bodyPr lIns="45720" tIns="45716" rIns="45720" bIns="45716">
            <a:spAutoFit/>
          </a:bodyPr>
          <a:lstStyle/>
          <a:p>
            <a:pPr>
              <a:lnSpc>
                <a:spcPct val="60000"/>
              </a:lnSpc>
            </a:pPr>
            <a:r>
              <a:rPr lang="en-US" sz="900">
                <a:ea typeface="ヒラギノ角ゴ Pro W3"/>
                <a:cs typeface="ヒラギノ角ゴ Pro W3"/>
              </a:rPr>
              <a:t>Santoni BG, et al.  Cortical bone trajectory for lumbar pedicle screws. </a:t>
            </a:r>
            <a:r>
              <a:rPr lang="en-US" sz="900" i="1">
                <a:ea typeface="ヒラギノ角ゴ Pro W3"/>
                <a:cs typeface="ヒラギノ角ゴ Pro W3"/>
              </a:rPr>
              <a:t>Spine J.</a:t>
            </a:r>
            <a:r>
              <a:rPr lang="en-US" sz="900">
                <a:ea typeface="ヒラギノ角ゴ Pro W3"/>
                <a:cs typeface="ヒラギノ角ゴ Pro W3"/>
              </a:rPr>
              <a:t> 2008 Sep 12.</a:t>
            </a:r>
          </a:p>
        </p:txBody>
      </p:sp>
      <p:sp>
        <p:nvSpPr>
          <p:cNvPr id="16" name="TextBox 15"/>
          <p:cNvSpPr txBox="1"/>
          <p:nvPr/>
        </p:nvSpPr>
        <p:spPr>
          <a:xfrm>
            <a:off x="4975225" y="1077913"/>
            <a:ext cx="3440113" cy="415925"/>
          </a:xfrm>
          <a:prstGeom prst="rect">
            <a:avLst/>
          </a:prstGeom>
          <a:noFill/>
        </p:spPr>
        <p:txBody>
          <a:bodyPr>
            <a:spAutoFit/>
          </a:bodyPr>
          <a:lstStyle/>
          <a:p>
            <a:pPr fontAlgn="auto">
              <a:spcAft>
                <a:spcPts val="0"/>
              </a:spcAft>
              <a:defRPr/>
            </a:pPr>
            <a:r>
              <a:rPr lang="en-US" sz="1050" dirty="0">
                <a:latin typeface="+mn-lt"/>
              </a:rPr>
              <a:t>Biomechanical (cadaveric) testing is not necessarily indicative of human outcomes. N = 5 cadavers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3" descr="Lateral Ped Traj"/>
          <p:cNvPicPr>
            <a:picLocks noChangeAspect="1" noChangeArrowheads="1"/>
          </p:cNvPicPr>
          <p:nvPr/>
        </p:nvPicPr>
        <p:blipFill>
          <a:blip r:embed="rId3"/>
          <a:srcRect/>
          <a:stretch>
            <a:fillRect/>
          </a:stretch>
        </p:blipFill>
        <p:spPr bwMode="auto">
          <a:xfrm>
            <a:off x="3692525" y="1687513"/>
            <a:ext cx="6008688" cy="4295775"/>
          </a:xfrm>
          <a:prstGeom prst="rect">
            <a:avLst/>
          </a:prstGeom>
          <a:noFill/>
          <a:ln w="9525">
            <a:noFill/>
            <a:miter lim="800000"/>
            <a:headEnd/>
            <a:tailEnd/>
          </a:ln>
        </p:spPr>
      </p:pic>
      <p:pic>
        <p:nvPicPr>
          <p:cNvPr id="36866" name="Picture 12" descr="Medial Cort Traj"/>
          <p:cNvPicPr>
            <a:picLocks noChangeAspect="1" noChangeArrowheads="1"/>
          </p:cNvPicPr>
          <p:nvPr/>
        </p:nvPicPr>
        <p:blipFill>
          <a:blip r:embed="rId4"/>
          <a:srcRect/>
          <a:stretch>
            <a:fillRect/>
          </a:stretch>
        </p:blipFill>
        <p:spPr bwMode="auto">
          <a:xfrm>
            <a:off x="-403225" y="1728788"/>
            <a:ext cx="5702300" cy="4075112"/>
          </a:xfrm>
          <a:prstGeom prst="rect">
            <a:avLst/>
          </a:prstGeom>
          <a:noFill/>
          <a:ln w="9525">
            <a:noFill/>
            <a:miter lim="800000"/>
            <a:headEnd/>
            <a:tailEnd/>
          </a:ln>
        </p:spPr>
      </p:pic>
      <p:sp>
        <p:nvSpPr>
          <p:cNvPr id="36867" name="Rectangle 2"/>
          <p:cNvSpPr>
            <a:spLocks noGrp="1" noChangeArrowheads="1"/>
          </p:cNvSpPr>
          <p:nvPr>
            <p:ph type="title"/>
          </p:nvPr>
        </p:nvSpPr>
        <p:spPr>
          <a:xfrm>
            <a:off x="228600" y="244475"/>
            <a:ext cx="8661400" cy="1339850"/>
          </a:xfrm>
        </p:spPr>
        <p:txBody>
          <a:bodyPr/>
          <a:lstStyle/>
          <a:p>
            <a:pPr eaLnBrk="1" hangingPunct="1"/>
            <a:r>
              <a:rPr lang="en-US" sz="4000" smtClean="0">
                <a:ea typeface="ヒラギノ角ゴ Pro W3"/>
                <a:cs typeface="ヒラギノ角ゴ Pro W3"/>
              </a:rPr>
              <a:t>Trajectory Bone Quality Comparison</a:t>
            </a:r>
          </a:p>
        </p:txBody>
      </p:sp>
      <p:sp>
        <p:nvSpPr>
          <p:cNvPr id="36868" name="Rectangle 1033"/>
          <p:cNvSpPr>
            <a:spLocks noChangeArrowheads="1"/>
          </p:cNvSpPr>
          <p:nvPr/>
        </p:nvSpPr>
        <p:spPr bwMode="gray">
          <a:xfrm>
            <a:off x="2362200" y="1665288"/>
            <a:ext cx="5181600" cy="646112"/>
          </a:xfrm>
          <a:prstGeom prst="rect">
            <a:avLst/>
          </a:prstGeom>
          <a:noFill/>
          <a:ln w="9525">
            <a:noFill/>
            <a:miter lim="800000"/>
            <a:headEnd/>
            <a:tailEnd/>
          </a:ln>
        </p:spPr>
        <p:txBody>
          <a:bodyPr lIns="45720" tIns="45716" rIns="45720" bIns="45716">
            <a:spAutoFit/>
          </a:bodyPr>
          <a:lstStyle/>
          <a:p>
            <a:pPr algn="ctr">
              <a:spcBef>
                <a:spcPct val="50000"/>
              </a:spcBef>
            </a:pPr>
            <a:r>
              <a:rPr lang="en-US">
                <a:latin typeface="Calisto MT" pitchFamily="18" charset="0"/>
              </a:rPr>
              <a:t>Circled area indicates trajectory surrounded by higher density cortical bone</a:t>
            </a:r>
          </a:p>
        </p:txBody>
      </p:sp>
      <p:sp>
        <p:nvSpPr>
          <p:cNvPr id="36869" name="Text Box 10"/>
          <p:cNvSpPr txBox="1">
            <a:spLocks noChangeArrowheads="1"/>
          </p:cNvSpPr>
          <p:nvPr/>
        </p:nvSpPr>
        <p:spPr bwMode="gray">
          <a:xfrm>
            <a:off x="5403850" y="5141913"/>
            <a:ext cx="3124200" cy="338137"/>
          </a:xfrm>
          <a:prstGeom prst="rect">
            <a:avLst/>
          </a:prstGeom>
          <a:noFill/>
          <a:ln w="9525">
            <a:noFill/>
            <a:miter lim="800000"/>
            <a:headEnd/>
            <a:tailEnd/>
          </a:ln>
        </p:spPr>
        <p:txBody>
          <a:bodyPr lIns="45720" tIns="45716" rIns="45720" bIns="45716">
            <a:spAutoFit/>
          </a:bodyPr>
          <a:lstStyle/>
          <a:p>
            <a:pPr algn="ctr"/>
            <a:r>
              <a:rPr lang="en-US" sz="1600" b="1">
                <a:ea typeface="ヒラギノ角ゴ Pro W3"/>
                <a:cs typeface="ヒラギノ角ゴ Pro W3"/>
              </a:rPr>
              <a:t>Cortical Bone Trajectory</a:t>
            </a:r>
            <a:endParaRPr lang="en-US" sz="1400">
              <a:ea typeface="ヒラギノ角ゴ Pro W3"/>
              <a:cs typeface="ヒラギノ角ゴ Pro W3"/>
            </a:endParaRPr>
          </a:p>
        </p:txBody>
      </p:sp>
      <p:sp>
        <p:nvSpPr>
          <p:cNvPr id="36870" name="Text Box 11"/>
          <p:cNvSpPr txBox="1">
            <a:spLocks noChangeArrowheads="1"/>
          </p:cNvSpPr>
          <p:nvPr/>
        </p:nvSpPr>
        <p:spPr bwMode="gray">
          <a:xfrm>
            <a:off x="1130300" y="5140325"/>
            <a:ext cx="2827338" cy="323850"/>
          </a:xfrm>
          <a:prstGeom prst="rect">
            <a:avLst/>
          </a:prstGeom>
          <a:noFill/>
          <a:ln w="9525">
            <a:noFill/>
            <a:miter lim="800000"/>
            <a:headEnd/>
            <a:tailEnd/>
          </a:ln>
        </p:spPr>
        <p:txBody>
          <a:bodyPr wrap="none" lIns="45720" tIns="45716" rIns="45720" bIns="45716">
            <a:spAutoFit/>
          </a:bodyPr>
          <a:lstStyle/>
          <a:p>
            <a:pPr algn="ctr"/>
            <a:r>
              <a:rPr lang="en-US" sz="1600" b="1">
                <a:ea typeface="ヒラギノ角ゴ Pro W3"/>
                <a:cs typeface="ヒラギノ角ゴ Pro W3"/>
              </a:rPr>
              <a:t>Traditional Screw Trajectory</a:t>
            </a:r>
          </a:p>
        </p:txBody>
      </p:sp>
      <p:sp>
        <p:nvSpPr>
          <p:cNvPr id="36871" name="Oval 14"/>
          <p:cNvSpPr>
            <a:spLocks noChangeArrowheads="1"/>
          </p:cNvSpPr>
          <p:nvPr/>
        </p:nvSpPr>
        <p:spPr bwMode="gray">
          <a:xfrm rot="-702981">
            <a:off x="2303463" y="3036888"/>
            <a:ext cx="473075" cy="784225"/>
          </a:xfrm>
          <a:prstGeom prst="ellipse">
            <a:avLst/>
          </a:prstGeom>
          <a:noFill/>
          <a:ln w="25400">
            <a:solidFill>
              <a:srgbClr val="20AC8B"/>
            </a:solidFill>
            <a:round/>
            <a:headEnd/>
            <a:tailEnd/>
          </a:ln>
        </p:spPr>
        <p:txBody>
          <a:bodyPr wrap="none" lIns="45720" tIns="45716" rIns="45720" bIns="45716" anchor="ctr"/>
          <a:lstStyle/>
          <a:p>
            <a:endParaRPr lang="en-US">
              <a:latin typeface="Calisto MT" pitchFamily="18" charset="0"/>
            </a:endParaRPr>
          </a:p>
        </p:txBody>
      </p:sp>
      <p:sp>
        <p:nvSpPr>
          <p:cNvPr id="36872" name="Oval 15"/>
          <p:cNvSpPr>
            <a:spLocks noChangeArrowheads="1"/>
          </p:cNvSpPr>
          <p:nvPr/>
        </p:nvSpPr>
        <p:spPr bwMode="gray">
          <a:xfrm rot="4800000">
            <a:off x="6390481" y="2929732"/>
            <a:ext cx="758825" cy="1100138"/>
          </a:xfrm>
          <a:prstGeom prst="ellipse">
            <a:avLst/>
          </a:prstGeom>
          <a:noFill/>
          <a:ln w="25400">
            <a:solidFill>
              <a:srgbClr val="20AC8B"/>
            </a:solidFill>
            <a:round/>
            <a:headEnd/>
            <a:tailEnd/>
          </a:ln>
        </p:spPr>
        <p:txBody>
          <a:bodyPr wrap="none" lIns="45720" tIns="45716" rIns="45720" bIns="45716" anchor="ctr"/>
          <a:lstStyle/>
          <a:p>
            <a:endParaRPr lang="en-US">
              <a:latin typeface="Calisto MT" pitchFamily="18" charset="0"/>
            </a:endParaRP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
        <p:nvSpPr>
          <p:cNvPr id="36874" name="Rectangle 1"/>
          <p:cNvSpPr>
            <a:spLocks noChangeArrowheads="1"/>
          </p:cNvSpPr>
          <p:nvPr/>
        </p:nvSpPr>
        <p:spPr bwMode="auto">
          <a:xfrm>
            <a:off x="1066800" y="5786438"/>
            <a:ext cx="7094538" cy="560387"/>
          </a:xfrm>
          <a:prstGeom prst="rect">
            <a:avLst/>
          </a:prstGeom>
          <a:noFill/>
          <a:ln w="9525">
            <a:noFill/>
            <a:miter lim="800000"/>
            <a:headEnd/>
            <a:tailEnd/>
          </a:ln>
        </p:spPr>
        <p:txBody>
          <a:bodyPr>
            <a:spAutoFit/>
          </a:bodyPr>
          <a:lstStyle/>
          <a:p>
            <a:pPr>
              <a:spcBef>
                <a:spcPct val="50000"/>
              </a:spcBef>
            </a:pPr>
            <a:r>
              <a:rPr lang="en-US" sz="1600">
                <a:latin typeface="Calisto MT" pitchFamily="18" charset="0"/>
              </a:rPr>
              <a:t>Image based on lab created actual patient CT image with digitally imposed screw threads to illustrate bone density </a:t>
            </a:r>
          </a:p>
        </p:txBody>
      </p:sp>
    </p:spTree>
    <p:custDataLst>
      <p:tags r:id="rId1"/>
    </p:custData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9" name="Picture 10"/>
          <p:cNvPicPr>
            <a:picLocks noChangeAspect="1" noChangeArrowheads="1"/>
          </p:cNvPicPr>
          <p:nvPr/>
        </p:nvPicPr>
        <p:blipFill>
          <a:blip r:embed="rId4"/>
          <a:srcRect/>
          <a:stretch>
            <a:fillRect/>
          </a:stretch>
        </p:blipFill>
        <p:spPr bwMode="auto">
          <a:xfrm>
            <a:off x="5364163" y="2606675"/>
            <a:ext cx="2671762" cy="3328988"/>
          </a:xfrm>
          <a:prstGeom prst="rect">
            <a:avLst/>
          </a:prstGeom>
          <a:noFill/>
          <a:ln w="9525">
            <a:noFill/>
            <a:miter lim="800000"/>
            <a:headEnd/>
            <a:tailEnd/>
          </a:ln>
        </p:spPr>
      </p:pic>
      <p:sp>
        <p:nvSpPr>
          <p:cNvPr id="37890" name="Rectangle 2"/>
          <p:cNvSpPr>
            <a:spLocks noGrp="1" noChangeArrowheads="1"/>
          </p:cNvSpPr>
          <p:nvPr>
            <p:ph type="title"/>
          </p:nvPr>
        </p:nvSpPr>
        <p:spPr>
          <a:xfrm>
            <a:off x="381000" y="244475"/>
            <a:ext cx="8370888" cy="1339850"/>
          </a:xfrm>
        </p:spPr>
        <p:txBody>
          <a:bodyPr/>
          <a:lstStyle/>
          <a:p>
            <a:pPr eaLnBrk="1" hangingPunct="1"/>
            <a:r>
              <a:rPr lang="en-US" smtClean="0">
                <a:ea typeface="ヒラギノ角ゴ Pro W3"/>
                <a:cs typeface="ヒラギノ角ゴ Pro W3"/>
              </a:rPr>
              <a:t>Cortical Fixation Bone Quality</a:t>
            </a:r>
          </a:p>
        </p:txBody>
      </p:sp>
      <p:sp>
        <p:nvSpPr>
          <p:cNvPr id="37891" name="Text Box 5"/>
          <p:cNvSpPr txBox="1">
            <a:spLocks noChangeArrowheads="1"/>
          </p:cNvSpPr>
          <p:nvPr/>
        </p:nvSpPr>
        <p:spPr bwMode="auto">
          <a:xfrm>
            <a:off x="595313" y="5935663"/>
            <a:ext cx="8001000" cy="461962"/>
          </a:xfrm>
          <a:prstGeom prst="rect">
            <a:avLst/>
          </a:prstGeom>
          <a:noFill/>
          <a:ln w="9525">
            <a:noFill/>
            <a:miter lim="800000"/>
            <a:headEnd/>
            <a:tailEnd/>
          </a:ln>
        </p:spPr>
        <p:txBody>
          <a:bodyPr>
            <a:spAutoFit/>
          </a:bodyPr>
          <a:lstStyle/>
          <a:p>
            <a:r>
              <a:rPr lang="en-US" sz="1200" b="1">
                <a:solidFill>
                  <a:srgbClr val="000000"/>
                </a:solidFill>
                <a:ea typeface="ヒラギノ角ゴ Pro W3"/>
                <a:cs typeface="ヒラギノ角ゴ Pro W3"/>
              </a:rPr>
              <a:t>Su BW, Kim PD, Cha TD, Lee J, April EW, Weidenbaum M, Vaccaro AR.</a:t>
            </a:r>
            <a:r>
              <a:rPr lang="en-US" sz="1200">
                <a:solidFill>
                  <a:srgbClr val="000000"/>
                </a:solidFill>
                <a:ea typeface="ヒラギノ角ゴ Pro W3"/>
                <a:cs typeface="ヒラギノ角ゴ Pro W3"/>
              </a:rPr>
              <a:t> An anatomical study of the mid-lateral pars relative to the pedicle footprint in the lower lumbar spine. </a:t>
            </a:r>
            <a:r>
              <a:rPr lang="en-US" sz="1200" i="1">
                <a:solidFill>
                  <a:srgbClr val="000000"/>
                </a:solidFill>
                <a:ea typeface="ヒラギノ角ゴ Pro W3"/>
                <a:cs typeface="ヒラギノ角ゴ Pro W3"/>
              </a:rPr>
              <a:t>Spine</a:t>
            </a:r>
            <a:r>
              <a:rPr lang="en-US" sz="1200">
                <a:solidFill>
                  <a:srgbClr val="000000"/>
                </a:solidFill>
                <a:ea typeface="ヒラギノ角ゴ Pro W3"/>
                <a:cs typeface="ヒラギノ角ゴ Pro W3"/>
              </a:rPr>
              <a:t> (Phila Pa 1976). 2009 Jun 1;34(13):1355-1362. </a:t>
            </a:r>
          </a:p>
        </p:txBody>
      </p:sp>
      <p:sp>
        <p:nvSpPr>
          <p:cNvPr id="20485" name="Text Box 8"/>
          <p:cNvSpPr txBox="1">
            <a:spLocks noChangeArrowheads="1"/>
          </p:cNvSpPr>
          <p:nvPr/>
        </p:nvSpPr>
        <p:spPr bwMode="gray">
          <a:xfrm>
            <a:off x="838200" y="1717675"/>
            <a:ext cx="7620000" cy="831850"/>
          </a:xfrm>
          <a:prstGeom prst="rect">
            <a:avLst/>
          </a:prstGeom>
          <a:blipFill>
            <a:blip r:embed="rId5"/>
            <a:tile tx="0" ty="0" sx="100000" sy="100000" flip="none" algn="tl"/>
          </a:blipFill>
          <a:ln w="12700" cmpd="sng">
            <a:solidFill>
              <a:schemeClr val="tx1"/>
            </a:solidFill>
          </a:ln>
          <a:effectLst>
            <a:outerShdw blurRad="50800" dist="139700" dir="2700000" algn="tl" rotWithShape="0">
              <a:srgbClr val="000000">
                <a:alpha val="43000"/>
              </a:srgbClr>
            </a:outerShdw>
          </a:effectLst>
        </p:spPr>
        <p:txBody>
          <a:bodyPr lIns="45720" tIns="45716" rIns="45720" bIns="45716">
            <a:spAutoFit/>
          </a:bodyPr>
          <a:lstStyle>
            <a:lvl1pPr>
              <a:defRPr sz="900" b="1">
                <a:solidFill>
                  <a:schemeClr val="tx1"/>
                </a:solidFill>
                <a:latin typeface="Arial" charset="0"/>
                <a:ea typeface="ヒラギノ角ゴ Pro W3" charset="0"/>
                <a:cs typeface="ヒラギノ角ゴ Pro W3" charset="0"/>
              </a:defRPr>
            </a:lvl1pPr>
            <a:lvl2pPr marL="742950" indent="-285750">
              <a:defRPr sz="900" b="1">
                <a:solidFill>
                  <a:schemeClr val="tx1"/>
                </a:solidFill>
                <a:latin typeface="Arial" charset="0"/>
                <a:ea typeface="ヒラギノ角ゴ Pro W3" charset="0"/>
                <a:cs typeface="ヒラギノ角ゴ Pro W3" charset="0"/>
              </a:defRPr>
            </a:lvl2pPr>
            <a:lvl3pPr marL="1143000" indent="-228600">
              <a:defRPr sz="900" b="1">
                <a:solidFill>
                  <a:schemeClr val="tx1"/>
                </a:solidFill>
                <a:latin typeface="Arial" charset="0"/>
                <a:ea typeface="ヒラギノ角ゴ Pro W3" charset="0"/>
                <a:cs typeface="ヒラギノ角ゴ Pro W3" charset="0"/>
              </a:defRPr>
            </a:lvl3pPr>
            <a:lvl4pPr marL="1600200" indent="-228600">
              <a:defRPr sz="900" b="1">
                <a:solidFill>
                  <a:schemeClr val="tx1"/>
                </a:solidFill>
                <a:latin typeface="Arial" charset="0"/>
                <a:ea typeface="ヒラギノ角ゴ Pro W3" charset="0"/>
                <a:cs typeface="ヒラギノ角ゴ Pro W3" charset="0"/>
              </a:defRPr>
            </a:lvl4pPr>
            <a:lvl5pPr marL="2057400" indent="-228600">
              <a:defRPr sz="900" b="1">
                <a:solidFill>
                  <a:schemeClr val="tx1"/>
                </a:solidFill>
                <a:latin typeface="Arial" charset="0"/>
                <a:ea typeface="ヒラギノ角ゴ Pro W3" charset="0"/>
                <a:cs typeface="ヒラギノ角ゴ Pro W3" charset="0"/>
              </a:defRPr>
            </a:lvl5pPr>
            <a:lvl6pPr marL="25146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6pPr>
            <a:lvl7pPr marL="29718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7pPr>
            <a:lvl8pPr marL="34290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8pPr>
            <a:lvl9pPr marL="38862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9pPr>
          </a:lstStyle>
          <a:p>
            <a:pPr algn="ctr" fontAlgn="auto">
              <a:spcBef>
                <a:spcPts val="0"/>
              </a:spcBef>
              <a:spcAft>
                <a:spcPts val="0"/>
              </a:spcAft>
              <a:defRPr/>
            </a:pPr>
            <a:r>
              <a:rPr lang="ja-JP" altLang="en-US" sz="1600" b="0" dirty="0"/>
              <a:t>“</a:t>
            </a:r>
            <a:r>
              <a:rPr lang="en-US" sz="1600" b="0" dirty="0"/>
              <a:t>The MLP (mid-lateral pars) is a </a:t>
            </a:r>
            <a:r>
              <a:rPr lang="en-US" sz="1600" dirty="0"/>
              <a:t>distinct anatomic area</a:t>
            </a:r>
            <a:r>
              <a:rPr lang="en-US" sz="1600" b="0" dirty="0"/>
              <a:t>, which is routinely visualized during posterior exposure and consists of </a:t>
            </a:r>
            <a:r>
              <a:rPr lang="en-US" sz="1600" dirty="0"/>
              <a:t>dense cortical bone</a:t>
            </a:r>
            <a:r>
              <a:rPr lang="en-US" sz="1600" b="0" dirty="0"/>
              <a:t> which </a:t>
            </a:r>
            <a:r>
              <a:rPr lang="en-US" sz="1600" dirty="0"/>
              <a:t>does not become arthritic or deformed</a:t>
            </a:r>
            <a:r>
              <a:rPr lang="en-US" sz="1600" b="0" dirty="0"/>
              <a:t> in the setting of degenerative disease.</a:t>
            </a:r>
            <a:r>
              <a:rPr lang="ja-JP" altLang="en-US" sz="1600" b="0" dirty="0"/>
              <a:t>”</a:t>
            </a:r>
            <a:endParaRPr lang="en-US" sz="1600" b="0" dirty="0"/>
          </a:p>
        </p:txBody>
      </p:sp>
      <p:pic>
        <p:nvPicPr>
          <p:cNvPr id="37893" name="Picture 12"/>
          <p:cNvPicPr>
            <a:picLocks noChangeAspect="1" noChangeArrowheads="1"/>
          </p:cNvPicPr>
          <p:nvPr/>
        </p:nvPicPr>
        <p:blipFill>
          <a:blip r:embed="rId6"/>
          <a:srcRect/>
          <a:stretch>
            <a:fillRect/>
          </a:stretch>
        </p:blipFill>
        <p:spPr bwMode="auto">
          <a:xfrm>
            <a:off x="1331913" y="2984500"/>
            <a:ext cx="3275012" cy="2922588"/>
          </a:xfrm>
          <a:prstGeom prst="rect">
            <a:avLst/>
          </a:prstGeom>
          <a:noFill/>
          <a:ln w="9525">
            <a:noFill/>
            <a:miter lim="800000"/>
            <a:headEnd/>
            <a:tailEnd/>
          </a:ln>
        </p:spPr>
      </p:pic>
      <p:sp>
        <p:nvSpPr>
          <p:cNvPr id="37894" name="Text Box 8"/>
          <p:cNvSpPr txBox="1">
            <a:spLocks noChangeArrowheads="1"/>
          </p:cNvSpPr>
          <p:nvPr/>
        </p:nvSpPr>
        <p:spPr bwMode="gray">
          <a:xfrm>
            <a:off x="5562600" y="2895600"/>
            <a:ext cx="304800" cy="201613"/>
          </a:xfrm>
          <a:prstGeom prst="rect">
            <a:avLst/>
          </a:prstGeom>
          <a:solidFill>
            <a:schemeClr val="bg1"/>
          </a:solidFill>
          <a:ln w="9525">
            <a:noFill/>
            <a:miter lim="800000"/>
            <a:headEnd/>
            <a:tailEnd/>
          </a:ln>
        </p:spPr>
        <p:txBody>
          <a:bodyPr lIns="0" tIns="0" rIns="0" bIns="0">
            <a:spAutoFit/>
          </a:bodyPr>
          <a:lstStyle/>
          <a:p>
            <a:r>
              <a:rPr lang="en-US" sz="1400" b="1">
                <a:solidFill>
                  <a:srgbClr val="12604E"/>
                </a:solidFill>
                <a:ea typeface="ヒラギノ角ゴ Pro W3"/>
                <a:cs typeface="ヒラギノ角ゴ Pro W3"/>
              </a:rPr>
              <a:t>L3</a:t>
            </a:r>
          </a:p>
        </p:txBody>
      </p:sp>
      <p:sp>
        <p:nvSpPr>
          <p:cNvPr id="37895" name="Text Box 9"/>
          <p:cNvSpPr txBox="1">
            <a:spLocks noChangeArrowheads="1"/>
          </p:cNvSpPr>
          <p:nvPr/>
        </p:nvSpPr>
        <p:spPr bwMode="gray">
          <a:xfrm>
            <a:off x="5562600" y="3733800"/>
            <a:ext cx="304800" cy="201613"/>
          </a:xfrm>
          <a:prstGeom prst="rect">
            <a:avLst/>
          </a:prstGeom>
          <a:solidFill>
            <a:schemeClr val="bg1"/>
          </a:solidFill>
          <a:ln w="9525">
            <a:noFill/>
            <a:miter lim="800000"/>
            <a:headEnd/>
            <a:tailEnd/>
          </a:ln>
        </p:spPr>
        <p:txBody>
          <a:bodyPr lIns="0" tIns="0" rIns="0" bIns="0">
            <a:spAutoFit/>
          </a:bodyPr>
          <a:lstStyle/>
          <a:p>
            <a:r>
              <a:rPr lang="en-US" sz="1400" b="1">
                <a:solidFill>
                  <a:srgbClr val="12604E"/>
                </a:solidFill>
                <a:ea typeface="ヒラギノ角ゴ Pro W3"/>
                <a:cs typeface="ヒラギノ角ゴ Pro W3"/>
              </a:rPr>
              <a:t>L4</a:t>
            </a:r>
          </a:p>
        </p:txBody>
      </p:sp>
      <p:sp>
        <p:nvSpPr>
          <p:cNvPr id="37896" name="Text Box 10"/>
          <p:cNvSpPr txBox="1">
            <a:spLocks noChangeArrowheads="1"/>
          </p:cNvSpPr>
          <p:nvPr/>
        </p:nvSpPr>
        <p:spPr bwMode="gray">
          <a:xfrm>
            <a:off x="5562600" y="4648200"/>
            <a:ext cx="304800" cy="201613"/>
          </a:xfrm>
          <a:prstGeom prst="rect">
            <a:avLst/>
          </a:prstGeom>
          <a:solidFill>
            <a:schemeClr val="bg1"/>
          </a:solidFill>
          <a:ln w="9525">
            <a:noFill/>
            <a:miter lim="800000"/>
            <a:headEnd/>
            <a:tailEnd/>
          </a:ln>
        </p:spPr>
        <p:txBody>
          <a:bodyPr lIns="0" tIns="0" rIns="0" bIns="0">
            <a:spAutoFit/>
          </a:bodyPr>
          <a:lstStyle/>
          <a:p>
            <a:r>
              <a:rPr lang="en-US" sz="1400" b="1">
                <a:solidFill>
                  <a:srgbClr val="12604E"/>
                </a:solidFill>
                <a:ea typeface="ヒラギノ角ゴ Pro W3"/>
                <a:cs typeface="ヒラギノ角ゴ Pro W3"/>
              </a:rPr>
              <a:t>L5</a:t>
            </a: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a:spLocks noChangeArrowheads="1"/>
          </p:cNvSpPr>
          <p:nvPr>
            <p:custDataLst>
              <p:tags r:id="rId1"/>
            </p:custDataLst>
          </p:nvPr>
        </p:nvSpPr>
        <p:spPr bwMode="blackWhite">
          <a:xfrm>
            <a:off x="1990725" y="2971800"/>
            <a:ext cx="6542088" cy="769938"/>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24" name="Rectangle 5"/>
          <p:cNvSpPr>
            <a:spLocks noChangeArrowheads="1"/>
          </p:cNvSpPr>
          <p:nvPr>
            <p:custDataLst>
              <p:tags r:id="rId2"/>
            </p:custDataLst>
          </p:nvPr>
        </p:nvSpPr>
        <p:spPr bwMode="blackWhite">
          <a:xfrm>
            <a:off x="1990725" y="4038600"/>
            <a:ext cx="6542088" cy="769938"/>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25" name="Rectangle 5"/>
          <p:cNvSpPr>
            <a:spLocks noChangeArrowheads="1"/>
          </p:cNvSpPr>
          <p:nvPr>
            <p:custDataLst>
              <p:tags r:id="rId3"/>
            </p:custDataLst>
          </p:nvPr>
        </p:nvSpPr>
        <p:spPr bwMode="blackWhite">
          <a:xfrm>
            <a:off x="1990725" y="5108575"/>
            <a:ext cx="6542088" cy="769938"/>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21" name="Rectangle 5"/>
          <p:cNvSpPr>
            <a:spLocks noChangeArrowheads="1"/>
          </p:cNvSpPr>
          <p:nvPr>
            <p:custDataLst>
              <p:tags r:id="rId4"/>
            </p:custDataLst>
          </p:nvPr>
        </p:nvSpPr>
        <p:spPr bwMode="blackWhite">
          <a:xfrm>
            <a:off x="1990725" y="1855788"/>
            <a:ext cx="6542088" cy="769937"/>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39941" name="Rectangle 2"/>
          <p:cNvSpPr>
            <a:spLocks noGrp="1" noChangeArrowheads="1"/>
          </p:cNvSpPr>
          <p:nvPr>
            <p:ph type="title"/>
          </p:nvPr>
        </p:nvSpPr>
        <p:spPr>
          <a:xfrm>
            <a:off x="609600" y="304800"/>
            <a:ext cx="8229600" cy="1143000"/>
          </a:xfrm>
        </p:spPr>
        <p:txBody>
          <a:bodyPr/>
          <a:lstStyle/>
          <a:p>
            <a:pPr eaLnBrk="1" hangingPunct="1"/>
            <a:r>
              <a:rPr lang="en-US" smtClean="0"/>
              <a:t>Overview of the Technique</a:t>
            </a:r>
          </a:p>
        </p:txBody>
      </p:sp>
      <p:grpSp>
        <p:nvGrpSpPr>
          <p:cNvPr id="1241092" name="Group 4"/>
          <p:cNvGrpSpPr>
            <a:grpSpLocks/>
          </p:cNvGrpSpPr>
          <p:nvPr/>
        </p:nvGrpSpPr>
        <p:grpSpPr bwMode="auto">
          <a:xfrm>
            <a:off x="414073" y="1855788"/>
            <a:ext cx="1576387" cy="769937"/>
            <a:chOff x="2400" y="1968"/>
            <a:chExt cx="960" cy="960"/>
          </a:xfrm>
          <a:solidFill>
            <a:srgbClr val="008000">
              <a:alpha val="74000"/>
            </a:srgbClr>
          </a:solidFill>
        </p:grpSpPr>
        <p:sp>
          <p:nvSpPr>
            <p:cNvPr id="1241093" name="Rectangle 5"/>
            <p:cNvSpPr>
              <a:spLocks noChangeArrowheads="1"/>
            </p:cNvSpPr>
            <p:nvPr/>
          </p:nvSpPr>
          <p:spPr bwMode="blackWhite">
            <a:xfrm>
              <a:off x="2400" y="1968"/>
              <a:ext cx="960" cy="960"/>
            </a:xfrm>
            <a:prstGeom prst="rect">
              <a:avLst/>
            </a:prstGeom>
            <a:grp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1241094" name="Rectangle 6"/>
            <p:cNvSpPr>
              <a:spLocks noChangeArrowheads="1"/>
            </p:cNvSpPr>
            <p:nvPr/>
          </p:nvSpPr>
          <p:spPr bwMode="blackWhite">
            <a:xfrm>
              <a:off x="2440" y="2008"/>
              <a:ext cx="880" cy="880"/>
            </a:xfrm>
            <a:prstGeom prst="rect">
              <a:avLst/>
            </a:prstGeom>
            <a:grpFill/>
            <a:ln>
              <a:noFill/>
            </a:ln>
            <a:effectLst/>
            <a:extLst/>
          </p:spPr>
          <p:txBody>
            <a:bodyPr lIns="3887" tIns="0" rIns="3887" bIns="0" anchor="ctr"/>
            <a:lstStyle/>
            <a:p>
              <a:pPr algn="ctr" fontAlgn="auto">
                <a:spcBef>
                  <a:spcPct val="20000"/>
                </a:spcBef>
                <a:spcAft>
                  <a:spcPts val="0"/>
                </a:spcAft>
                <a:defRPr/>
              </a:pPr>
              <a:r>
                <a:rPr lang="en-US" altLang="ko-KR" sz="2000" dirty="0">
                  <a:latin typeface="+mn-lt"/>
                  <a:ea typeface="-윤명조130" charset="0"/>
                  <a:cs typeface="-윤명조130" charset="0"/>
                </a:rPr>
                <a:t>Drill Dependent</a:t>
              </a:r>
            </a:p>
          </p:txBody>
        </p:sp>
      </p:grpSp>
      <p:grpSp>
        <p:nvGrpSpPr>
          <p:cNvPr id="1241095" name="Group 7"/>
          <p:cNvGrpSpPr>
            <a:grpSpLocks/>
          </p:cNvGrpSpPr>
          <p:nvPr/>
        </p:nvGrpSpPr>
        <p:grpSpPr bwMode="auto">
          <a:xfrm>
            <a:off x="414073" y="2968188"/>
            <a:ext cx="1576387" cy="773112"/>
            <a:chOff x="2400" y="1968"/>
            <a:chExt cx="960" cy="960"/>
          </a:xfrm>
          <a:solidFill>
            <a:srgbClr val="008000">
              <a:alpha val="74000"/>
            </a:srgbClr>
          </a:solidFill>
        </p:grpSpPr>
        <p:sp>
          <p:nvSpPr>
            <p:cNvPr id="1241096" name="Rectangle 8"/>
            <p:cNvSpPr>
              <a:spLocks noChangeArrowheads="1"/>
            </p:cNvSpPr>
            <p:nvPr/>
          </p:nvSpPr>
          <p:spPr bwMode="blackWhite">
            <a:xfrm>
              <a:off x="2400" y="1968"/>
              <a:ext cx="960" cy="960"/>
            </a:xfrm>
            <a:prstGeom prst="rect">
              <a:avLst/>
            </a:prstGeom>
            <a:grp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1241097" name="Rectangle 9"/>
            <p:cNvSpPr>
              <a:spLocks noChangeArrowheads="1"/>
            </p:cNvSpPr>
            <p:nvPr/>
          </p:nvSpPr>
          <p:spPr bwMode="blackWhite">
            <a:xfrm>
              <a:off x="2440" y="2008"/>
              <a:ext cx="880" cy="880"/>
            </a:xfrm>
            <a:prstGeom prst="rect">
              <a:avLst/>
            </a:prstGeom>
            <a:grpFill/>
            <a:ln>
              <a:noFill/>
            </a:ln>
            <a:effectLst/>
            <a:extLst/>
          </p:spPr>
          <p:txBody>
            <a:bodyPr lIns="3887" tIns="0" rIns="3887" bIns="0" anchor="ctr"/>
            <a:lstStyle/>
            <a:p>
              <a:pPr marL="342900" indent="-342900" algn="ctr" fontAlgn="auto">
                <a:spcBef>
                  <a:spcPct val="20000"/>
                </a:spcBef>
                <a:spcAft>
                  <a:spcPts val="0"/>
                </a:spcAft>
                <a:defRPr/>
              </a:pPr>
              <a:r>
                <a:rPr lang="en-US" altLang="ko-KR" sz="2000">
                  <a:latin typeface="+mn-lt"/>
                  <a:ea typeface="-윤명조130" charset="0"/>
                  <a:cs typeface="-윤명조130" charset="0"/>
                </a:rPr>
                <a:t>Orientation</a:t>
              </a:r>
            </a:p>
          </p:txBody>
        </p:sp>
      </p:grpSp>
      <p:grpSp>
        <p:nvGrpSpPr>
          <p:cNvPr id="1241098" name="Group 10"/>
          <p:cNvGrpSpPr>
            <a:grpSpLocks/>
          </p:cNvGrpSpPr>
          <p:nvPr/>
        </p:nvGrpSpPr>
        <p:grpSpPr bwMode="auto">
          <a:xfrm>
            <a:off x="414073" y="4037583"/>
            <a:ext cx="1576387" cy="771525"/>
            <a:chOff x="2400" y="1968"/>
            <a:chExt cx="960" cy="960"/>
          </a:xfrm>
          <a:solidFill>
            <a:srgbClr val="008000">
              <a:alpha val="74000"/>
            </a:srgbClr>
          </a:solidFill>
        </p:grpSpPr>
        <p:sp>
          <p:nvSpPr>
            <p:cNvPr id="1241099" name="Rectangle 11"/>
            <p:cNvSpPr>
              <a:spLocks noChangeArrowheads="1"/>
            </p:cNvSpPr>
            <p:nvPr/>
          </p:nvSpPr>
          <p:spPr bwMode="blackWhite">
            <a:xfrm>
              <a:off x="2400" y="1968"/>
              <a:ext cx="960" cy="960"/>
            </a:xfrm>
            <a:prstGeom prst="rect">
              <a:avLst/>
            </a:prstGeom>
            <a:grp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1241100" name="Rectangle 12"/>
            <p:cNvSpPr>
              <a:spLocks noChangeArrowheads="1"/>
            </p:cNvSpPr>
            <p:nvPr/>
          </p:nvSpPr>
          <p:spPr bwMode="blackWhite">
            <a:xfrm>
              <a:off x="2440" y="2008"/>
              <a:ext cx="880" cy="880"/>
            </a:xfrm>
            <a:prstGeom prst="rect">
              <a:avLst/>
            </a:prstGeom>
            <a:grpFill/>
            <a:ln>
              <a:noFill/>
            </a:ln>
            <a:effectLst/>
            <a:extLst/>
          </p:spPr>
          <p:txBody>
            <a:bodyPr lIns="3887" tIns="0" rIns="3887" bIns="0" anchor="ctr"/>
            <a:lstStyle/>
            <a:p>
              <a:pPr marL="342900" indent="-342900" algn="ctr" fontAlgn="auto">
                <a:spcBef>
                  <a:spcPct val="20000"/>
                </a:spcBef>
                <a:spcAft>
                  <a:spcPts val="0"/>
                </a:spcAft>
                <a:defRPr/>
              </a:pPr>
              <a:r>
                <a:rPr lang="en-US" altLang="ko-KR" sz="2000">
                  <a:latin typeface="+mn-lt"/>
                  <a:ea typeface="-윤명조130" charset="0"/>
                  <a:cs typeface="-윤명조130" charset="0"/>
                </a:rPr>
                <a:t>Placement</a:t>
              </a:r>
            </a:p>
          </p:txBody>
        </p:sp>
      </p:grpSp>
      <p:sp>
        <p:nvSpPr>
          <p:cNvPr id="39945" name="Rectangle 13"/>
          <p:cNvSpPr>
            <a:spLocks noChangeArrowheads="1"/>
          </p:cNvSpPr>
          <p:nvPr/>
        </p:nvSpPr>
        <p:spPr bwMode="auto">
          <a:xfrm>
            <a:off x="2132013" y="1887538"/>
            <a:ext cx="5972175" cy="677862"/>
          </a:xfrm>
          <a:prstGeom prst="rect">
            <a:avLst/>
          </a:prstGeom>
          <a:noFill/>
          <a:ln w="9525">
            <a:noFill/>
            <a:miter lim="800000"/>
            <a:headEnd/>
            <a:tailEnd/>
          </a:ln>
        </p:spPr>
        <p:txBody>
          <a:bodyPr lIns="0" tIns="0" rIns="0" bIns="0">
            <a:spAutoFit/>
          </a:bodyPr>
          <a:lstStyle/>
          <a:p>
            <a:pPr marL="342900" indent="-342900">
              <a:spcBef>
                <a:spcPct val="20000"/>
              </a:spcBef>
              <a:buFont typeface="Wingdings" pitchFamily="2" charset="2"/>
              <a:buChar char="Ø"/>
            </a:pPr>
            <a:r>
              <a:rPr lang="en-US" altLang="ko-KR" sz="2000">
                <a:latin typeface="Calisto MT" pitchFamily="18" charset="0"/>
                <a:ea typeface="Gulim" pitchFamily="34" charset="-127"/>
              </a:rPr>
              <a:t>Drill is needed to Start</a:t>
            </a:r>
          </a:p>
          <a:p>
            <a:pPr marL="342900" indent="-342900">
              <a:spcBef>
                <a:spcPct val="20000"/>
              </a:spcBef>
              <a:buFont typeface="Wingdings" pitchFamily="2" charset="2"/>
              <a:buChar char="Ø"/>
            </a:pPr>
            <a:r>
              <a:rPr lang="en-US" altLang="ko-KR" sz="2000">
                <a:latin typeface="Calisto MT" pitchFamily="18" charset="0"/>
                <a:ea typeface="Gulim" pitchFamily="34" charset="-127"/>
              </a:rPr>
              <a:t>Finish with Drill or Gear Shift (Probe) Device  </a:t>
            </a:r>
          </a:p>
        </p:txBody>
      </p:sp>
      <p:sp>
        <p:nvSpPr>
          <p:cNvPr id="39946" name="Rectangle 14"/>
          <p:cNvSpPr>
            <a:spLocks noChangeArrowheads="1"/>
          </p:cNvSpPr>
          <p:nvPr/>
        </p:nvSpPr>
        <p:spPr bwMode="auto">
          <a:xfrm>
            <a:off x="2132013" y="3201988"/>
            <a:ext cx="6400800" cy="307975"/>
          </a:xfrm>
          <a:prstGeom prst="rect">
            <a:avLst/>
          </a:prstGeom>
          <a:noFill/>
          <a:ln w="9525">
            <a:noFill/>
            <a:miter lim="800000"/>
            <a:headEnd/>
            <a:tailEnd/>
          </a:ln>
        </p:spPr>
        <p:txBody>
          <a:bodyPr lIns="0" tIns="0" rIns="0" bIns="0">
            <a:spAutoFit/>
          </a:bodyPr>
          <a:lstStyle/>
          <a:p>
            <a:pPr marL="342900" indent="-342900">
              <a:spcBef>
                <a:spcPct val="20000"/>
              </a:spcBef>
              <a:buFont typeface="Wingdings" pitchFamily="2" charset="2"/>
              <a:buChar char="Ø"/>
            </a:pPr>
            <a:r>
              <a:rPr lang="en-US" altLang="ko-KR" sz="2000">
                <a:latin typeface="Calisto MT" pitchFamily="18" charset="0"/>
                <a:ea typeface="Gulim" pitchFamily="34" charset="-127"/>
              </a:rPr>
              <a:t>Medial to Lateral, </a:t>
            </a:r>
            <a:r>
              <a:rPr lang="en-US" altLang="ko-KR" sz="2000" i="1">
                <a:latin typeface="Calisto MT" pitchFamily="18" charset="0"/>
                <a:ea typeface="Gulim" pitchFamily="34" charset="-127"/>
              </a:rPr>
              <a:t>Away</a:t>
            </a:r>
            <a:r>
              <a:rPr lang="en-US" altLang="ko-KR" sz="2000">
                <a:latin typeface="Calisto MT" pitchFamily="18" charset="0"/>
                <a:ea typeface="Gulim" pitchFamily="34" charset="-127"/>
              </a:rPr>
              <a:t> From the Neural Elements</a:t>
            </a:r>
          </a:p>
        </p:txBody>
      </p:sp>
      <p:sp>
        <p:nvSpPr>
          <p:cNvPr id="39947" name="Rectangle 15"/>
          <p:cNvSpPr>
            <a:spLocks noChangeArrowheads="1"/>
          </p:cNvSpPr>
          <p:nvPr/>
        </p:nvSpPr>
        <p:spPr bwMode="auto">
          <a:xfrm>
            <a:off x="2119313" y="4262438"/>
            <a:ext cx="5181600" cy="609600"/>
          </a:xfrm>
          <a:prstGeom prst="rect">
            <a:avLst/>
          </a:prstGeom>
          <a:noFill/>
          <a:ln w="9525">
            <a:noFill/>
            <a:miter lim="800000"/>
            <a:headEnd/>
            <a:tailEnd/>
          </a:ln>
        </p:spPr>
        <p:txBody>
          <a:bodyPr lIns="0" tIns="0" rIns="0" bIns="0">
            <a:spAutoFit/>
          </a:bodyPr>
          <a:lstStyle/>
          <a:p>
            <a:pPr marL="342900" indent="-342900">
              <a:spcBef>
                <a:spcPct val="20000"/>
              </a:spcBef>
              <a:buFont typeface="Wingdings" pitchFamily="2" charset="2"/>
              <a:buChar char="Ø"/>
            </a:pPr>
            <a:r>
              <a:rPr lang="en-US" altLang="ko-KR" sz="2000">
                <a:latin typeface="Calisto MT" pitchFamily="18" charset="0"/>
                <a:ea typeface="Gulim" pitchFamily="34" charset="-127"/>
              </a:rPr>
              <a:t>Instrumentation Is Delivered More Centrally</a:t>
            </a:r>
          </a:p>
        </p:txBody>
      </p:sp>
      <p:grpSp>
        <p:nvGrpSpPr>
          <p:cNvPr id="1241104" name="Group 16"/>
          <p:cNvGrpSpPr>
            <a:grpSpLocks/>
          </p:cNvGrpSpPr>
          <p:nvPr/>
        </p:nvGrpSpPr>
        <p:grpSpPr bwMode="auto">
          <a:xfrm>
            <a:off x="414073" y="5107700"/>
            <a:ext cx="1576387" cy="771525"/>
            <a:chOff x="2400" y="1968"/>
            <a:chExt cx="960" cy="960"/>
          </a:xfrm>
          <a:solidFill>
            <a:srgbClr val="008000">
              <a:alpha val="74000"/>
            </a:srgbClr>
          </a:solidFill>
        </p:grpSpPr>
        <p:sp>
          <p:nvSpPr>
            <p:cNvPr id="1241105" name="Rectangle 17"/>
            <p:cNvSpPr>
              <a:spLocks noChangeArrowheads="1"/>
            </p:cNvSpPr>
            <p:nvPr/>
          </p:nvSpPr>
          <p:spPr bwMode="blackWhite">
            <a:xfrm>
              <a:off x="2400" y="1968"/>
              <a:ext cx="960" cy="960"/>
            </a:xfrm>
            <a:prstGeom prst="rect">
              <a:avLst/>
            </a:prstGeom>
            <a:grp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fontAlgn="auto">
                <a:spcBef>
                  <a:spcPts val="0"/>
                </a:spcBef>
                <a:spcAft>
                  <a:spcPts val="0"/>
                </a:spcAft>
                <a:defRPr/>
              </a:pPr>
              <a:endParaRPr lang="en-US" sz="2400">
                <a:latin typeface="+mn-lt"/>
              </a:endParaRPr>
            </a:p>
          </p:txBody>
        </p:sp>
        <p:sp>
          <p:nvSpPr>
            <p:cNvPr id="1241106" name="Rectangle 18"/>
            <p:cNvSpPr>
              <a:spLocks noChangeArrowheads="1"/>
            </p:cNvSpPr>
            <p:nvPr/>
          </p:nvSpPr>
          <p:spPr bwMode="blackWhite">
            <a:xfrm>
              <a:off x="2440" y="2008"/>
              <a:ext cx="880" cy="880"/>
            </a:xfrm>
            <a:prstGeom prst="rect">
              <a:avLst/>
            </a:prstGeom>
            <a:grpFill/>
            <a:ln>
              <a:noFill/>
            </a:ln>
            <a:effectLst/>
            <a:extLst/>
          </p:spPr>
          <p:txBody>
            <a:bodyPr lIns="3887" tIns="0" rIns="3887" bIns="0" anchor="ctr"/>
            <a:lstStyle/>
            <a:p>
              <a:pPr algn="ctr" fontAlgn="auto">
                <a:spcBef>
                  <a:spcPct val="20000"/>
                </a:spcBef>
                <a:spcAft>
                  <a:spcPts val="0"/>
                </a:spcAft>
                <a:defRPr/>
              </a:pPr>
              <a:r>
                <a:rPr lang="en-US" altLang="ko-KR" sz="2000" dirty="0">
                  <a:latin typeface="+mn-lt"/>
                  <a:ea typeface="-윤명조130" charset="0"/>
                  <a:cs typeface="-윤명조130" charset="0"/>
                </a:rPr>
                <a:t>Adjunct to Fusion</a:t>
              </a:r>
            </a:p>
          </p:txBody>
        </p:sp>
      </p:grpSp>
      <p:sp>
        <p:nvSpPr>
          <p:cNvPr id="39949" name="Rectangle 19"/>
          <p:cNvSpPr>
            <a:spLocks noChangeArrowheads="1"/>
          </p:cNvSpPr>
          <p:nvPr/>
        </p:nvSpPr>
        <p:spPr bwMode="auto">
          <a:xfrm>
            <a:off x="2132013" y="5295900"/>
            <a:ext cx="6096000" cy="307975"/>
          </a:xfrm>
          <a:prstGeom prst="rect">
            <a:avLst/>
          </a:prstGeom>
          <a:noFill/>
          <a:ln w="9525">
            <a:noFill/>
            <a:miter lim="800000"/>
            <a:headEnd/>
            <a:tailEnd/>
          </a:ln>
        </p:spPr>
        <p:txBody>
          <a:bodyPr lIns="0" tIns="0" rIns="0" bIns="0">
            <a:spAutoFit/>
          </a:bodyPr>
          <a:lstStyle/>
          <a:p>
            <a:pPr marL="342900" indent="-342900">
              <a:spcBef>
                <a:spcPct val="20000"/>
              </a:spcBef>
              <a:buFont typeface="Wingdings" pitchFamily="2" charset="2"/>
              <a:buChar char="Ø"/>
            </a:pPr>
            <a:r>
              <a:rPr lang="en-US" altLang="ko-KR" sz="2000">
                <a:latin typeface="Calisto MT" pitchFamily="18" charset="0"/>
                <a:ea typeface="Gulim" pitchFamily="34" charset="-127"/>
              </a:rPr>
              <a:t>Anterior Column Support, e.g., TLIF or DLIF</a:t>
            </a: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4" descr="MAST"/>
          <p:cNvPicPr>
            <a:picLocks noChangeAspect="1" noChangeArrowheads="1"/>
          </p:cNvPicPr>
          <p:nvPr/>
        </p:nvPicPr>
        <p:blipFill>
          <a:blip r:embed="rId2"/>
          <a:srcRect/>
          <a:stretch>
            <a:fillRect/>
          </a:stretch>
        </p:blipFill>
        <p:spPr bwMode="auto">
          <a:xfrm>
            <a:off x="239713" y="3359150"/>
            <a:ext cx="3232150" cy="3263900"/>
          </a:xfrm>
          <a:prstGeom prst="rect">
            <a:avLst/>
          </a:prstGeom>
          <a:noFill/>
          <a:ln w="9525">
            <a:noFill/>
            <a:miter lim="800000"/>
            <a:headEnd/>
            <a:tailEnd/>
          </a:ln>
        </p:spPr>
      </p:pic>
      <p:sp>
        <p:nvSpPr>
          <p:cNvPr id="41986" name="Title 1"/>
          <p:cNvSpPr>
            <a:spLocks noGrp="1"/>
          </p:cNvSpPr>
          <p:nvPr>
            <p:ph type="title"/>
          </p:nvPr>
        </p:nvSpPr>
        <p:spPr>
          <a:xfrm>
            <a:off x="239713" y="244475"/>
            <a:ext cx="8528050" cy="1339850"/>
          </a:xfrm>
        </p:spPr>
        <p:txBody>
          <a:bodyPr/>
          <a:lstStyle/>
          <a:p>
            <a:pPr eaLnBrk="1" hangingPunct="1"/>
            <a:r>
              <a:rPr lang="en-US" sz="3600" smtClean="0"/>
              <a:t>The Midline Access Retractor</a:t>
            </a:r>
          </a:p>
        </p:txBody>
      </p:sp>
      <p:pic>
        <p:nvPicPr>
          <p:cNvPr id="41987" name="Picture 5" descr="Screen Shot 2012-02-26 at 4.04.45 PM.png"/>
          <p:cNvPicPr>
            <a:picLocks noChangeAspect="1"/>
          </p:cNvPicPr>
          <p:nvPr/>
        </p:nvPicPr>
        <p:blipFill>
          <a:blip r:embed="rId3"/>
          <a:srcRect/>
          <a:stretch>
            <a:fillRect/>
          </a:stretch>
        </p:blipFill>
        <p:spPr bwMode="auto">
          <a:xfrm>
            <a:off x="6043613" y="2606675"/>
            <a:ext cx="2822575" cy="3824288"/>
          </a:xfrm>
          <a:prstGeom prst="rect">
            <a:avLst/>
          </a:prstGeom>
          <a:noFill/>
          <a:ln w="9525">
            <a:noFill/>
            <a:miter lim="800000"/>
            <a:headEnd/>
            <a:tailEnd/>
          </a:ln>
        </p:spPr>
      </p:pic>
      <p:pic>
        <p:nvPicPr>
          <p:cNvPr id="41988" name="Content Placeholder 9" descr="Screen Shot 2012-02-26 at 10.30.57 AM.png"/>
          <p:cNvPicPr>
            <a:picLocks noChangeAspect="1"/>
          </p:cNvPicPr>
          <p:nvPr/>
        </p:nvPicPr>
        <p:blipFill>
          <a:blip r:embed="rId4"/>
          <a:srcRect l="55367" t="37299" r="5174" b="7707"/>
          <a:stretch>
            <a:fillRect/>
          </a:stretch>
        </p:blipFill>
        <p:spPr bwMode="auto">
          <a:xfrm>
            <a:off x="3175000" y="1379538"/>
            <a:ext cx="3024188" cy="3540125"/>
          </a:xfrm>
          <a:prstGeom prst="rect">
            <a:avLst/>
          </a:prstGeom>
          <a:noFill/>
          <a:ln w="19050">
            <a:solidFill>
              <a:schemeClr val="tx1"/>
            </a:solidFill>
            <a:miter lim="800000"/>
            <a:headEnd/>
            <a:tailEnd/>
          </a:ln>
        </p:spPr>
      </p:pic>
      <p:sp>
        <p:nvSpPr>
          <p:cNvPr id="3" name="Footer Placeholder 2"/>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533400" y="228600"/>
            <a:ext cx="3291840" cy="548640"/>
          </a:xfrm>
        </p:spPr>
        <p:txBody>
          <a:bodyPr/>
          <a:lstStyle/>
          <a:p>
            <a:r>
              <a:rPr lang="en-US" sz="3600" dirty="0" smtClean="0">
                <a:solidFill>
                  <a:srgbClr val="FF9900"/>
                </a:solidFill>
              </a:rPr>
              <a:t>O-Arm Scan</a:t>
            </a:r>
          </a:p>
        </p:txBody>
      </p:sp>
      <p:pic>
        <p:nvPicPr>
          <p:cNvPr id="17410" name="Picture 6" descr="1317729051875"/>
          <p:cNvPicPr>
            <a:picLocks noChangeAspect="1" noChangeArrowheads="1"/>
          </p:cNvPicPr>
          <p:nvPr/>
        </p:nvPicPr>
        <p:blipFill>
          <a:blip r:embed="rId2"/>
          <a:srcRect/>
          <a:stretch>
            <a:fillRect/>
          </a:stretch>
        </p:blipFill>
        <p:spPr bwMode="auto">
          <a:xfrm>
            <a:off x="4572000" y="685800"/>
            <a:ext cx="4343400" cy="3257550"/>
          </a:xfrm>
          <a:prstGeom prst="rect">
            <a:avLst/>
          </a:prstGeom>
          <a:noFill/>
          <a:ln w="9525">
            <a:noFill/>
            <a:miter lim="800000"/>
            <a:headEnd/>
            <a:tailEnd/>
          </a:ln>
        </p:spPr>
      </p:pic>
      <p:sp>
        <p:nvSpPr>
          <p:cNvPr id="17412" name="Text Box 10"/>
          <p:cNvSpPr txBox="1">
            <a:spLocks noChangeArrowheads="1"/>
          </p:cNvSpPr>
          <p:nvPr/>
        </p:nvSpPr>
        <p:spPr bwMode="auto">
          <a:xfrm>
            <a:off x="76200" y="5106988"/>
            <a:ext cx="9067800" cy="1569660"/>
          </a:xfrm>
          <a:prstGeom prst="rect">
            <a:avLst/>
          </a:prstGeom>
          <a:noFill/>
          <a:ln w="9525">
            <a:noFill/>
            <a:miter lim="800000"/>
            <a:headEnd/>
            <a:tailEnd/>
          </a:ln>
        </p:spPr>
        <p:txBody>
          <a:bodyPr wrap="square">
            <a:spAutoFit/>
          </a:bodyPr>
          <a:lstStyle/>
          <a:p>
            <a:pPr algn="ctr">
              <a:spcBef>
                <a:spcPct val="50000"/>
              </a:spcBef>
            </a:pPr>
            <a:r>
              <a:rPr lang="en-US" b="1" i="1" dirty="0">
                <a:solidFill>
                  <a:srgbClr val="000000"/>
                </a:solidFill>
                <a:latin typeface="Candara"/>
              </a:rPr>
              <a:t>** TIP - O-Arm can be draped and remain in the sterile field.  This may be very helpful in using the M2D feature of the O-Arm and eliminate the need for a C-Arm.</a:t>
            </a:r>
          </a:p>
          <a:p>
            <a:pPr algn="ctr">
              <a:spcBef>
                <a:spcPct val="50000"/>
              </a:spcBef>
            </a:pPr>
            <a:endParaRPr lang="en-US" sz="1000" b="1" i="1" dirty="0">
              <a:solidFill>
                <a:srgbClr val="000000"/>
              </a:solidFill>
              <a:latin typeface="Candara"/>
            </a:endParaRPr>
          </a:p>
          <a:p>
            <a:pPr algn="ctr">
              <a:spcBef>
                <a:spcPct val="50000"/>
              </a:spcBef>
            </a:pPr>
            <a:r>
              <a:rPr lang="en-US" b="1" i="1" dirty="0">
                <a:solidFill>
                  <a:srgbClr val="000000"/>
                </a:solidFill>
                <a:latin typeface="Candara"/>
              </a:rPr>
              <a:t>** TIP - With proper planning the scan can take place while the surgeon is scrubbing, thus eliminating any delays.</a:t>
            </a:r>
          </a:p>
        </p:txBody>
      </p:sp>
      <p:sp>
        <p:nvSpPr>
          <p:cNvPr id="2" name="Rectangle 1"/>
          <p:cNvSpPr/>
          <p:nvPr/>
        </p:nvSpPr>
        <p:spPr>
          <a:xfrm>
            <a:off x="152400" y="1371600"/>
            <a:ext cx="4572000" cy="1938992"/>
          </a:xfrm>
          <a:prstGeom prst="rect">
            <a:avLst/>
          </a:prstGeom>
        </p:spPr>
        <p:txBody>
          <a:bodyPr wrap="square">
            <a:spAutoFit/>
          </a:bodyPr>
          <a:lstStyle/>
          <a:p>
            <a:pPr>
              <a:buFont typeface="Wingdings" pitchFamily="2" charset="2"/>
              <a:buNone/>
            </a:pPr>
            <a:endParaRPr lang="en-US" sz="2400" b="1" dirty="0" smtClean="0">
              <a:latin typeface="Candara"/>
            </a:endParaRPr>
          </a:p>
          <a:p>
            <a:pPr>
              <a:buFont typeface="Wingdings" pitchFamily="2" charset="2"/>
              <a:buNone/>
            </a:pPr>
            <a:endParaRPr lang="en-US" sz="2400" b="1" dirty="0" smtClean="0">
              <a:latin typeface="Candara"/>
            </a:endParaRPr>
          </a:p>
          <a:p>
            <a:pPr>
              <a:buFont typeface="Wingdings" pitchFamily="2" charset="2"/>
              <a:buNone/>
            </a:pPr>
            <a:r>
              <a:rPr lang="en-US" sz="2400" dirty="0" smtClean="0">
                <a:latin typeface="Candara"/>
              </a:rPr>
              <a:t>Drape </a:t>
            </a:r>
            <a:r>
              <a:rPr lang="en-US" sz="2400" dirty="0">
                <a:latin typeface="Candara"/>
              </a:rPr>
              <a:t>patient to remain sterile, run spin, and </a:t>
            </a:r>
            <a:r>
              <a:rPr lang="en-US" sz="2400" dirty="0" smtClean="0">
                <a:latin typeface="Candara"/>
              </a:rPr>
              <a:t>remove O-arm for consideration </a:t>
            </a:r>
            <a:r>
              <a:rPr lang="en-US" sz="2400" dirty="0">
                <a:latin typeface="Candara"/>
              </a:rPr>
              <a:t>of space.</a:t>
            </a:r>
          </a:p>
        </p:txBody>
      </p:sp>
    </p:spTree>
    <p:extLst>
      <p:ext uri="{BB962C8B-B14F-4D97-AF65-F5344CB8AC3E}">
        <p14:creationId xmlns:p14="http://schemas.microsoft.com/office/powerpoint/2010/main" val="792608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9" name="Picture 6" descr="C:\Users\SR\AppData\Local\Temp\Temp1_Medial Screw.zip\008.jpg"/>
          <p:cNvPicPr>
            <a:picLocks noChangeAspect="1"/>
          </p:cNvPicPr>
          <p:nvPr/>
        </p:nvPicPr>
        <p:blipFill>
          <a:blip r:embed="rId4"/>
          <a:srcRect/>
          <a:stretch>
            <a:fillRect/>
          </a:stretch>
        </p:blipFill>
        <p:spPr bwMode="auto">
          <a:xfrm>
            <a:off x="4921250" y="201613"/>
            <a:ext cx="3479800" cy="3714750"/>
          </a:xfrm>
          <a:prstGeom prst="rect">
            <a:avLst/>
          </a:prstGeom>
          <a:noFill/>
          <a:ln w="9525">
            <a:noFill/>
            <a:miter lim="800000"/>
            <a:headEnd/>
            <a:tailEnd/>
          </a:ln>
        </p:spPr>
      </p:pic>
      <p:pic>
        <p:nvPicPr>
          <p:cNvPr id="43010" name="Picture 8" descr="C:\Users\SR\AppData\Local\Temp\Temp1_Medial Screw.zip\010.jpg"/>
          <p:cNvPicPr>
            <a:picLocks noChangeAspect="1"/>
          </p:cNvPicPr>
          <p:nvPr/>
        </p:nvPicPr>
        <p:blipFill>
          <a:blip r:embed="rId5"/>
          <a:srcRect/>
          <a:stretch>
            <a:fillRect/>
          </a:stretch>
        </p:blipFill>
        <p:spPr bwMode="auto">
          <a:xfrm>
            <a:off x="4921250" y="3014663"/>
            <a:ext cx="3481388" cy="3714750"/>
          </a:xfrm>
          <a:prstGeom prst="rect">
            <a:avLst/>
          </a:prstGeom>
          <a:noFill/>
          <a:ln w="9525">
            <a:noFill/>
            <a:miter lim="800000"/>
            <a:headEnd/>
            <a:tailEnd/>
          </a:ln>
        </p:spPr>
      </p:pic>
      <p:pic>
        <p:nvPicPr>
          <p:cNvPr id="43011" name="Picture 4" descr="C:\Users\SR\AppData\Local\Temp\Temp1_Medial Screw.zip\006.jpg"/>
          <p:cNvPicPr preferRelativeResize="0">
            <a:picLocks noChangeAspect="1"/>
          </p:cNvPicPr>
          <p:nvPr/>
        </p:nvPicPr>
        <p:blipFill>
          <a:blip r:embed="rId6"/>
          <a:srcRect/>
          <a:stretch>
            <a:fillRect/>
          </a:stretch>
        </p:blipFill>
        <p:spPr bwMode="auto">
          <a:xfrm>
            <a:off x="660400" y="193675"/>
            <a:ext cx="3489325" cy="3709988"/>
          </a:xfrm>
          <a:prstGeom prst="rect">
            <a:avLst/>
          </a:prstGeom>
          <a:noFill/>
          <a:ln w="9525">
            <a:noFill/>
            <a:miter lim="800000"/>
            <a:headEnd/>
            <a:tailEnd/>
          </a:ln>
        </p:spPr>
      </p:pic>
      <p:pic>
        <p:nvPicPr>
          <p:cNvPr id="43012" name="Picture 5" descr="C:\Users\SR\AppData\Local\Temp\Temp1_Medial Screw.zip\007.jpg"/>
          <p:cNvPicPr>
            <a:picLocks noChangeAspect="1" noChangeArrowheads="1"/>
          </p:cNvPicPr>
          <p:nvPr/>
        </p:nvPicPr>
        <p:blipFill>
          <a:blip r:embed="rId7"/>
          <a:srcRect/>
          <a:stretch>
            <a:fillRect/>
          </a:stretch>
        </p:blipFill>
        <p:spPr bwMode="auto">
          <a:xfrm>
            <a:off x="688975" y="3014663"/>
            <a:ext cx="3460750" cy="3714750"/>
          </a:xfrm>
          <a:prstGeom prst="rect">
            <a:avLst/>
          </a:prstGeom>
          <a:noFill/>
          <a:ln w="9525">
            <a:noFill/>
            <a:miter lim="800000"/>
            <a:headEnd/>
            <a:tailEnd/>
          </a:ln>
        </p:spPr>
      </p:pic>
      <p:sp>
        <p:nvSpPr>
          <p:cNvPr id="43013" name="Title 1"/>
          <p:cNvSpPr>
            <a:spLocks noGrp="1"/>
          </p:cNvSpPr>
          <p:nvPr>
            <p:ph type="title" idx="4294967295"/>
          </p:nvPr>
        </p:nvSpPr>
        <p:spPr>
          <a:xfrm>
            <a:off x="103188" y="201613"/>
            <a:ext cx="8913812" cy="914400"/>
          </a:xfrm>
        </p:spPr>
        <p:txBody>
          <a:bodyPr/>
          <a:lstStyle/>
          <a:p>
            <a:pPr eaLnBrk="1" hangingPunct="1"/>
            <a:r>
              <a:rPr lang="en-US" smtClean="0">
                <a:ea typeface="ヒラギノ角ゴ Pro W3"/>
                <a:cs typeface="ヒラギノ角ゴ Pro W3"/>
              </a:rPr>
              <a:t>Midline Approach to Fusion</a:t>
            </a:r>
          </a:p>
        </p:txBody>
      </p:sp>
      <p:sp>
        <p:nvSpPr>
          <p:cNvPr id="2" name="Oval 1"/>
          <p:cNvSpPr/>
          <p:nvPr/>
        </p:nvSpPr>
        <p:spPr>
          <a:xfrm>
            <a:off x="434964" y="1054794"/>
            <a:ext cx="508000" cy="471862"/>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1</a:t>
            </a:r>
          </a:p>
        </p:txBody>
      </p:sp>
      <p:sp>
        <p:nvSpPr>
          <p:cNvPr id="9" name="Oval 8"/>
          <p:cNvSpPr/>
          <p:nvPr/>
        </p:nvSpPr>
        <p:spPr>
          <a:xfrm>
            <a:off x="434964" y="5792702"/>
            <a:ext cx="508000" cy="471862"/>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2</a:t>
            </a:r>
          </a:p>
        </p:txBody>
      </p:sp>
      <p:sp>
        <p:nvSpPr>
          <p:cNvPr id="10" name="Oval 9"/>
          <p:cNvSpPr/>
          <p:nvPr/>
        </p:nvSpPr>
        <p:spPr>
          <a:xfrm>
            <a:off x="7892629" y="1076383"/>
            <a:ext cx="508000" cy="471862"/>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3</a:t>
            </a:r>
          </a:p>
        </p:txBody>
      </p:sp>
      <p:sp>
        <p:nvSpPr>
          <p:cNvPr id="11" name="Oval 10"/>
          <p:cNvSpPr/>
          <p:nvPr/>
        </p:nvSpPr>
        <p:spPr>
          <a:xfrm>
            <a:off x="7910945" y="5792702"/>
            <a:ext cx="508000" cy="471862"/>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4</a:t>
            </a:r>
          </a:p>
        </p:txBody>
      </p:sp>
      <p:sp>
        <p:nvSpPr>
          <p:cNvPr id="3" name="Footer Placeholder 2"/>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838200" y="228600"/>
            <a:ext cx="7520940" cy="548640"/>
          </a:xfrm>
        </p:spPr>
        <p:txBody>
          <a:bodyPr/>
          <a:lstStyle/>
          <a:p>
            <a:pPr algn="ctr"/>
            <a:r>
              <a:rPr lang="en-US" dirty="0" smtClean="0">
                <a:solidFill>
                  <a:srgbClr val="FF9900"/>
                </a:solidFill>
              </a:rPr>
              <a:t>Planning and Navigation</a:t>
            </a:r>
          </a:p>
        </p:txBody>
      </p:sp>
      <p:sp>
        <p:nvSpPr>
          <p:cNvPr id="28674" name="Rectangle 3"/>
          <p:cNvSpPr>
            <a:spLocks noGrp="1" noChangeArrowheads="1"/>
          </p:cNvSpPr>
          <p:nvPr>
            <p:ph idx="1"/>
          </p:nvPr>
        </p:nvSpPr>
        <p:spPr>
          <a:xfrm>
            <a:off x="304800" y="914400"/>
            <a:ext cx="8229600" cy="685800"/>
          </a:xfrm>
        </p:spPr>
        <p:txBody>
          <a:bodyPr>
            <a:normAutofit/>
          </a:bodyPr>
          <a:lstStyle/>
          <a:p>
            <a:pPr algn="ctr">
              <a:lnSpc>
                <a:spcPct val="80000"/>
              </a:lnSpc>
              <a:buFont typeface="Wingdings" pitchFamily="2" charset="2"/>
              <a:buNone/>
            </a:pPr>
            <a:r>
              <a:rPr lang="en-US" sz="2400" dirty="0" smtClean="0"/>
              <a:t>Use Planar Probe to identify incision site and/or plan initial trajectory of screws</a:t>
            </a:r>
          </a:p>
          <a:p>
            <a:pPr algn="ctr">
              <a:lnSpc>
                <a:spcPct val="80000"/>
              </a:lnSpc>
              <a:buFont typeface="Wingdings" pitchFamily="2" charset="2"/>
              <a:buNone/>
            </a:pPr>
            <a:endParaRPr lang="en-US" sz="2400" dirty="0" smtClean="0"/>
          </a:p>
          <a:p>
            <a:pPr algn="ctr">
              <a:lnSpc>
                <a:spcPct val="80000"/>
              </a:lnSpc>
              <a:buFont typeface="Wingdings" pitchFamily="2" charset="2"/>
              <a:buNone/>
            </a:pPr>
            <a:endParaRPr lang="en-US" sz="2400" dirty="0" smtClean="0"/>
          </a:p>
        </p:txBody>
      </p:sp>
      <p:pic>
        <p:nvPicPr>
          <p:cNvPr id="6" name="Picture 2" descr="SNAP1281364752.PNG"/>
          <p:cNvPicPr>
            <a:picLocks noChangeAspect="1"/>
          </p:cNvPicPr>
          <p:nvPr/>
        </p:nvPicPr>
        <p:blipFill>
          <a:blip r:embed="rId2"/>
          <a:srcRect l="4256" r="14629"/>
          <a:stretch>
            <a:fillRect/>
          </a:stretch>
        </p:blipFill>
        <p:spPr bwMode="auto">
          <a:xfrm>
            <a:off x="4114800" y="2133600"/>
            <a:ext cx="4876800" cy="3757613"/>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752600"/>
            <a:ext cx="3716337" cy="494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126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27"/>
          <p:cNvPicPr>
            <a:picLocks noChangeAspect="1" noChangeArrowheads="1"/>
          </p:cNvPicPr>
          <p:nvPr/>
        </p:nvPicPr>
        <p:blipFill>
          <a:blip r:embed="rId4"/>
          <a:srcRect/>
          <a:stretch>
            <a:fillRect/>
          </a:stretch>
        </p:blipFill>
        <p:spPr bwMode="gray">
          <a:xfrm rot="-5400000">
            <a:off x="4058443" y="3650457"/>
            <a:ext cx="2487613" cy="3048000"/>
          </a:xfrm>
          <a:prstGeom prst="rect">
            <a:avLst/>
          </a:prstGeom>
          <a:noFill/>
          <a:ln w="9525">
            <a:noFill/>
            <a:miter lim="800000"/>
            <a:headEnd/>
            <a:tailEnd/>
          </a:ln>
        </p:spPr>
      </p:pic>
      <p:sp>
        <p:nvSpPr>
          <p:cNvPr id="24579" name="Rectangle 1028"/>
          <p:cNvSpPr>
            <a:spLocks noGrp="1" noChangeArrowheads="1"/>
          </p:cNvSpPr>
          <p:nvPr>
            <p:ph type="title" idx="4294967295"/>
          </p:nvPr>
        </p:nvSpPr>
        <p:spPr>
          <a:xfrm>
            <a:off x="979488" y="314325"/>
            <a:ext cx="7345362" cy="898525"/>
          </a:xfrm>
        </p:spPr>
        <p:txBody>
          <a:bodyPr rtlCol="0">
            <a:normAutofit fontScale="90000"/>
          </a:bodyPr>
          <a:lstStyle/>
          <a:p>
            <a:pPr eaLnBrk="1" fontAlgn="auto" hangingPunct="1">
              <a:spcAft>
                <a:spcPts val="0"/>
              </a:spcAft>
              <a:defRPr/>
            </a:pPr>
            <a:r>
              <a:rPr lang="en-US" dirty="0">
                <a:solidFill>
                  <a:schemeClr val="tx1">
                    <a:lumMod val="75000"/>
                    <a:lumOff val="25000"/>
                  </a:schemeClr>
                </a:solidFill>
                <a:ea typeface="ヒラギノ角ゴ Pro W3" charset="0"/>
                <a:cs typeface="ヒラギノ角ゴ Pro W3" charset="0"/>
              </a:rPr>
              <a:t>Approach and Starting Points</a:t>
            </a:r>
          </a:p>
        </p:txBody>
      </p:sp>
      <p:sp>
        <p:nvSpPr>
          <p:cNvPr id="24580" name="Rectangle 1029"/>
          <p:cNvSpPr>
            <a:spLocks noGrp="1" noChangeArrowheads="1"/>
          </p:cNvSpPr>
          <p:nvPr>
            <p:ph idx="4294967295"/>
          </p:nvPr>
        </p:nvSpPr>
        <p:spPr>
          <a:xfrm>
            <a:off x="160338" y="4224338"/>
            <a:ext cx="3524250" cy="1865312"/>
          </a:xfrm>
        </p:spPr>
        <p:txBody>
          <a:bodyPr rtlCol="0">
            <a:noAutofit/>
          </a:bodyPr>
          <a:lstStyle/>
          <a:p>
            <a:pPr eaLnBrk="1" fontAlgn="auto" hangingPunct="1">
              <a:lnSpc>
                <a:spcPct val="125000"/>
              </a:lnSpc>
              <a:spcBef>
                <a:spcPct val="70000"/>
              </a:spcBef>
              <a:spcAft>
                <a:spcPts val="0"/>
              </a:spcAft>
              <a:buClr>
                <a:srgbClr val="12604E"/>
              </a:buClr>
              <a:buFont typeface="Wingdings" charset="2"/>
              <a:buChar char="ü"/>
              <a:defRPr/>
            </a:pPr>
            <a:r>
              <a:rPr lang="en-US" sz="2000" dirty="0" smtClean="0">
                <a:solidFill>
                  <a:schemeClr val="tx1">
                    <a:lumMod val="75000"/>
                    <a:lumOff val="25000"/>
                  </a:schemeClr>
                </a:solidFill>
                <a:latin typeface="+mj-lt"/>
                <a:ea typeface="ヒラギノ角ゴ Pro W3" charset="0"/>
                <a:cs typeface="ヒラギノ角ゴ Pro W3" charset="0"/>
              </a:rPr>
              <a:t>The </a:t>
            </a:r>
            <a:r>
              <a:rPr lang="en-US" sz="2000" dirty="0">
                <a:solidFill>
                  <a:schemeClr val="tx1">
                    <a:lumMod val="75000"/>
                    <a:lumOff val="25000"/>
                  </a:schemeClr>
                </a:solidFill>
                <a:latin typeface="+mj-lt"/>
                <a:ea typeface="ヒラギノ角ゴ Pro W3" charset="0"/>
                <a:cs typeface="ヒラギノ角ゴ Pro W3" charset="0"/>
              </a:rPr>
              <a:t>drill is aimed at the starting point and laid down in a medial/lateral direction to make a 2 to 3mm sulcus</a:t>
            </a:r>
          </a:p>
        </p:txBody>
      </p:sp>
      <p:pic>
        <p:nvPicPr>
          <p:cNvPr id="45060" name="Picture 7" descr="CDH"/>
          <p:cNvPicPr>
            <a:picLocks noChangeAspect="1" noChangeArrowheads="1"/>
          </p:cNvPicPr>
          <p:nvPr/>
        </p:nvPicPr>
        <p:blipFill>
          <a:blip r:embed="rId5"/>
          <a:srcRect/>
          <a:stretch>
            <a:fillRect/>
          </a:stretch>
        </p:blipFill>
        <p:spPr bwMode="auto">
          <a:xfrm>
            <a:off x="6826250" y="1238250"/>
            <a:ext cx="1879600" cy="3200400"/>
          </a:xfrm>
          <a:prstGeom prst="rect">
            <a:avLst/>
          </a:prstGeom>
          <a:noFill/>
          <a:ln w="9525">
            <a:noFill/>
            <a:miter lim="800000"/>
            <a:headEnd/>
            <a:tailEnd/>
          </a:ln>
        </p:spPr>
      </p:pic>
      <p:sp>
        <p:nvSpPr>
          <p:cNvPr id="2" name="Rectangle 1"/>
          <p:cNvSpPr/>
          <p:nvPr/>
        </p:nvSpPr>
        <p:spPr>
          <a:xfrm>
            <a:off x="254000" y="1779588"/>
            <a:ext cx="6465888" cy="2218556"/>
          </a:xfrm>
          <a:prstGeom prst="rect">
            <a:avLst/>
          </a:prstGeom>
        </p:spPr>
        <p:txBody>
          <a:bodyPr>
            <a:spAutoFit/>
          </a:bodyPr>
          <a:lstStyle/>
          <a:p>
            <a:pPr marL="285750" indent="-285750" fontAlgn="auto">
              <a:lnSpc>
                <a:spcPct val="125000"/>
              </a:lnSpc>
              <a:spcBef>
                <a:spcPct val="70000"/>
              </a:spcBef>
              <a:spcAft>
                <a:spcPts val="0"/>
              </a:spcAft>
              <a:buClr>
                <a:srgbClr val="12604E"/>
              </a:buClr>
              <a:buFont typeface="Wingdings" charset="2"/>
              <a:buChar char="ü"/>
              <a:defRPr/>
            </a:pPr>
            <a:r>
              <a:rPr lang="en-US" sz="2000" dirty="0">
                <a:latin typeface="+mj-lt"/>
                <a:ea typeface="ヒラギノ角ゴ Pro W3" charset="0"/>
                <a:cs typeface="ヒラギノ角ゴ Pro W3" charset="0"/>
              </a:rPr>
              <a:t>Midline Laminectomy exposure </a:t>
            </a:r>
          </a:p>
          <a:p>
            <a:pPr marL="285750" indent="-285750" fontAlgn="auto">
              <a:lnSpc>
                <a:spcPct val="125000"/>
              </a:lnSpc>
              <a:spcBef>
                <a:spcPct val="70000"/>
              </a:spcBef>
              <a:spcAft>
                <a:spcPts val="0"/>
              </a:spcAft>
              <a:buClr>
                <a:srgbClr val="12604E"/>
              </a:buClr>
              <a:buFont typeface="Wingdings" charset="2"/>
              <a:buChar char="ü"/>
              <a:defRPr/>
            </a:pPr>
            <a:r>
              <a:rPr lang="en-US" sz="2000" dirty="0">
                <a:latin typeface="+mj-lt"/>
                <a:ea typeface="ヒラギノ角ゴ Pro W3" charset="0"/>
                <a:cs typeface="ヒラギノ角ゴ Pro W3" charset="0"/>
              </a:rPr>
              <a:t>Determine the starting point and use a Medtronic drill with an acorn </a:t>
            </a:r>
            <a:r>
              <a:rPr lang="en-US" sz="2000" dirty="0" smtClean="0">
                <a:latin typeface="+mj-lt"/>
                <a:ea typeface="ヒラギノ角ゴ Pro W3" charset="0"/>
                <a:cs typeface="ヒラギノ角ゴ Pro W3" charset="0"/>
              </a:rPr>
              <a:t>tip or </a:t>
            </a:r>
            <a:r>
              <a:rPr lang="en-US" sz="2000" dirty="0" err="1" smtClean="0">
                <a:latin typeface="+mj-lt"/>
                <a:ea typeface="ヒラギノ角ゴ Pro W3" charset="0"/>
                <a:cs typeface="ヒラギノ角ゴ Pro W3" charset="0"/>
              </a:rPr>
              <a:t>PowerEase</a:t>
            </a:r>
            <a:r>
              <a:rPr lang="en-US" sz="2000" dirty="0" smtClean="0">
                <a:latin typeface="+mj-lt"/>
                <a:ea typeface="ヒラギノ角ゴ Pro W3" charset="0"/>
                <a:cs typeface="ヒラギノ角ゴ Pro W3" charset="0"/>
              </a:rPr>
              <a:t> drill. </a:t>
            </a:r>
            <a:r>
              <a:rPr lang="en-US" sz="2000" dirty="0">
                <a:latin typeface="+mj-lt"/>
                <a:ea typeface="ヒラギノ角ゴ Pro W3" charset="0"/>
                <a:cs typeface="ヒラギノ角ゴ Pro W3" charset="0"/>
              </a:rPr>
              <a:t>A two-hand drill technique is required. The starting point is pure cortical </a:t>
            </a:r>
            <a:r>
              <a:rPr lang="en-US" sz="2000" dirty="0" smtClean="0">
                <a:latin typeface="+mj-lt"/>
                <a:ea typeface="ヒラギノ角ゴ Pro W3" charset="0"/>
                <a:cs typeface="ヒラギノ角ゴ Pro W3" charset="0"/>
              </a:rPr>
              <a:t>bone.</a:t>
            </a:r>
            <a:endParaRPr lang="en-US" sz="2000" dirty="0">
              <a:latin typeface="+mj-lt"/>
              <a:ea typeface="ヒラギノ角ゴ Pro W3" charset="0"/>
              <a:cs typeface="ヒラギノ角ゴ Pro W3" charset="0"/>
            </a:endParaRPr>
          </a:p>
        </p:txBody>
      </p:sp>
      <p:sp>
        <p:nvSpPr>
          <p:cNvPr id="3" name="Footer Placeholder 2"/>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idx="1"/>
          </p:nvPr>
        </p:nvSpPr>
        <p:spPr>
          <a:xfrm>
            <a:off x="461963" y="2101850"/>
            <a:ext cx="4860925" cy="4249738"/>
          </a:xfrm>
        </p:spPr>
        <p:txBody>
          <a:bodyPr/>
          <a:lstStyle/>
          <a:p>
            <a:pPr eaLnBrk="1" hangingPunct="1">
              <a:lnSpc>
                <a:spcPct val="95000"/>
              </a:lnSpc>
              <a:spcBef>
                <a:spcPct val="0"/>
              </a:spcBef>
              <a:spcAft>
                <a:spcPct val="20000"/>
              </a:spcAft>
              <a:buClr>
                <a:srgbClr val="12604E"/>
              </a:buClr>
              <a:buFont typeface="Courier New" pitchFamily="49" charset="0"/>
              <a:buChar char="o"/>
            </a:pPr>
            <a:r>
              <a:rPr lang="en-US" smtClean="0">
                <a:ea typeface="ヒラギノ角ゴ Pro W3"/>
                <a:cs typeface="ヒラギノ角ゴ Pro W3"/>
              </a:rPr>
              <a:t>MAST</a:t>
            </a:r>
            <a:r>
              <a:rPr lang="en-US" baseline="30000" smtClean="0">
                <a:ea typeface="ヒラギノ角ゴ Pro W3"/>
                <a:cs typeface="ヒラギノ角ゴ Pro W3"/>
              </a:rPr>
              <a:t>®</a:t>
            </a:r>
            <a:r>
              <a:rPr lang="en-US" smtClean="0">
                <a:ea typeface="ヒラギノ角ゴ Pro W3"/>
                <a:cs typeface="ヒラギノ角ゴ Pro W3"/>
              </a:rPr>
              <a:t> MIDLF™ Procedure</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Midline (laminectomy) anatomic approach</a:t>
            </a:r>
          </a:p>
          <a:p>
            <a:pPr lvl="2" eaLnBrk="1" hangingPunct="1">
              <a:lnSpc>
                <a:spcPct val="95000"/>
              </a:lnSpc>
              <a:spcBef>
                <a:spcPct val="0"/>
              </a:spcBef>
              <a:spcAft>
                <a:spcPct val="20000"/>
              </a:spcAft>
              <a:buClr>
                <a:srgbClr val="12604E"/>
              </a:buClr>
              <a:buFont typeface="Courier New" pitchFamily="49" charset="0"/>
              <a:buChar char="o"/>
            </a:pPr>
            <a:r>
              <a:rPr lang="en-US" smtClean="0">
                <a:ea typeface="ヒラギノ角ゴ Pro W3"/>
                <a:cs typeface="ヒラギノ角ゴ Pro W3"/>
              </a:rPr>
              <a:t>Decompression</a:t>
            </a:r>
          </a:p>
          <a:p>
            <a:pPr lvl="2" eaLnBrk="1" hangingPunct="1">
              <a:lnSpc>
                <a:spcPct val="95000"/>
              </a:lnSpc>
              <a:spcBef>
                <a:spcPct val="0"/>
              </a:spcBef>
              <a:spcAft>
                <a:spcPct val="20000"/>
              </a:spcAft>
              <a:buClr>
                <a:srgbClr val="12604E"/>
              </a:buClr>
              <a:buFont typeface="Courier New" pitchFamily="49" charset="0"/>
              <a:buChar char="o"/>
            </a:pPr>
            <a:r>
              <a:rPr lang="en-US" smtClean="0">
                <a:ea typeface="ヒラギノ角ゴ Pro W3"/>
                <a:cs typeface="ヒラギノ角ゴ Pro W3"/>
              </a:rPr>
              <a:t>Fusion</a:t>
            </a:r>
          </a:p>
          <a:p>
            <a:pPr lvl="2" eaLnBrk="1" hangingPunct="1">
              <a:lnSpc>
                <a:spcPct val="95000"/>
              </a:lnSpc>
              <a:spcBef>
                <a:spcPct val="0"/>
              </a:spcBef>
              <a:spcAft>
                <a:spcPct val="20000"/>
              </a:spcAft>
              <a:buClr>
                <a:srgbClr val="12604E"/>
              </a:buClr>
              <a:buFont typeface="Courier New" pitchFamily="49" charset="0"/>
              <a:buChar char="o"/>
            </a:pPr>
            <a:r>
              <a:rPr lang="en-US" smtClean="0">
                <a:ea typeface="ヒラギノ角ゴ Pro W3"/>
                <a:cs typeface="ヒラギノ角ゴ Pro W3"/>
              </a:rPr>
              <a:t>Posterior fixation </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Medialized screw placement through stronger cortical bone</a:t>
            </a:r>
          </a:p>
        </p:txBody>
      </p:sp>
      <p:sp>
        <p:nvSpPr>
          <p:cNvPr id="18434" name="Rectangle 2"/>
          <p:cNvSpPr>
            <a:spLocks noChangeArrowheads="1"/>
          </p:cNvSpPr>
          <p:nvPr/>
        </p:nvSpPr>
        <p:spPr bwMode="auto">
          <a:xfrm>
            <a:off x="214313" y="409575"/>
            <a:ext cx="8759825" cy="527050"/>
          </a:xfrm>
          <a:prstGeom prst="rect">
            <a:avLst/>
          </a:prstGeom>
          <a:noFill/>
          <a:ln w="9525">
            <a:noFill/>
            <a:miter lim="800000"/>
            <a:headEnd/>
            <a:tailEnd/>
          </a:ln>
        </p:spPr>
        <p:txBody>
          <a:bodyPr/>
          <a:lstStyle/>
          <a:p>
            <a:pPr algn="ctr">
              <a:lnSpc>
                <a:spcPct val="85000"/>
              </a:lnSpc>
            </a:pPr>
            <a:r>
              <a:rPr lang="en-US" sz="3600">
                <a:solidFill>
                  <a:srgbClr val="12604E"/>
                </a:solidFill>
                <a:latin typeface="Calisto MT" pitchFamily="18" charset="0"/>
              </a:rPr>
              <a:t>MAST</a:t>
            </a:r>
            <a:r>
              <a:rPr lang="en-US" sz="3600" baseline="30000">
                <a:solidFill>
                  <a:srgbClr val="12604E"/>
                </a:solidFill>
                <a:latin typeface="Calisto MT" pitchFamily="18" charset="0"/>
              </a:rPr>
              <a:t>®</a:t>
            </a:r>
            <a:r>
              <a:rPr lang="en-US" sz="3600">
                <a:solidFill>
                  <a:srgbClr val="12604E"/>
                </a:solidFill>
                <a:latin typeface="Calisto MT" pitchFamily="18" charset="0"/>
              </a:rPr>
              <a:t> MIDLF</a:t>
            </a:r>
            <a:r>
              <a:rPr lang="en-US" sz="3600" baseline="30000">
                <a:solidFill>
                  <a:srgbClr val="12604E"/>
                </a:solidFill>
                <a:latin typeface="Calisto MT" pitchFamily="18" charset="0"/>
              </a:rPr>
              <a:t>™</a:t>
            </a:r>
            <a:endParaRPr lang="en-US" sz="2400" i="1" baseline="30000">
              <a:solidFill>
                <a:schemeClr val="tx2"/>
              </a:solidFill>
              <a:latin typeface="Calisto MT" pitchFamily="18" charset="0"/>
            </a:endParaRPr>
          </a:p>
          <a:p>
            <a:pPr algn="ctr">
              <a:lnSpc>
                <a:spcPct val="85000"/>
              </a:lnSpc>
            </a:pPr>
            <a:r>
              <a:rPr lang="en-US" sz="3600">
                <a:solidFill>
                  <a:srgbClr val="12604E"/>
                </a:solidFill>
                <a:latin typeface="Calisto MT" pitchFamily="18" charset="0"/>
              </a:rPr>
              <a:t> Procedure</a:t>
            </a:r>
            <a:endParaRPr lang="en-US" sz="2400" i="1" baseline="30000">
              <a:solidFill>
                <a:schemeClr val="tx2"/>
              </a:solidFill>
              <a:latin typeface="Calisto MT" pitchFamily="18" charset="0"/>
            </a:endParaRPr>
          </a:p>
        </p:txBody>
      </p:sp>
      <p:pic>
        <p:nvPicPr>
          <p:cNvPr id="18435" name="Picture 14" descr="MAST"/>
          <p:cNvPicPr>
            <a:picLocks noChangeAspect="1" noChangeArrowheads="1"/>
          </p:cNvPicPr>
          <p:nvPr/>
        </p:nvPicPr>
        <p:blipFill>
          <a:blip r:embed="rId4"/>
          <a:srcRect/>
          <a:stretch>
            <a:fillRect/>
          </a:stretch>
        </p:blipFill>
        <p:spPr bwMode="auto">
          <a:xfrm>
            <a:off x="5227638" y="1919288"/>
            <a:ext cx="3698875" cy="3733800"/>
          </a:xfrm>
          <a:prstGeom prst="rect">
            <a:avLst/>
          </a:prstGeom>
          <a:noFill/>
          <a:ln w="9525">
            <a:noFill/>
            <a:miter lim="800000"/>
            <a:headEnd/>
            <a:tailEnd/>
          </a:ln>
        </p:spPr>
      </p:pic>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title" idx="4294967295"/>
          </p:nvPr>
        </p:nvSpPr>
        <p:spPr>
          <a:xfrm>
            <a:off x="254000" y="244475"/>
            <a:ext cx="8647113" cy="701675"/>
          </a:xfrm>
        </p:spPr>
        <p:txBody>
          <a:bodyPr rtlCol="0">
            <a:normAutofit fontScale="90000"/>
          </a:bodyPr>
          <a:lstStyle/>
          <a:p>
            <a:pPr eaLnBrk="1" fontAlgn="auto" hangingPunct="1">
              <a:spcAft>
                <a:spcPts val="0"/>
              </a:spcAft>
              <a:defRPr/>
            </a:pPr>
            <a:r>
              <a:rPr lang="en-US" dirty="0">
                <a:solidFill>
                  <a:schemeClr val="tx1">
                    <a:lumMod val="75000"/>
                    <a:lumOff val="25000"/>
                  </a:schemeClr>
                </a:solidFill>
                <a:latin typeface="+mn-lt"/>
                <a:ea typeface="ヒラギノ角ゴ Pro W3" charset="0"/>
                <a:cs typeface="ヒラギノ角ゴ Pro W3" charset="0"/>
              </a:rPr>
              <a:t>Typical Cortical Starting Points</a:t>
            </a: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pic>
        <p:nvPicPr>
          <p:cNvPr id="47107" name="Picture 11" descr="MAST"/>
          <p:cNvPicPr>
            <a:picLocks noChangeAspect="1" noChangeArrowheads="1"/>
          </p:cNvPicPr>
          <p:nvPr/>
        </p:nvPicPr>
        <p:blipFill>
          <a:blip r:embed="rId4"/>
          <a:srcRect/>
          <a:stretch>
            <a:fillRect/>
          </a:stretch>
        </p:blipFill>
        <p:spPr bwMode="auto">
          <a:xfrm>
            <a:off x="1600200" y="1295400"/>
            <a:ext cx="2249488" cy="5981700"/>
          </a:xfrm>
          <a:prstGeom prst="rect">
            <a:avLst/>
          </a:prstGeom>
          <a:noFill/>
          <a:ln w="9525">
            <a:noFill/>
            <a:miter lim="800000"/>
            <a:headEnd/>
            <a:tailEnd/>
          </a:ln>
        </p:spPr>
      </p:pic>
      <p:pic>
        <p:nvPicPr>
          <p:cNvPr id="47108" name="Picture 2" descr="J:\TL-Degenerative\Sullivan\DRAFTS for MidLF FMR\Surg. Tech Illustrations\MAST.MIDLF-12B.jpg"/>
          <p:cNvPicPr>
            <a:picLocks noChangeAspect="1" noChangeArrowheads="1"/>
          </p:cNvPicPr>
          <p:nvPr/>
        </p:nvPicPr>
        <p:blipFill>
          <a:blip r:embed="rId5"/>
          <a:srcRect/>
          <a:stretch>
            <a:fillRect/>
          </a:stretch>
        </p:blipFill>
        <p:spPr bwMode="auto">
          <a:xfrm>
            <a:off x="4953000" y="1189038"/>
            <a:ext cx="2995613" cy="5073650"/>
          </a:xfrm>
          <a:prstGeom prst="rect">
            <a:avLst/>
          </a:prstGeom>
          <a:noFill/>
          <a:ln w="9525">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PMD008087-1.0</a:t>
            </a:r>
            <a:endParaRPr lang="en-US" dirty="0"/>
          </a:p>
        </p:txBody>
      </p:sp>
      <p:pic>
        <p:nvPicPr>
          <p:cNvPr id="3" name="Picture 6"/>
          <p:cNvPicPr>
            <a:picLocks noChangeAspect="1" noChangeArrowheads="1"/>
          </p:cNvPicPr>
          <p:nvPr/>
        </p:nvPicPr>
        <p:blipFill>
          <a:blip r:embed="rId2"/>
          <a:srcRect/>
          <a:stretch>
            <a:fillRect/>
          </a:stretch>
        </p:blipFill>
        <p:spPr bwMode="gray">
          <a:xfrm>
            <a:off x="355600" y="1892808"/>
            <a:ext cx="4937125" cy="4384167"/>
          </a:xfrm>
          <a:prstGeom prst="rect">
            <a:avLst/>
          </a:prstGeom>
          <a:ln>
            <a:noFill/>
          </a:ln>
          <a:effectLst>
            <a:outerShdw blurRad="292100" dist="139700" dir="2700000" algn="tl" rotWithShape="0">
              <a:srgbClr val="333333">
                <a:alpha val="65000"/>
              </a:srgbClr>
            </a:outerShdw>
          </a:effectLst>
          <a:extLst/>
        </p:spPr>
      </p:pic>
      <p:sp>
        <p:nvSpPr>
          <p:cNvPr id="4" name="Rectangle 6"/>
          <p:cNvSpPr txBox="1">
            <a:spLocks noChangeArrowheads="1"/>
          </p:cNvSpPr>
          <p:nvPr/>
        </p:nvSpPr>
        <p:spPr bwMode="auto">
          <a:xfrm>
            <a:off x="254000" y="244475"/>
            <a:ext cx="8647113" cy="7016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lnSpcReduction="10000"/>
          </a:bodyPr>
          <a:lstStyle>
            <a:lvl1pPr algn="ctr" rtl="0" eaLnBrk="0" fontAlgn="base" hangingPunct="0">
              <a:spcBef>
                <a:spcPct val="0"/>
              </a:spcBef>
              <a:spcAft>
                <a:spcPct val="0"/>
              </a:spcAft>
              <a:defRPr sz="4800" kern="1200">
                <a:solidFill>
                  <a:srgbClr val="404040"/>
                </a:solidFill>
                <a:latin typeface="+mj-lt"/>
                <a:ea typeface="+mj-ea"/>
                <a:cs typeface="+mj-cs"/>
              </a:defRPr>
            </a:lvl1pPr>
            <a:lvl2pPr algn="ctr" rtl="0" eaLnBrk="0" fontAlgn="base" hangingPunct="0">
              <a:spcBef>
                <a:spcPct val="0"/>
              </a:spcBef>
              <a:spcAft>
                <a:spcPct val="0"/>
              </a:spcAft>
              <a:defRPr sz="4800">
                <a:solidFill>
                  <a:srgbClr val="404040"/>
                </a:solidFill>
                <a:latin typeface="Calisto MT" pitchFamily="18" charset="0"/>
              </a:defRPr>
            </a:lvl2pPr>
            <a:lvl3pPr algn="ctr" rtl="0" eaLnBrk="0" fontAlgn="base" hangingPunct="0">
              <a:spcBef>
                <a:spcPct val="0"/>
              </a:spcBef>
              <a:spcAft>
                <a:spcPct val="0"/>
              </a:spcAft>
              <a:defRPr sz="4800">
                <a:solidFill>
                  <a:srgbClr val="404040"/>
                </a:solidFill>
                <a:latin typeface="Calisto MT" pitchFamily="18" charset="0"/>
              </a:defRPr>
            </a:lvl3pPr>
            <a:lvl4pPr algn="ctr" rtl="0" eaLnBrk="0" fontAlgn="base" hangingPunct="0">
              <a:spcBef>
                <a:spcPct val="0"/>
              </a:spcBef>
              <a:spcAft>
                <a:spcPct val="0"/>
              </a:spcAft>
              <a:defRPr sz="4800">
                <a:solidFill>
                  <a:srgbClr val="404040"/>
                </a:solidFill>
                <a:latin typeface="Calisto MT" pitchFamily="18" charset="0"/>
              </a:defRPr>
            </a:lvl4pPr>
            <a:lvl5pPr algn="ctr" rtl="0" eaLnBrk="0" fontAlgn="base" hangingPunct="0">
              <a:spcBef>
                <a:spcPct val="0"/>
              </a:spcBef>
              <a:spcAft>
                <a:spcPct val="0"/>
              </a:spcAft>
              <a:defRPr sz="4800">
                <a:solidFill>
                  <a:srgbClr val="404040"/>
                </a:solidFill>
                <a:latin typeface="Calisto MT" pitchFamily="18" charset="0"/>
              </a:defRPr>
            </a:lvl5pPr>
            <a:lvl6pPr marL="457200" algn="ctr" rtl="0" fontAlgn="base">
              <a:spcBef>
                <a:spcPct val="0"/>
              </a:spcBef>
              <a:spcAft>
                <a:spcPct val="0"/>
              </a:spcAft>
              <a:defRPr sz="4800">
                <a:solidFill>
                  <a:srgbClr val="404040"/>
                </a:solidFill>
                <a:latin typeface="Calisto MT" pitchFamily="18" charset="0"/>
              </a:defRPr>
            </a:lvl6pPr>
            <a:lvl7pPr marL="914400" algn="ctr" rtl="0" fontAlgn="base">
              <a:spcBef>
                <a:spcPct val="0"/>
              </a:spcBef>
              <a:spcAft>
                <a:spcPct val="0"/>
              </a:spcAft>
              <a:defRPr sz="4800">
                <a:solidFill>
                  <a:srgbClr val="404040"/>
                </a:solidFill>
                <a:latin typeface="Calisto MT" pitchFamily="18" charset="0"/>
              </a:defRPr>
            </a:lvl7pPr>
            <a:lvl8pPr marL="1371600" algn="ctr" rtl="0" fontAlgn="base">
              <a:spcBef>
                <a:spcPct val="0"/>
              </a:spcBef>
              <a:spcAft>
                <a:spcPct val="0"/>
              </a:spcAft>
              <a:defRPr sz="4800">
                <a:solidFill>
                  <a:srgbClr val="404040"/>
                </a:solidFill>
                <a:latin typeface="Calisto MT" pitchFamily="18" charset="0"/>
              </a:defRPr>
            </a:lvl8pPr>
            <a:lvl9pPr marL="1828800" algn="ctr" rtl="0" fontAlgn="base">
              <a:spcBef>
                <a:spcPct val="0"/>
              </a:spcBef>
              <a:spcAft>
                <a:spcPct val="0"/>
              </a:spcAft>
              <a:defRPr sz="4800">
                <a:solidFill>
                  <a:srgbClr val="404040"/>
                </a:solidFill>
                <a:latin typeface="Calisto MT" pitchFamily="18" charset="0"/>
              </a:defRPr>
            </a:lvl9pPr>
          </a:lstStyle>
          <a:p>
            <a:pPr eaLnBrk="1" fontAlgn="auto" hangingPunct="1">
              <a:spcAft>
                <a:spcPts val="0"/>
              </a:spcAft>
              <a:defRPr/>
            </a:pPr>
            <a:r>
              <a:rPr lang="en-US" smtClean="0">
                <a:solidFill>
                  <a:schemeClr val="tx1">
                    <a:lumMod val="75000"/>
                    <a:lumOff val="25000"/>
                  </a:schemeClr>
                </a:solidFill>
                <a:latin typeface="+mn-lt"/>
                <a:ea typeface="ヒラギノ角ゴ Pro W3" charset="0"/>
                <a:cs typeface="ヒラギノ角ゴ Pro W3" charset="0"/>
              </a:rPr>
              <a:t>Typical Cortical Starting Points</a:t>
            </a:r>
            <a:endParaRPr lang="en-US" dirty="0">
              <a:solidFill>
                <a:schemeClr val="tx1">
                  <a:lumMod val="75000"/>
                  <a:lumOff val="25000"/>
                </a:schemeClr>
              </a:solidFill>
              <a:latin typeface="+mn-lt"/>
              <a:ea typeface="ヒラギノ角ゴ Pro W3" charset="0"/>
              <a:cs typeface="ヒラギノ角ゴ Pro W3" charset="0"/>
            </a:endParaRPr>
          </a:p>
        </p:txBody>
      </p:sp>
      <p:cxnSp>
        <p:nvCxnSpPr>
          <p:cNvPr id="6" name="Straight Connector 5"/>
          <p:cNvCxnSpPr/>
          <p:nvPr/>
        </p:nvCxnSpPr>
        <p:spPr>
          <a:xfrm flipH="1">
            <a:off x="2019300" y="1257300"/>
            <a:ext cx="12700" cy="3924300"/>
          </a:xfrm>
          <a:prstGeom prst="line">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55600" y="4122992"/>
            <a:ext cx="2844800" cy="0"/>
          </a:xfrm>
          <a:prstGeom prst="line">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Rectangle 14"/>
          <p:cNvSpPr txBox="1">
            <a:spLocks noChangeArrowheads="1"/>
          </p:cNvSpPr>
          <p:nvPr/>
        </p:nvSpPr>
        <p:spPr bwMode="auto">
          <a:xfrm>
            <a:off x="5378450" y="2133600"/>
            <a:ext cx="3476625" cy="4238625"/>
          </a:xfrm>
          <a:prstGeom prst="rect">
            <a:avLst/>
          </a:prstGeom>
          <a:noFill/>
          <a:ln w="9525">
            <a:noFill/>
            <a:miter lim="800000"/>
            <a:headEnd/>
            <a:tailEnd/>
          </a:ln>
        </p:spPr>
        <p:txBody>
          <a:bodyPr/>
          <a:lstStyle/>
          <a:p>
            <a:pPr marL="342900" indent="-342900" defTabSz="914400">
              <a:spcBef>
                <a:spcPct val="50000"/>
              </a:spcBef>
              <a:buClr>
                <a:srgbClr val="12604E"/>
              </a:buClr>
              <a:buFont typeface="Wingdings" pitchFamily="2" charset="2"/>
              <a:buChar char="ü"/>
            </a:pPr>
            <a:r>
              <a:rPr lang="en-US" sz="2000" dirty="0" smtClean="0">
                <a:solidFill>
                  <a:srgbClr val="404040"/>
                </a:solidFill>
                <a:latin typeface="Calisto MT" pitchFamily="18" charset="0"/>
              </a:rPr>
              <a:t>Orthogonal AP View</a:t>
            </a:r>
          </a:p>
          <a:p>
            <a:pPr marL="342900" indent="-342900" defTabSz="914400">
              <a:spcBef>
                <a:spcPct val="50000"/>
              </a:spcBef>
              <a:buClr>
                <a:srgbClr val="12604E"/>
              </a:buClr>
              <a:buFont typeface="Wingdings" pitchFamily="2" charset="2"/>
              <a:buChar char="ü"/>
            </a:pPr>
            <a:r>
              <a:rPr lang="en-US" sz="2000" dirty="0" smtClean="0">
                <a:solidFill>
                  <a:srgbClr val="404040"/>
                </a:solidFill>
                <a:latin typeface="Calisto MT" pitchFamily="18" charset="0"/>
              </a:rPr>
              <a:t>Draw a tangent line through medial border and inferior border</a:t>
            </a:r>
          </a:p>
          <a:p>
            <a:pPr marL="342900" indent="-342900" defTabSz="914400">
              <a:spcBef>
                <a:spcPct val="50000"/>
              </a:spcBef>
              <a:buClr>
                <a:srgbClr val="12604E"/>
              </a:buClr>
              <a:buFont typeface="Wingdings" pitchFamily="2" charset="2"/>
              <a:buChar char="ü"/>
            </a:pPr>
            <a:r>
              <a:rPr lang="en-US" sz="2000" dirty="0" smtClean="0">
                <a:solidFill>
                  <a:srgbClr val="404040"/>
                </a:solidFill>
                <a:latin typeface="Calisto MT" pitchFamily="18" charset="0"/>
              </a:rPr>
              <a:t>Where these lines intersect is the typical starting point for CBS</a:t>
            </a:r>
            <a:endParaRPr lang="en-US" sz="2000" dirty="0">
              <a:solidFill>
                <a:srgbClr val="404040"/>
              </a:solidFill>
              <a:latin typeface="Calisto MT" pitchFamily="18" charset="0"/>
            </a:endParaRPr>
          </a:p>
          <a:p>
            <a:pPr marL="342900" indent="-342900" defTabSz="914400">
              <a:spcBef>
                <a:spcPct val="50000"/>
              </a:spcBef>
              <a:buClr>
                <a:srgbClr val="12604E"/>
              </a:buClr>
              <a:buFont typeface="Wingdings" pitchFamily="2" charset="2"/>
              <a:buChar char="ü"/>
            </a:pPr>
            <a:r>
              <a:rPr lang="en-US" sz="2000" dirty="0" smtClean="0">
                <a:solidFill>
                  <a:srgbClr val="404040"/>
                </a:solidFill>
                <a:latin typeface="Calisto MT" pitchFamily="18" charset="0"/>
              </a:rPr>
              <a:t>Drill to midpoint of pedicle then switch </a:t>
            </a:r>
            <a:r>
              <a:rPr lang="en-US" sz="2000" smtClean="0">
                <a:solidFill>
                  <a:srgbClr val="404040"/>
                </a:solidFill>
                <a:latin typeface="Calisto MT" pitchFamily="18" charset="0"/>
              </a:rPr>
              <a:t>to lateral</a:t>
            </a:r>
            <a:endParaRPr lang="en-US" sz="2000" dirty="0" smtClean="0">
              <a:solidFill>
                <a:srgbClr val="404040"/>
              </a:solidFill>
              <a:latin typeface="Calisto MT" pitchFamily="18" charset="0"/>
            </a:endParaRPr>
          </a:p>
        </p:txBody>
      </p:sp>
    </p:spTree>
    <p:extLst>
      <p:ext uri="{BB962C8B-B14F-4D97-AF65-F5344CB8AC3E}">
        <p14:creationId xmlns:p14="http://schemas.microsoft.com/office/powerpoint/2010/main" val="186047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13"/>
          <p:cNvSpPr>
            <a:spLocks noGrp="1" noChangeArrowheads="1"/>
          </p:cNvSpPr>
          <p:nvPr>
            <p:ph type="title" idx="4294967295"/>
          </p:nvPr>
        </p:nvSpPr>
        <p:spPr>
          <a:xfrm>
            <a:off x="920750" y="298450"/>
            <a:ext cx="7345363" cy="725488"/>
          </a:xfrm>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ea typeface="ヒラギノ角ゴ Pro W3" charset="0"/>
                <a:cs typeface="ヒラギノ角ゴ Pro W3" charset="0"/>
              </a:rPr>
              <a:t>Establishing a Trajectory</a:t>
            </a:r>
            <a:endParaRPr lang="en-US" dirty="0">
              <a:solidFill>
                <a:schemeClr val="tx1">
                  <a:lumMod val="75000"/>
                  <a:lumOff val="25000"/>
                </a:schemeClr>
              </a:solidFill>
              <a:ea typeface="ヒラギノ角ゴ Pro W3" charset="0"/>
              <a:cs typeface="ヒラギノ角ゴ Pro W3" charset="0"/>
            </a:endParaRP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
        <p:nvSpPr>
          <p:cNvPr id="49155" name="Rectangle 14"/>
          <p:cNvSpPr txBox="1">
            <a:spLocks noChangeArrowheads="1"/>
          </p:cNvSpPr>
          <p:nvPr/>
        </p:nvSpPr>
        <p:spPr bwMode="auto">
          <a:xfrm>
            <a:off x="412750" y="1371600"/>
            <a:ext cx="4797425" cy="5256213"/>
          </a:xfrm>
          <a:prstGeom prst="rect">
            <a:avLst/>
          </a:prstGeom>
          <a:noFill/>
          <a:ln w="9525">
            <a:noFill/>
            <a:miter lim="800000"/>
            <a:headEnd/>
            <a:tailEnd/>
          </a:ln>
        </p:spPr>
        <p:txBody>
          <a:bodyPr/>
          <a:lstStyle/>
          <a:p>
            <a:pPr marL="342900" indent="-342900" defTabSz="914400">
              <a:spcBef>
                <a:spcPct val="50000"/>
              </a:spcBef>
              <a:buClr>
                <a:srgbClr val="12604E"/>
              </a:buClr>
              <a:buFont typeface="Wingdings" pitchFamily="2" charset="2"/>
              <a:buChar char="ü"/>
            </a:pPr>
            <a:r>
              <a:rPr lang="en-US" sz="2000" dirty="0">
                <a:solidFill>
                  <a:srgbClr val="404040"/>
                </a:solidFill>
                <a:latin typeface="Calisto MT" pitchFamily="18" charset="0"/>
              </a:rPr>
              <a:t>Rotate the drill handle to achieve a medial/lateral drill trajectory over </a:t>
            </a:r>
            <a:br>
              <a:rPr lang="en-US" sz="2000" dirty="0">
                <a:solidFill>
                  <a:srgbClr val="404040"/>
                </a:solidFill>
                <a:latin typeface="Calisto MT" pitchFamily="18" charset="0"/>
              </a:rPr>
            </a:br>
            <a:r>
              <a:rPr lang="en-US" sz="2000" dirty="0">
                <a:solidFill>
                  <a:srgbClr val="404040"/>
                </a:solidFill>
                <a:latin typeface="Calisto MT" pitchFamily="18" charset="0"/>
              </a:rPr>
              <a:t>the top of the </a:t>
            </a:r>
            <a:r>
              <a:rPr lang="en-US" sz="2000" dirty="0" err="1">
                <a:solidFill>
                  <a:srgbClr val="404040"/>
                </a:solidFill>
                <a:latin typeface="Calisto MT" pitchFamily="18" charset="0"/>
              </a:rPr>
              <a:t>neuroforamen</a:t>
            </a:r>
            <a:endParaRPr lang="en-US" sz="2000" dirty="0">
              <a:solidFill>
                <a:srgbClr val="404040"/>
              </a:solidFill>
              <a:latin typeface="Calisto MT" pitchFamily="18" charset="0"/>
            </a:endParaRPr>
          </a:p>
          <a:p>
            <a:pPr marL="630238" lvl="1" indent="-173038" defTabSz="914400">
              <a:spcBef>
                <a:spcPct val="50000"/>
              </a:spcBef>
              <a:buClr>
                <a:schemeClr val="tx1"/>
              </a:buClr>
              <a:buFontTx/>
              <a:buChar char="•"/>
            </a:pPr>
            <a:r>
              <a:rPr lang="en-US" sz="2000" dirty="0">
                <a:solidFill>
                  <a:srgbClr val="404040"/>
                </a:solidFill>
                <a:latin typeface="Calisto MT" pitchFamily="18" charset="0"/>
              </a:rPr>
              <a:t>The central canal is medial, and the exiting nerve root is caudal</a:t>
            </a:r>
          </a:p>
          <a:p>
            <a:pPr marL="342900" indent="-342900" defTabSz="914400">
              <a:spcBef>
                <a:spcPct val="50000"/>
              </a:spcBef>
              <a:buClr>
                <a:srgbClr val="12604E"/>
              </a:buClr>
              <a:buFont typeface="Wingdings" pitchFamily="2" charset="2"/>
              <a:buChar char="ü"/>
            </a:pPr>
            <a:r>
              <a:rPr lang="en-US" sz="2000" dirty="0">
                <a:solidFill>
                  <a:srgbClr val="404040"/>
                </a:solidFill>
                <a:latin typeface="Calisto MT" pitchFamily="18" charset="0"/>
              </a:rPr>
              <a:t>Drill should be advanced slowly through the 5 to 15mm of </a:t>
            </a:r>
            <a:br>
              <a:rPr lang="en-US" sz="2000" dirty="0">
                <a:solidFill>
                  <a:srgbClr val="404040"/>
                </a:solidFill>
                <a:latin typeface="Calisto MT" pitchFamily="18" charset="0"/>
              </a:rPr>
            </a:br>
            <a:r>
              <a:rPr lang="en-US" sz="2000" dirty="0">
                <a:solidFill>
                  <a:srgbClr val="404040"/>
                </a:solidFill>
                <a:latin typeface="Calisto MT" pitchFamily="18" charset="0"/>
              </a:rPr>
              <a:t>cortical bone </a:t>
            </a:r>
          </a:p>
          <a:p>
            <a:pPr marL="630238" lvl="1" indent="-173038" defTabSz="914400">
              <a:spcBef>
                <a:spcPct val="50000"/>
              </a:spcBef>
              <a:buClr>
                <a:schemeClr val="tx1"/>
              </a:buClr>
              <a:buFontTx/>
              <a:buChar char="•"/>
            </a:pPr>
            <a:r>
              <a:rPr lang="en-US" sz="2000" dirty="0">
                <a:solidFill>
                  <a:srgbClr val="404040"/>
                </a:solidFill>
                <a:latin typeface="Calisto MT" pitchFamily="18" charset="0"/>
              </a:rPr>
              <a:t>Slight tapping or “</a:t>
            </a:r>
            <a:r>
              <a:rPr lang="en-US" sz="2000" dirty="0" err="1">
                <a:solidFill>
                  <a:srgbClr val="404040"/>
                </a:solidFill>
                <a:latin typeface="Calisto MT" pitchFamily="18" charset="0"/>
              </a:rPr>
              <a:t>Pistoning</a:t>
            </a:r>
            <a:r>
              <a:rPr lang="en-US" sz="2000" dirty="0">
                <a:solidFill>
                  <a:srgbClr val="404040"/>
                </a:solidFill>
                <a:latin typeface="Calisto MT" pitchFamily="18" charset="0"/>
              </a:rPr>
              <a:t>” </a:t>
            </a:r>
            <a:br>
              <a:rPr lang="en-US" sz="2000" dirty="0">
                <a:solidFill>
                  <a:srgbClr val="404040"/>
                </a:solidFill>
                <a:latin typeface="Calisto MT" pitchFamily="18" charset="0"/>
              </a:rPr>
            </a:br>
            <a:r>
              <a:rPr lang="en-US" sz="2000" dirty="0">
                <a:solidFill>
                  <a:srgbClr val="404040"/>
                </a:solidFill>
                <a:latin typeface="Calisto MT" pitchFamily="18" charset="0"/>
              </a:rPr>
              <a:t>of the drill may be helpful </a:t>
            </a:r>
          </a:p>
          <a:p>
            <a:pPr marL="630238" lvl="1" indent="-173038" defTabSz="914400">
              <a:spcBef>
                <a:spcPct val="50000"/>
              </a:spcBef>
              <a:buClr>
                <a:schemeClr val="tx1"/>
              </a:buClr>
              <a:buFontTx/>
              <a:buChar char="•"/>
            </a:pPr>
            <a:r>
              <a:rPr lang="en-US" sz="2000" dirty="0">
                <a:solidFill>
                  <a:srgbClr val="404040"/>
                </a:solidFill>
                <a:latin typeface="Calisto MT" pitchFamily="18" charset="0"/>
              </a:rPr>
              <a:t>A gearshift can be used in the </a:t>
            </a:r>
            <a:r>
              <a:rPr lang="en-US" sz="2000" dirty="0" err="1">
                <a:solidFill>
                  <a:srgbClr val="404040"/>
                </a:solidFill>
                <a:latin typeface="Calisto MT" pitchFamily="18" charset="0"/>
              </a:rPr>
              <a:t>cancellous</a:t>
            </a:r>
            <a:r>
              <a:rPr lang="en-US" sz="2000" dirty="0">
                <a:solidFill>
                  <a:srgbClr val="404040"/>
                </a:solidFill>
                <a:latin typeface="Calisto MT" pitchFamily="18" charset="0"/>
              </a:rPr>
              <a:t> bone of the pedicle</a:t>
            </a:r>
          </a:p>
        </p:txBody>
      </p:sp>
      <p:pic>
        <p:nvPicPr>
          <p:cNvPr id="49156" name="Picture 7"/>
          <p:cNvPicPr>
            <a:picLocks noChangeAspect="1" noChangeArrowheads="1"/>
          </p:cNvPicPr>
          <p:nvPr/>
        </p:nvPicPr>
        <p:blipFill>
          <a:blip r:embed="rId4"/>
          <a:srcRect l="2353" t="7663" r="14380"/>
          <a:stretch>
            <a:fillRect/>
          </a:stretch>
        </p:blipFill>
        <p:spPr bwMode="gray">
          <a:xfrm>
            <a:off x="7131050" y="923925"/>
            <a:ext cx="1560513" cy="2952750"/>
          </a:xfrm>
          <a:prstGeom prst="rect">
            <a:avLst/>
          </a:prstGeom>
          <a:noFill/>
          <a:ln w="9525">
            <a:noFill/>
            <a:miter lim="800000"/>
            <a:headEnd/>
            <a:tailEnd/>
          </a:ln>
        </p:spPr>
      </p:pic>
      <p:grpSp>
        <p:nvGrpSpPr>
          <p:cNvPr id="49157" name="Group 11"/>
          <p:cNvGrpSpPr>
            <a:grpSpLocks/>
          </p:cNvGrpSpPr>
          <p:nvPr/>
        </p:nvGrpSpPr>
        <p:grpSpPr bwMode="auto">
          <a:xfrm>
            <a:off x="5335588" y="3381375"/>
            <a:ext cx="2828925" cy="2900363"/>
            <a:chOff x="3132" y="1927"/>
            <a:chExt cx="2412" cy="2195"/>
          </a:xfrm>
        </p:grpSpPr>
        <p:pic>
          <p:nvPicPr>
            <p:cNvPr id="49158" name="Picture 4"/>
            <p:cNvPicPr>
              <a:picLocks noChangeAspect="1" noChangeArrowheads="1"/>
            </p:cNvPicPr>
            <p:nvPr/>
          </p:nvPicPr>
          <p:blipFill>
            <a:blip r:embed="rId5"/>
            <a:srcRect/>
            <a:stretch>
              <a:fillRect/>
            </a:stretch>
          </p:blipFill>
          <p:spPr bwMode="gray">
            <a:xfrm rot="-5400000">
              <a:off x="3465" y="2043"/>
              <a:ext cx="1746" cy="2412"/>
            </a:xfrm>
            <a:prstGeom prst="rect">
              <a:avLst/>
            </a:prstGeom>
            <a:noFill/>
            <a:ln w="9525">
              <a:noFill/>
              <a:miter lim="800000"/>
              <a:headEnd/>
              <a:tailEnd/>
            </a:ln>
          </p:spPr>
        </p:pic>
        <p:pic>
          <p:nvPicPr>
            <p:cNvPr id="49159" name="Picture 5"/>
            <p:cNvPicPr>
              <a:picLocks noChangeAspect="1" noChangeArrowheads="1"/>
            </p:cNvPicPr>
            <p:nvPr/>
          </p:nvPicPr>
          <p:blipFill>
            <a:blip r:embed="rId6"/>
            <a:srcRect/>
            <a:stretch>
              <a:fillRect/>
            </a:stretch>
          </p:blipFill>
          <p:spPr bwMode="gray">
            <a:xfrm>
              <a:off x="3769" y="1927"/>
              <a:ext cx="894" cy="954"/>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a:xfrm>
            <a:off x="901700" y="244475"/>
            <a:ext cx="7345363" cy="863600"/>
          </a:xfrm>
        </p:spPr>
        <p:txBody>
          <a:bodyPr/>
          <a:lstStyle/>
          <a:p>
            <a:pPr eaLnBrk="1" hangingPunct="1"/>
            <a:r>
              <a:rPr lang="en-US" smtClean="0"/>
              <a:t>Fluoroscopic guide</a:t>
            </a:r>
          </a:p>
        </p:txBody>
      </p:sp>
      <p:pic>
        <p:nvPicPr>
          <p:cNvPr id="1363972" name="Picture 4"/>
          <p:cNvPicPr>
            <a:picLocks noChangeAspect="1" noChangeArrowheads="1"/>
          </p:cNvPicPr>
          <p:nvPr/>
        </p:nvPicPr>
        <p:blipFill>
          <a:blip r:embed="rId2"/>
          <a:srcRect/>
          <a:stretch>
            <a:fillRect/>
          </a:stretch>
        </p:blipFill>
        <p:spPr bwMode="gray">
          <a:xfrm>
            <a:off x="477838" y="1238250"/>
            <a:ext cx="3748087" cy="2165350"/>
          </a:xfrm>
          <a:prstGeom prst="rect">
            <a:avLst/>
          </a:prstGeom>
          <a:ln>
            <a:noFill/>
          </a:ln>
          <a:effectLst>
            <a:outerShdw blurRad="292100" dist="139700" dir="2700000" algn="tl" rotWithShape="0">
              <a:srgbClr val="333333">
                <a:alpha val="65000"/>
              </a:srgbClr>
            </a:outerShdw>
          </a:effectLst>
          <a:extLst/>
        </p:spPr>
      </p:pic>
      <p:pic>
        <p:nvPicPr>
          <p:cNvPr id="1363973" name="Picture 5"/>
          <p:cNvPicPr>
            <a:picLocks noChangeAspect="1" noChangeArrowheads="1"/>
          </p:cNvPicPr>
          <p:nvPr/>
        </p:nvPicPr>
        <p:blipFill>
          <a:blip r:embed="rId3"/>
          <a:srcRect/>
          <a:stretch>
            <a:fillRect/>
          </a:stretch>
        </p:blipFill>
        <p:spPr bwMode="gray">
          <a:xfrm>
            <a:off x="4592638" y="1731963"/>
            <a:ext cx="4046537" cy="4352925"/>
          </a:xfrm>
          <a:prstGeom prst="rect">
            <a:avLst/>
          </a:prstGeom>
          <a:ln>
            <a:noFill/>
          </a:ln>
          <a:effectLst>
            <a:outerShdw blurRad="292100" dist="139700" dir="2700000" algn="tl" rotWithShape="0">
              <a:srgbClr val="333333">
                <a:alpha val="65000"/>
              </a:srgbClr>
            </a:outerShdw>
          </a:effectLst>
          <a:extLst/>
        </p:spPr>
      </p:pic>
      <p:pic>
        <p:nvPicPr>
          <p:cNvPr id="1363974" name="Picture 6"/>
          <p:cNvPicPr>
            <a:picLocks noChangeAspect="1" noChangeArrowheads="1"/>
          </p:cNvPicPr>
          <p:nvPr/>
        </p:nvPicPr>
        <p:blipFill>
          <a:blip r:embed="rId4"/>
          <a:srcRect/>
          <a:stretch>
            <a:fillRect/>
          </a:stretch>
        </p:blipFill>
        <p:spPr bwMode="gray">
          <a:xfrm>
            <a:off x="771525" y="3622675"/>
            <a:ext cx="3175000" cy="2819400"/>
          </a:xfrm>
          <a:prstGeom prst="rect">
            <a:avLst/>
          </a:prstGeom>
          <a:ln>
            <a:noFill/>
          </a:ln>
          <a:effectLst>
            <a:outerShdw blurRad="292100" dist="139700" dir="2700000" algn="tl" rotWithShape="0">
              <a:srgbClr val="333333">
                <a:alpha val="65000"/>
              </a:srgbClr>
            </a:outerShdw>
          </a:effectLst>
          <a:extLst/>
        </p:spPr>
      </p:pic>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mtClean="0"/>
              <a:t>Intraoperative Imaging</a:t>
            </a:r>
          </a:p>
        </p:txBody>
      </p:sp>
      <p:pic>
        <p:nvPicPr>
          <p:cNvPr id="52226" name="Content Placeholder 6"/>
          <p:cNvPicPr>
            <a:picLocks noChangeAspect="1"/>
          </p:cNvPicPr>
          <p:nvPr/>
        </p:nvPicPr>
        <p:blipFill>
          <a:blip r:embed="rId2"/>
          <a:srcRect/>
          <a:stretch>
            <a:fillRect/>
          </a:stretch>
        </p:blipFill>
        <p:spPr bwMode="auto">
          <a:xfrm>
            <a:off x="2268538" y="2130425"/>
            <a:ext cx="4208462" cy="3106738"/>
          </a:xfrm>
          <a:prstGeom prst="rect">
            <a:avLst/>
          </a:prstGeom>
          <a:noFill/>
          <a:ln w="9525">
            <a:noFill/>
            <a:miter lim="800000"/>
            <a:headEnd/>
            <a:tailEnd/>
          </a:ln>
        </p:spPr>
      </p:pic>
      <p:sp>
        <p:nvSpPr>
          <p:cNvPr id="52227" name="Rectangle 5"/>
          <p:cNvSpPr>
            <a:spLocks noChangeArrowheads="1"/>
          </p:cNvSpPr>
          <p:nvPr/>
        </p:nvSpPr>
        <p:spPr bwMode="auto">
          <a:xfrm>
            <a:off x="3698875" y="5237163"/>
            <a:ext cx="1643063" cy="246062"/>
          </a:xfrm>
          <a:prstGeom prst="rect">
            <a:avLst/>
          </a:prstGeom>
          <a:noFill/>
          <a:ln w="9525">
            <a:noFill/>
            <a:miter lim="800000"/>
            <a:headEnd/>
            <a:tailEnd/>
          </a:ln>
        </p:spPr>
        <p:txBody>
          <a:bodyPr wrap="none">
            <a:spAutoFit/>
          </a:bodyPr>
          <a:lstStyle/>
          <a:p>
            <a:r>
              <a:rPr lang="en-US" sz="1000">
                <a:latin typeface="Calisto MT" pitchFamily="18" charset="0"/>
              </a:rPr>
              <a:t>O-ARM® Imaging System</a:t>
            </a:r>
          </a:p>
        </p:txBody>
      </p:sp>
      <p:sp>
        <p:nvSpPr>
          <p:cNvPr id="9" name="Footer Placeholder 8"/>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4"/>
          <a:srcRect t="21568"/>
          <a:stretch>
            <a:fillRect/>
          </a:stretch>
        </p:blipFill>
        <p:spPr bwMode="gray">
          <a:xfrm rot="-5400000">
            <a:off x="5442744" y="1239044"/>
            <a:ext cx="2917825" cy="2068513"/>
          </a:xfrm>
          <a:prstGeom prst="rect">
            <a:avLst/>
          </a:prstGeom>
          <a:noFill/>
          <a:ln w="9525">
            <a:noFill/>
            <a:miter lim="800000"/>
            <a:headEnd/>
            <a:tailEnd/>
          </a:ln>
        </p:spPr>
      </p:pic>
      <p:sp>
        <p:nvSpPr>
          <p:cNvPr id="26627" name="Rectangle 6"/>
          <p:cNvSpPr>
            <a:spLocks noGrp="1" noChangeArrowheads="1"/>
          </p:cNvSpPr>
          <p:nvPr>
            <p:ph type="title" idx="4294967295"/>
          </p:nvPr>
        </p:nvSpPr>
        <p:spPr>
          <a:xfrm>
            <a:off x="747713" y="244475"/>
            <a:ext cx="7343775" cy="679450"/>
          </a:xfrm>
        </p:spPr>
        <p:txBody>
          <a:bodyPr rtlCol="0">
            <a:normAutofit fontScale="90000"/>
          </a:bodyPr>
          <a:lstStyle/>
          <a:p>
            <a:pPr eaLnBrk="1" fontAlgn="auto" hangingPunct="1">
              <a:spcAft>
                <a:spcPts val="0"/>
              </a:spcAft>
              <a:defRPr/>
            </a:pPr>
            <a:r>
              <a:rPr lang="en-US" dirty="0">
                <a:solidFill>
                  <a:schemeClr val="tx1">
                    <a:lumMod val="75000"/>
                    <a:lumOff val="25000"/>
                  </a:schemeClr>
                </a:solidFill>
                <a:ea typeface="ヒラギノ角ゴ Pro W3" charset="0"/>
                <a:cs typeface="ヒラギノ角ゴ Pro W3" charset="0"/>
              </a:rPr>
              <a:t>Tapping the Pilot Hole</a:t>
            </a: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
        <p:nvSpPr>
          <p:cNvPr id="53252" name="Rectangle 7"/>
          <p:cNvSpPr txBox="1">
            <a:spLocks noChangeArrowheads="1"/>
          </p:cNvSpPr>
          <p:nvPr/>
        </p:nvSpPr>
        <p:spPr bwMode="auto">
          <a:xfrm>
            <a:off x="762000" y="1447800"/>
            <a:ext cx="4419600" cy="4929188"/>
          </a:xfrm>
          <a:prstGeom prst="rect">
            <a:avLst/>
          </a:prstGeom>
          <a:noFill/>
          <a:ln w="9525">
            <a:noFill/>
            <a:miter lim="800000"/>
            <a:headEnd/>
            <a:tailEnd/>
          </a:ln>
        </p:spPr>
        <p:txBody>
          <a:bodyPr/>
          <a:lstStyle/>
          <a:p>
            <a:pPr marL="342900" indent="-342900" defTabSz="914400">
              <a:lnSpc>
                <a:spcPct val="90000"/>
              </a:lnSpc>
              <a:spcBef>
                <a:spcPct val="50000"/>
              </a:spcBef>
              <a:buClr>
                <a:srgbClr val="12604E"/>
              </a:buClr>
              <a:buFont typeface="Wingdings" pitchFamily="2" charset="2"/>
              <a:buChar char="ü"/>
            </a:pPr>
            <a:r>
              <a:rPr lang="en-US" sz="2400">
                <a:solidFill>
                  <a:srgbClr val="404040"/>
                </a:solidFill>
                <a:latin typeface="Calisto MT" pitchFamily="18" charset="0"/>
              </a:rPr>
              <a:t>Tapping is done with a very sharp cortical threaded tap due to the bone density </a:t>
            </a:r>
          </a:p>
          <a:p>
            <a:pPr marL="342900" indent="-342900" defTabSz="914400">
              <a:lnSpc>
                <a:spcPct val="90000"/>
              </a:lnSpc>
              <a:spcBef>
                <a:spcPct val="50000"/>
              </a:spcBef>
              <a:buClr>
                <a:srgbClr val="12604E"/>
              </a:buClr>
              <a:buFont typeface="Wingdings" pitchFamily="2" charset="2"/>
              <a:buChar char="ü"/>
            </a:pPr>
            <a:r>
              <a:rPr lang="en-US" sz="2400">
                <a:solidFill>
                  <a:srgbClr val="404040"/>
                </a:solidFill>
                <a:latin typeface="Calisto MT" pitchFamily="18" charset="0"/>
              </a:rPr>
              <a:t>Perform line-to-line tapping the entire length. The threaded portion of the tap is 30mm</a:t>
            </a:r>
          </a:p>
          <a:p>
            <a:pPr marL="342900" indent="-342900" defTabSz="914400">
              <a:lnSpc>
                <a:spcPct val="90000"/>
              </a:lnSpc>
              <a:spcBef>
                <a:spcPct val="50000"/>
              </a:spcBef>
              <a:buClr>
                <a:srgbClr val="12604E"/>
              </a:buClr>
              <a:buFont typeface="Wingdings" pitchFamily="2" charset="2"/>
              <a:buChar char="ü"/>
            </a:pPr>
            <a:r>
              <a:rPr lang="en-US" sz="2400">
                <a:solidFill>
                  <a:srgbClr val="404040"/>
                </a:solidFill>
                <a:latin typeface="Calisto MT" pitchFamily="18" charset="0"/>
              </a:rPr>
              <a:t>Drill and tap prior to performing bony decompression. Decompression should be performed so a minimum of </a:t>
            </a:r>
            <a:br>
              <a:rPr lang="en-US" sz="2400">
                <a:solidFill>
                  <a:srgbClr val="404040"/>
                </a:solidFill>
                <a:latin typeface="Calisto MT" pitchFamily="18" charset="0"/>
              </a:rPr>
            </a:br>
            <a:r>
              <a:rPr lang="en-US" sz="2400">
                <a:solidFill>
                  <a:srgbClr val="404040"/>
                </a:solidFill>
                <a:latin typeface="Calisto MT" pitchFamily="18" charset="0"/>
              </a:rPr>
              <a:t>3mm of bone remains</a:t>
            </a:r>
          </a:p>
          <a:p>
            <a:pPr marL="342900" indent="-342900" defTabSz="914400">
              <a:lnSpc>
                <a:spcPct val="90000"/>
              </a:lnSpc>
              <a:spcBef>
                <a:spcPct val="50000"/>
              </a:spcBef>
              <a:buClr>
                <a:srgbClr val="12604E"/>
              </a:buClr>
              <a:buFont typeface="Wingdings" pitchFamily="2" charset="2"/>
              <a:buNone/>
            </a:pPr>
            <a:endParaRPr lang="en-US" sz="2800">
              <a:solidFill>
                <a:srgbClr val="404040"/>
              </a:solidFill>
              <a:latin typeface="Calisto MT" pitchFamily="18" charset="0"/>
            </a:endParaRPr>
          </a:p>
        </p:txBody>
      </p:sp>
      <p:pic>
        <p:nvPicPr>
          <p:cNvPr id="53253" name="Picture 8"/>
          <p:cNvPicPr>
            <a:picLocks noChangeAspect="1" noChangeArrowheads="1"/>
          </p:cNvPicPr>
          <p:nvPr/>
        </p:nvPicPr>
        <p:blipFill>
          <a:blip r:embed="rId5"/>
          <a:srcRect/>
          <a:stretch>
            <a:fillRect/>
          </a:stretch>
        </p:blipFill>
        <p:spPr bwMode="gray">
          <a:xfrm>
            <a:off x="5867400" y="3943350"/>
            <a:ext cx="2171700" cy="2162175"/>
          </a:xfrm>
          <a:prstGeom prst="rect">
            <a:avLst/>
          </a:prstGeom>
          <a:noFill/>
          <a:ln w="9525">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04800" y="426720"/>
            <a:ext cx="5334000" cy="548640"/>
          </a:xfrm>
        </p:spPr>
        <p:txBody>
          <a:bodyPr/>
          <a:lstStyle/>
          <a:p>
            <a:pPr algn="ctr"/>
            <a:r>
              <a:rPr lang="en-US" dirty="0" smtClean="0">
                <a:solidFill>
                  <a:srgbClr val="FF9900"/>
                </a:solidFill>
              </a:rPr>
              <a:t>Tap the pilot holes</a:t>
            </a:r>
          </a:p>
        </p:txBody>
      </p:sp>
      <p:pic>
        <p:nvPicPr>
          <p:cNvPr id="3075" name="Picture 3" descr="E:\Sunnyvale with my BFF\DSCN18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504286"/>
            <a:ext cx="3086818" cy="23151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799" y="2895600"/>
            <a:ext cx="6125373"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424" y="3124200"/>
            <a:ext cx="2590800" cy="28623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a:latin typeface="Candara"/>
                <a:cs typeface="Candara"/>
              </a:rPr>
              <a:t>TIP: You may use a negative projection </a:t>
            </a:r>
            <a:r>
              <a:rPr lang="en-US" sz="2000" dirty="0" smtClean="0">
                <a:latin typeface="Candara"/>
                <a:cs typeface="Candara"/>
              </a:rPr>
              <a:t>on the tap to measure the size of your desired screw.  </a:t>
            </a:r>
            <a:r>
              <a:rPr lang="en-US" sz="2000" dirty="0">
                <a:latin typeface="Candara"/>
                <a:cs typeface="Candara"/>
              </a:rPr>
              <a:t>Then “save plan” to drop a virtual </a:t>
            </a:r>
            <a:r>
              <a:rPr lang="en-US" sz="2000" dirty="0" err="1">
                <a:latin typeface="Candara"/>
                <a:cs typeface="Candara"/>
              </a:rPr>
              <a:t>guidewire</a:t>
            </a:r>
            <a:r>
              <a:rPr lang="en-US" sz="2000" dirty="0">
                <a:latin typeface="Candara"/>
                <a:cs typeface="Candara"/>
              </a:rPr>
              <a:t> to more easily find your hole with the screw.  </a:t>
            </a:r>
          </a:p>
        </p:txBody>
      </p:sp>
    </p:spTree>
    <p:extLst>
      <p:ext uri="{BB962C8B-B14F-4D97-AF65-F5344CB8AC3E}">
        <p14:creationId xmlns:p14="http://schemas.microsoft.com/office/powerpoint/2010/main" val="3392859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323850" y="463550"/>
            <a:ext cx="8474075" cy="806450"/>
          </a:xfrm>
        </p:spPr>
        <p:txBody>
          <a:bodyPr/>
          <a:lstStyle/>
          <a:p>
            <a:pPr eaLnBrk="1" hangingPunct="1"/>
            <a:r>
              <a:rPr lang="en-US" sz="4000" smtClean="0">
                <a:ea typeface="ヒラギノ角ゴ Pro W3"/>
                <a:cs typeface="ヒラギノ角ゴ Pro W3"/>
              </a:rPr>
              <a:t>Cephalad vs. Caudal Starting Points</a:t>
            </a:r>
          </a:p>
        </p:txBody>
      </p:sp>
      <p:sp>
        <p:nvSpPr>
          <p:cNvPr id="21507" name="Rectangle 3"/>
          <p:cNvSpPr>
            <a:spLocks noGrp="1" noChangeArrowheads="1"/>
          </p:cNvSpPr>
          <p:nvPr>
            <p:ph idx="1"/>
          </p:nvPr>
        </p:nvSpPr>
        <p:spPr>
          <a:xfrm>
            <a:off x="554038" y="1720850"/>
            <a:ext cx="7700962" cy="571500"/>
          </a:xfrm>
          <a:solidFill>
            <a:srgbClr val="008000">
              <a:alpha val="63000"/>
            </a:srgbClr>
          </a:solidFill>
          <a:ln w="12700">
            <a:solidFill>
              <a:schemeClr val="tx1"/>
            </a:solidFill>
          </a:ln>
        </p:spPr>
        <p:txBody>
          <a:bodyPr rtlCol="0">
            <a:noAutofit/>
          </a:bodyPr>
          <a:lstStyle/>
          <a:p>
            <a:pPr marL="0" indent="0" algn="ctr" eaLnBrk="1" fontAlgn="auto" hangingPunct="1">
              <a:lnSpc>
                <a:spcPct val="70000"/>
              </a:lnSpc>
              <a:spcBef>
                <a:spcPts val="1200"/>
              </a:spcBef>
              <a:spcAft>
                <a:spcPts val="0"/>
              </a:spcAft>
              <a:buClr>
                <a:schemeClr val="tx1">
                  <a:lumMod val="75000"/>
                  <a:lumOff val="25000"/>
                </a:schemeClr>
              </a:buClr>
              <a:buFont typeface="Arial" pitchFamily="34" charset="0"/>
              <a:buNone/>
              <a:defRPr/>
            </a:pPr>
            <a:r>
              <a:rPr lang="en-US" sz="1800" dirty="0">
                <a:solidFill>
                  <a:schemeClr val="tx1">
                    <a:lumMod val="75000"/>
                    <a:lumOff val="25000"/>
                  </a:schemeClr>
                </a:solidFill>
              </a:rPr>
              <a:t>Recommended entry point at the most </a:t>
            </a:r>
            <a:r>
              <a:rPr lang="en-US" sz="1800" dirty="0" err="1">
                <a:solidFill>
                  <a:schemeClr val="tx1">
                    <a:lumMod val="75000"/>
                    <a:lumOff val="25000"/>
                  </a:schemeClr>
                </a:solidFill>
              </a:rPr>
              <a:t>cephalad</a:t>
            </a:r>
            <a:r>
              <a:rPr lang="en-US" sz="1800" dirty="0">
                <a:solidFill>
                  <a:schemeClr val="tx1">
                    <a:lumMod val="75000"/>
                    <a:lumOff val="25000"/>
                  </a:schemeClr>
                </a:solidFill>
              </a:rPr>
              <a:t> instrumented level is one to two millimeters inferior, relative to the starting point for the caudal levels.</a:t>
            </a:r>
          </a:p>
          <a:p>
            <a:pPr marL="0" indent="0" algn="ctr" eaLnBrk="1" fontAlgn="auto" hangingPunct="1">
              <a:lnSpc>
                <a:spcPct val="70000"/>
              </a:lnSpc>
              <a:spcBef>
                <a:spcPts val="1200"/>
              </a:spcBef>
              <a:spcAft>
                <a:spcPts val="0"/>
              </a:spcAft>
              <a:buClr>
                <a:schemeClr val="tx1">
                  <a:lumMod val="75000"/>
                  <a:lumOff val="25000"/>
                </a:schemeClr>
              </a:buClr>
              <a:buFont typeface="Arial" pitchFamily="34" charset="0"/>
              <a:buNone/>
              <a:defRPr/>
            </a:pPr>
            <a:r>
              <a:rPr lang="en-US" sz="2000" dirty="0">
                <a:solidFill>
                  <a:schemeClr val="tx1">
                    <a:lumMod val="75000"/>
                    <a:lumOff val="25000"/>
                  </a:schemeClr>
                </a:solidFill>
                <a:latin typeface="+mj-lt"/>
                <a:ea typeface="ヒラギノ角ゴ Pro W3" charset="0"/>
                <a:cs typeface="ヒラギノ角ゴ Pro W3" charset="0"/>
              </a:rPr>
              <a:t>	</a:t>
            </a: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pic>
        <p:nvPicPr>
          <p:cNvPr id="55300" name="Picture 8" descr="Starting Point"/>
          <p:cNvPicPr>
            <a:picLocks noChangeAspect="1" noChangeArrowheads="1"/>
          </p:cNvPicPr>
          <p:nvPr/>
        </p:nvPicPr>
        <p:blipFill>
          <a:blip r:embed="rId4"/>
          <a:srcRect/>
          <a:stretch>
            <a:fillRect/>
          </a:stretch>
        </p:blipFill>
        <p:spPr bwMode="auto">
          <a:xfrm>
            <a:off x="876300" y="2484438"/>
            <a:ext cx="7086600" cy="2273300"/>
          </a:xfrm>
          <a:prstGeom prst="rect">
            <a:avLst/>
          </a:prstGeom>
          <a:noFill/>
          <a:ln w="9525">
            <a:noFill/>
            <a:miter lim="800000"/>
            <a:headEnd/>
            <a:tailEnd/>
          </a:ln>
        </p:spPr>
      </p:pic>
      <p:pic>
        <p:nvPicPr>
          <p:cNvPr id="55301" name="Picture 8"/>
          <p:cNvPicPr>
            <a:picLocks noChangeAspect="1" noChangeArrowheads="1"/>
          </p:cNvPicPr>
          <p:nvPr/>
        </p:nvPicPr>
        <p:blipFill>
          <a:blip r:embed="rId5"/>
          <a:srcRect/>
          <a:stretch>
            <a:fillRect/>
          </a:stretch>
        </p:blipFill>
        <p:spPr bwMode="auto">
          <a:xfrm>
            <a:off x="1603375" y="4776788"/>
            <a:ext cx="2357438" cy="1795462"/>
          </a:xfrm>
          <a:prstGeom prst="rect">
            <a:avLst/>
          </a:prstGeom>
          <a:noFill/>
          <a:ln w="9525">
            <a:noFill/>
            <a:miter lim="800000"/>
            <a:headEnd/>
            <a:tailEnd/>
          </a:ln>
        </p:spPr>
      </p:pic>
      <p:pic>
        <p:nvPicPr>
          <p:cNvPr id="55302" name="Picture 6"/>
          <p:cNvPicPr>
            <a:picLocks noChangeAspect="1" noChangeArrowheads="1"/>
          </p:cNvPicPr>
          <p:nvPr/>
        </p:nvPicPr>
        <p:blipFill>
          <a:blip r:embed="rId6"/>
          <a:srcRect t="11038" b="8490"/>
          <a:stretch>
            <a:fillRect/>
          </a:stretch>
        </p:blipFill>
        <p:spPr bwMode="gray">
          <a:xfrm>
            <a:off x="4219575" y="4757738"/>
            <a:ext cx="3048000" cy="1833562"/>
          </a:xfrm>
          <a:prstGeom prst="rect">
            <a:avLst/>
          </a:prstGeom>
          <a:noFill/>
          <a:ln w="9525">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762000" y="228600"/>
            <a:ext cx="7520940" cy="548640"/>
          </a:xfrm>
        </p:spPr>
        <p:txBody>
          <a:bodyPr/>
          <a:lstStyle/>
          <a:p>
            <a:pPr algn="ctr"/>
            <a:r>
              <a:rPr lang="en-US" dirty="0" smtClean="0">
                <a:solidFill>
                  <a:srgbClr val="FF9900"/>
                </a:solidFill>
              </a:rPr>
              <a:t>Place screws</a:t>
            </a:r>
          </a:p>
        </p:txBody>
      </p:sp>
      <p:pic>
        <p:nvPicPr>
          <p:cNvPr id="2052" name="Picture 4" descr="C:\Users\dalzee1\Desktop\snap13487850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240" y="2463800"/>
            <a:ext cx="6725920" cy="4203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unnyvale with my BFF\DSCN18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143000"/>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74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900113" y="220663"/>
            <a:ext cx="7343775" cy="679450"/>
          </a:xfrm>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latin typeface="+mn-lt"/>
                <a:ea typeface="ヒラギノ角ゴ Pro W3" charset="0"/>
                <a:cs typeface="ヒラギノ角ゴ Pro W3" charset="0"/>
              </a:rPr>
              <a:t>S1 Screw Placement Options</a:t>
            </a:r>
            <a:endParaRPr lang="en-US" dirty="0">
              <a:solidFill>
                <a:schemeClr val="tx1">
                  <a:lumMod val="75000"/>
                  <a:lumOff val="25000"/>
                </a:schemeClr>
              </a:solidFill>
              <a:latin typeface="+mn-lt"/>
              <a:ea typeface="ヒラギノ角ゴ Pro W3" charset="0"/>
              <a:cs typeface="ヒラギノ角ゴ Pro W3" charset="0"/>
            </a:endParaRPr>
          </a:p>
        </p:txBody>
      </p:sp>
      <p:sp>
        <p:nvSpPr>
          <p:cNvPr id="29702" name="Text Box 7"/>
          <p:cNvSpPr txBox="1">
            <a:spLocks noChangeArrowheads="1"/>
          </p:cNvSpPr>
          <p:nvPr/>
        </p:nvSpPr>
        <p:spPr bwMode="gray">
          <a:xfrm>
            <a:off x="1781175" y="4014788"/>
            <a:ext cx="2025650" cy="584200"/>
          </a:xfrm>
          <a:prstGeom prst="rect">
            <a:avLst/>
          </a:prstGeom>
          <a:solidFill>
            <a:srgbClr val="66CCFF"/>
          </a:solidFill>
          <a:ln>
            <a:solidFill>
              <a:schemeClr val="tx1"/>
            </a:solidFill>
          </a:ln>
        </p:spPr>
        <p:txBody>
          <a:bodyPr lIns="45720" tIns="45716" rIns="45720" bIns="45716">
            <a:spAutoFit/>
          </a:bodyPr>
          <a:lstStyle>
            <a:lvl1pPr>
              <a:defRPr sz="900" b="1">
                <a:solidFill>
                  <a:schemeClr val="tx1"/>
                </a:solidFill>
                <a:latin typeface="Arial" charset="0"/>
                <a:ea typeface="ヒラギノ角ゴ Pro W3" charset="0"/>
                <a:cs typeface="ヒラギノ角ゴ Pro W3" charset="0"/>
              </a:defRPr>
            </a:lvl1pPr>
            <a:lvl2pPr marL="742950" indent="-285750">
              <a:defRPr sz="900" b="1">
                <a:solidFill>
                  <a:schemeClr val="tx1"/>
                </a:solidFill>
                <a:latin typeface="Arial" charset="0"/>
                <a:ea typeface="ヒラギノ角ゴ Pro W3" charset="0"/>
                <a:cs typeface="ヒラギノ角ゴ Pro W3" charset="0"/>
              </a:defRPr>
            </a:lvl2pPr>
            <a:lvl3pPr marL="1143000" indent="-228600">
              <a:defRPr sz="900" b="1">
                <a:solidFill>
                  <a:schemeClr val="tx1"/>
                </a:solidFill>
                <a:latin typeface="Arial" charset="0"/>
                <a:ea typeface="ヒラギノ角ゴ Pro W3" charset="0"/>
                <a:cs typeface="ヒラギノ角ゴ Pro W3" charset="0"/>
              </a:defRPr>
            </a:lvl3pPr>
            <a:lvl4pPr marL="1600200" indent="-228600">
              <a:defRPr sz="900" b="1">
                <a:solidFill>
                  <a:schemeClr val="tx1"/>
                </a:solidFill>
                <a:latin typeface="Arial" charset="0"/>
                <a:ea typeface="ヒラギノ角ゴ Pro W3" charset="0"/>
                <a:cs typeface="ヒラギノ角ゴ Pro W3" charset="0"/>
              </a:defRPr>
            </a:lvl4pPr>
            <a:lvl5pPr marL="2057400" indent="-228600">
              <a:defRPr sz="900" b="1">
                <a:solidFill>
                  <a:schemeClr val="tx1"/>
                </a:solidFill>
                <a:latin typeface="Arial" charset="0"/>
                <a:ea typeface="ヒラギノ角ゴ Pro W3" charset="0"/>
                <a:cs typeface="ヒラギノ角ゴ Pro W3" charset="0"/>
              </a:defRPr>
            </a:lvl5pPr>
            <a:lvl6pPr marL="25146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6pPr>
            <a:lvl7pPr marL="29718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7pPr>
            <a:lvl8pPr marL="34290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8pPr>
            <a:lvl9pPr marL="38862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9pPr>
          </a:lstStyle>
          <a:p>
            <a:pPr algn="ctr" fontAlgn="auto">
              <a:spcBef>
                <a:spcPct val="20000"/>
              </a:spcBef>
              <a:spcAft>
                <a:spcPts val="0"/>
              </a:spcAft>
              <a:defRPr/>
            </a:pPr>
            <a:r>
              <a:rPr lang="en-US" sz="1600" b="0" dirty="0">
                <a:latin typeface="+mn-lt"/>
              </a:rPr>
              <a:t>Traditional Pedicle Trajectory</a:t>
            </a:r>
          </a:p>
        </p:txBody>
      </p:sp>
      <p:sp>
        <p:nvSpPr>
          <p:cNvPr id="29704" name="Text Box 7"/>
          <p:cNvSpPr txBox="1">
            <a:spLocks noChangeArrowheads="1"/>
          </p:cNvSpPr>
          <p:nvPr/>
        </p:nvSpPr>
        <p:spPr bwMode="gray">
          <a:xfrm>
            <a:off x="5680075" y="4075113"/>
            <a:ext cx="1152525" cy="584200"/>
          </a:xfrm>
          <a:prstGeom prst="rect">
            <a:avLst/>
          </a:prstGeom>
          <a:solidFill>
            <a:srgbClr val="66CCFF"/>
          </a:solidFill>
          <a:ln>
            <a:solidFill>
              <a:schemeClr val="tx1"/>
            </a:solidFill>
          </a:ln>
        </p:spPr>
        <p:txBody>
          <a:bodyPr lIns="45720" tIns="45716" rIns="45720" bIns="45716">
            <a:spAutoFit/>
          </a:bodyPr>
          <a:lstStyle>
            <a:lvl1pPr>
              <a:defRPr sz="900" b="1">
                <a:solidFill>
                  <a:schemeClr val="tx1"/>
                </a:solidFill>
                <a:latin typeface="Arial" charset="0"/>
                <a:ea typeface="ヒラギノ角ゴ Pro W3" charset="0"/>
                <a:cs typeface="ヒラギノ角ゴ Pro W3" charset="0"/>
              </a:defRPr>
            </a:lvl1pPr>
            <a:lvl2pPr marL="742950" indent="-285750">
              <a:defRPr sz="900" b="1">
                <a:solidFill>
                  <a:schemeClr val="tx1"/>
                </a:solidFill>
                <a:latin typeface="Arial" charset="0"/>
                <a:ea typeface="ヒラギノ角ゴ Pro W3" charset="0"/>
                <a:cs typeface="ヒラギノ角ゴ Pro W3" charset="0"/>
              </a:defRPr>
            </a:lvl2pPr>
            <a:lvl3pPr marL="1143000" indent="-228600">
              <a:defRPr sz="900" b="1">
                <a:solidFill>
                  <a:schemeClr val="tx1"/>
                </a:solidFill>
                <a:latin typeface="Arial" charset="0"/>
                <a:ea typeface="ヒラギノ角ゴ Pro W3" charset="0"/>
                <a:cs typeface="ヒラギノ角ゴ Pro W3" charset="0"/>
              </a:defRPr>
            </a:lvl3pPr>
            <a:lvl4pPr marL="1600200" indent="-228600">
              <a:defRPr sz="900" b="1">
                <a:solidFill>
                  <a:schemeClr val="tx1"/>
                </a:solidFill>
                <a:latin typeface="Arial" charset="0"/>
                <a:ea typeface="ヒラギノ角ゴ Pro W3" charset="0"/>
                <a:cs typeface="ヒラギノ角ゴ Pro W3" charset="0"/>
              </a:defRPr>
            </a:lvl4pPr>
            <a:lvl5pPr marL="2057400" indent="-228600">
              <a:defRPr sz="900" b="1">
                <a:solidFill>
                  <a:schemeClr val="tx1"/>
                </a:solidFill>
                <a:latin typeface="Arial" charset="0"/>
                <a:ea typeface="ヒラギノ角ゴ Pro W3" charset="0"/>
                <a:cs typeface="ヒラギノ角ゴ Pro W3" charset="0"/>
              </a:defRPr>
            </a:lvl5pPr>
            <a:lvl6pPr marL="25146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6pPr>
            <a:lvl7pPr marL="29718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7pPr>
            <a:lvl8pPr marL="34290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8pPr>
            <a:lvl9pPr marL="38862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9pPr>
          </a:lstStyle>
          <a:p>
            <a:pPr algn="ctr" fontAlgn="auto">
              <a:spcBef>
                <a:spcPts val="0"/>
              </a:spcBef>
              <a:spcAft>
                <a:spcPts val="0"/>
              </a:spcAft>
              <a:defRPr/>
            </a:pPr>
            <a:r>
              <a:rPr lang="en-US" sz="1600" b="0" dirty="0">
                <a:latin typeface="+mn-lt"/>
              </a:rPr>
              <a:t>Alar Trajectory</a:t>
            </a:r>
          </a:p>
        </p:txBody>
      </p:sp>
      <p:pic>
        <p:nvPicPr>
          <p:cNvPr id="57348" name="Picture 17" descr="MAST"/>
          <p:cNvPicPr>
            <a:picLocks noChangeAspect="1" noChangeArrowheads="1"/>
          </p:cNvPicPr>
          <p:nvPr/>
        </p:nvPicPr>
        <p:blipFill>
          <a:blip r:embed="rId3"/>
          <a:srcRect/>
          <a:stretch>
            <a:fillRect/>
          </a:stretch>
        </p:blipFill>
        <p:spPr bwMode="auto">
          <a:xfrm>
            <a:off x="4725988" y="1166813"/>
            <a:ext cx="2466975" cy="2944812"/>
          </a:xfrm>
          <a:prstGeom prst="rect">
            <a:avLst/>
          </a:prstGeom>
          <a:noFill/>
          <a:ln w="9525">
            <a:noFill/>
            <a:miter lim="800000"/>
            <a:headEnd/>
            <a:tailEnd/>
          </a:ln>
        </p:spPr>
      </p:pic>
      <p:pic>
        <p:nvPicPr>
          <p:cNvPr id="57349" name="Picture 19" descr="MAST"/>
          <p:cNvPicPr>
            <a:picLocks noChangeAspect="1" noChangeArrowheads="1"/>
          </p:cNvPicPr>
          <p:nvPr/>
        </p:nvPicPr>
        <p:blipFill>
          <a:blip r:embed="rId4"/>
          <a:srcRect/>
          <a:stretch>
            <a:fillRect/>
          </a:stretch>
        </p:blipFill>
        <p:spPr bwMode="auto">
          <a:xfrm>
            <a:off x="1338263" y="1150938"/>
            <a:ext cx="2471737" cy="2955925"/>
          </a:xfrm>
          <a:prstGeom prst="rect">
            <a:avLst/>
          </a:prstGeom>
          <a:noFill/>
          <a:ln w="9525">
            <a:noFill/>
            <a:miter lim="800000"/>
            <a:headEnd/>
            <a:tailEnd/>
          </a:ln>
        </p:spPr>
      </p:pic>
      <p:pic>
        <p:nvPicPr>
          <p:cNvPr id="57350" name="Picture 30" descr="Sacral Alar"/>
          <p:cNvPicPr>
            <a:picLocks noChangeAspect="1" noChangeArrowheads="1"/>
          </p:cNvPicPr>
          <p:nvPr/>
        </p:nvPicPr>
        <p:blipFill>
          <a:blip r:embed="rId5"/>
          <a:srcRect/>
          <a:stretch>
            <a:fillRect/>
          </a:stretch>
        </p:blipFill>
        <p:spPr bwMode="auto">
          <a:xfrm>
            <a:off x="5400675" y="4700588"/>
            <a:ext cx="1711325" cy="1816100"/>
          </a:xfrm>
          <a:prstGeom prst="rect">
            <a:avLst/>
          </a:prstGeom>
          <a:noFill/>
          <a:ln w="9525">
            <a:noFill/>
            <a:miter lim="800000"/>
            <a:headEnd/>
            <a:tailEnd/>
          </a:ln>
        </p:spPr>
      </p:pic>
      <p:pic>
        <p:nvPicPr>
          <p:cNvPr id="57351" name="Picture 32" descr="Sacral Trad"/>
          <p:cNvPicPr>
            <a:picLocks noChangeAspect="1" noChangeArrowheads="1"/>
          </p:cNvPicPr>
          <p:nvPr/>
        </p:nvPicPr>
        <p:blipFill>
          <a:blip r:embed="rId6"/>
          <a:srcRect/>
          <a:stretch>
            <a:fillRect/>
          </a:stretch>
        </p:blipFill>
        <p:spPr bwMode="auto">
          <a:xfrm>
            <a:off x="1922463" y="4700588"/>
            <a:ext cx="1519237" cy="1816100"/>
          </a:xfrm>
          <a:prstGeom prst="rect">
            <a:avLst/>
          </a:prstGeom>
          <a:noFill/>
          <a:ln w="9525">
            <a:noFill/>
            <a:miter lim="800000"/>
            <a:headEnd/>
            <a:tailEnd/>
          </a:ln>
        </p:spPr>
      </p:pic>
      <p:sp>
        <p:nvSpPr>
          <p:cNvPr id="2" name="Footer Placeholder 1"/>
          <p:cNvSpPr>
            <a:spLocks noGrp="1"/>
          </p:cNvSpPr>
          <p:nvPr>
            <p:ph type="ftr" sz="quarter" idx="11"/>
          </p:nvPr>
        </p:nvSpPr>
        <p:spPr>
          <a:xfrm>
            <a:off x="5959475" y="6500813"/>
            <a:ext cx="2895600" cy="257175"/>
          </a:xfrm>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idx="1"/>
          </p:nvPr>
        </p:nvSpPr>
        <p:spPr>
          <a:xfrm>
            <a:off x="461963" y="1779588"/>
            <a:ext cx="5033962" cy="4251325"/>
          </a:xfrm>
        </p:spPr>
        <p:txBody>
          <a:bodyPr/>
          <a:lstStyle/>
          <a:p>
            <a:pPr eaLnBrk="1" hangingPunct="1">
              <a:lnSpc>
                <a:spcPct val="95000"/>
              </a:lnSpc>
              <a:spcBef>
                <a:spcPct val="0"/>
              </a:spcBef>
              <a:spcAft>
                <a:spcPct val="20000"/>
              </a:spcAft>
              <a:buClr>
                <a:srgbClr val="12604E"/>
              </a:buClr>
              <a:buFont typeface="Courier New" pitchFamily="49" charset="0"/>
              <a:buChar char="o"/>
            </a:pPr>
            <a:r>
              <a:rPr lang="en-US" smtClean="0">
                <a:ea typeface="ヒラギノ角ゴ Pro W3"/>
                <a:cs typeface="ヒラギノ角ゴ Pro W3"/>
              </a:rPr>
              <a:t>Considerations in:</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Osteoporotic Bone</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Revision Surgeries</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Large Patients</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Trauma (broken pedicles)</a:t>
            </a:r>
          </a:p>
          <a:p>
            <a:pPr lvl="1" eaLnBrk="1" hangingPunct="1">
              <a:lnSpc>
                <a:spcPct val="95000"/>
              </a:lnSpc>
              <a:spcBef>
                <a:spcPct val="0"/>
              </a:spcBef>
              <a:spcAft>
                <a:spcPct val="20000"/>
              </a:spcAft>
              <a:buClr>
                <a:srgbClr val="12604E"/>
              </a:buClr>
              <a:buFont typeface="Courier New" pitchFamily="49" charset="0"/>
              <a:buChar char="o"/>
            </a:pPr>
            <a:r>
              <a:rPr lang="en-US" sz="2400" smtClean="0">
                <a:ea typeface="ヒラギノ角ゴ Pro W3"/>
                <a:cs typeface="ヒラギノ角ゴ Pro W3"/>
              </a:rPr>
              <a:t>Scoliosis</a:t>
            </a:r>
          </a:p>
        </p:txBody>
      </p:sp>
      <p:pic>
        <p:nvPicPr>
          <p:cNvPr id="20482" name="Picture 5" descr="CDH"/>
          <p:cNvPicPr>
            <a:picLocks noChangeAspect="1" noChangeArrowheads="1"/>
          </p:cNvPicPr>
          <p:nvPr/>
        </p:nvPicPr>
        <p:blipFill>
          <a:blip r:embed="rId4"/>
          <a:srcRect/>
          <a:stretch>
            <a:fillRect/>
          </a:stretch>
        </p:blipFill>
        <p:spPr bwMode="auto">
          <a:xfrm>
            <a:off x="5578475" y="1779588"/>
            <a:ext cx="3236913" cy="4572000"/>
          </a:xfrm>
          <a:prstGeom prst="rect">
            <a:avLst/>
          </a:prstGeom>
          <a:noFill/>
          <a:ln w="9525">
            <a:noFill/>
            <a:miter lim="800000"/>
            <a:headEnd/>
            <a:tailEnd/>
          </a:ln>
        </p:spPr>
      </p:pic>
      <p:sp>
        <p:nvSpPr>
          <p:cNvPr id="20483" name="Rectangle 2"/>
          <p:cNvSpPr>
            <a:spLocks noChangeArrowheads="1"/>
          </p:cNvSpPr>
          <p:nvPr/>
        </p:nvSpPr>
        <p:spPr bwMode="auto">
          <a:xfrm>
            <a:off x="214313" y="409575"/>
            <a:ext cx="8759825" cy="527050"/>
          </a:xfrm>
          <a:prstGeom prst="rect">
            <a:avLst/>
          </a:prstGeom>
          <a:noFill/>
          <a:ln w="9525">
            <a:noFill/>
            <a:miter lim="800000"/>
            <a:headEnd/>
            <a:tailEnd/>
          </a:ln>
        </p:spPr>
        <p:txBody>
          <a:bodyPr/>
          <a:lstStyle/>
          <a:p>
            <a:pPr algn="ctr">
              <a:lnSpc>
                <a:spcPct val="85000"/>
              </a:lnSpc>
            </a:pPr>
            <a:endParaRPr lang="en-US" sz="2400" i="1" baseline="30000">
              <a:solidFill>
                <a:schemeClr val="tx2"/>
              </a:solidFill>
              <a:latin typeface="Calisto MT" pitchFamily="18" charset="0"/>
            </a:endParaRPr>
          </a:p>
        </p:txBody>
      </p:sp>
      <p:sp>
        <p:nvSpPr>
          <p:cNvPr id="20484" name="Rectangle 2"/>
          <p:cNvSpPr>
            <a:spLocks noChangeArrowheads="1"/>
          </p:cNvSpPr>
          <p:nvPr/>
        </p:nvSpPr>
        <p:spPr bwMode="auto">
          <a:xfrm>
            <a:off x="366713" y="561975"/>
            <a:ext cx="8759825" cy="527050"/>
          </a:xfrm>
          <a:prstGeom prst="rect">
            <a:avLst/>
          </a:prstGeom>
          <a:noFill/>
          <a:ln w="9525">
            <a:noFill/>
            <a:miter lim="800000"/>
            <a:headEnd/>
            <a:tailEnd/>
          </a:ln>
        </p:spPr>
        <p:txBody>
          <a:bodyPr/>
          <a:lstStyle/>
          <a:p>
            <a:pPr algn="ctr">
              <a:lnSpc>
                <a:spcPct val="85000"/>
              </a:lnSpc>
            </a:pPr>
            <a:r>
              <a:rPr lang="en-US" sz="3600">
                <a:solidFill>
                  <a:srgbClr val="12604E"/>
                </a:solidFill>
                <a:latin typeface="Calisto MT" pitchFamily="18" charset="0"/>
              </a:rPr>
              <a:t>MAST</a:t>
            </a:r>
            <a:r>
              <a:rPr lang="en-US" sz="3600" baseline="30000">
                <a:solidFill>
                  <a:srgbClr val="12604E"/>
                </a:solidFill>
                <a:latin typeface="Calisto MT" pitchFamily="18" charset="0"/>
              </a:rPr>
              <a:t>®</a:t>
            </a:r>
            <a:r>
              <a:rPr lang="en-US" sz="3600">
                <a:solidFill>
                  <a:srgbClr val="12604E"/>
                </a:solidFill>
                <a:latin typeface="Calisto MT" pitchFamily="18" charset="0"/>
              </a:rPr>
              <a:t> MIDLF</a:t>
            </a:r>
            <a:r>
              <a:rPr lang="en-US" sz="3600" baseline="30000">
                <a:solidFill>
                  <a:srgbClr val="12604E"/>
                </a:solidFill>
                <a:latin typeface="Calisto MT" pitchFamily="18" charset="0"/>
              </a:rPr>
              <a:t>™</a:t>
            </a:r>
            <a:endParaRPr lang="en-US" sz="2400" i="1" baseline="30000">
              <a:solidFill>
                <a:schemeClr val="tx2"/>
              </a:solidFill>
              <a:latin typeface="Calisto MT" pitchFamily="18" charset="0"/>
            </a:endParaRPr>
          </a:p>
          <a:p>
            <a:pPr algn="ctr">
              <a:lnSpc>
                <a:spcPct val="85000"/>
              </a:lnSpc>
            </a:pPr>
            <a:r>
              <a:rPr lang="en-US" sz="3600">
                <a:solidFill>
                  <a:srgbClr val="12604E"/>
                </a:solidFill>
                <a:latin typeface="Calisto MT" pitchFamily="18" charset="0"/>
              </a:rPr>
              <a:t> Procedure</a:t>
            </a:r>
            <a:endParaRPr lang="en-US" sz="2400" i="1" baseline="30000">
              <a:solidFill>
                <a:schemeClr val="tx2"/>
              </a:solidFill>
              <a:latin typeface="Calisto MT" pitchFamily="18" charset="0"/>
            </a:endParaRPr>
          </a:p>
        </p:txBody>
      </p: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Screen Shot 2012-03-04 at 9.26.04 PM.png"/>
          <p:cNvPicPr>
            <a:picLocks noChangeAspect="1"/>
          </p:cNvPicPr>
          <p:nvPr/>
        </p:nvPicPr>
        <p:blipFill>
          <a:blip r:embed="rId2"/>
          <a:srcRect l="7408" t="16940" r="47884" b="18645"/>
          <a:stretch>
            <a:fillRect/>
          </a:stretch>
        </p:blipFill>
        <p:spPr bwMode="auto">
          <a:xfrm>
            <a:off x="327025" y="327025"/>
            <a:ext cx="7015163" cy="3922713"/>
          </a:xfrm>
          <a:prstGeom prst="rect">
            <a:avLst/>
          </a:prstGeom>
          <a:noFill/>
          <a:ln w="9525">
            <a:noFill/>
            <a:miter lim="800000"/>
            <a:headEnd/>
            <a:tailEnd/>
          </a:ln>
        </p:spPr>
      </p:pic>
      <p:pic>
        <p:nvPicPr>
          <p:cNvPr id="58370" name="Picture 2" descr="Screen Shot 2012-03-04 at 9.26.04 PM.png"/>
          <p:cNvPicPr>
            <a:picLocks noChangeAspect="1"/>
          </p:cNvPicPr>
          <p:nvPr/>
        </p:nvPicPr>
        <p:blipFill>
          <a:blip r:embed="rId2"/>
          <a:srcRect l="51640" t="9747" r="8942" b="9682"/>
          <a:stretch>
            <a:fillRect/>
          </a:stretch>
        </p:blipFill>
        <p:spPr bwMode="auto">
          <a:xfrm>
            <a:off x="4765675" y="3124200"/>
            <a:ext cx="4100513" cy="3252788"/>
          </a:xfrm>
          <a:prstGeom prst="rect">
            <a:avLst/>
          </a:prstGeom>
          <a:noFill/>
          <a:ln w="9525">
            <a:noFill/>
            <a:miter lim="800000"/>
            <a:headEnd/>
            <a:tailEnd/>
          </a:ln>
        </p:spPr>
      </p:pic>
      <p:sp>
        <p:nvSpPr>
          <p:cNvPr id="4" name="Footer Placeholder 3"/>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13360"/>
            <a:ext cx="8610600" cy="777240"/>
          </a:xfrm>
        </p:spPr>
        <p:txBody>
          <a:bodyPr rtlCol="0">
            <a:normAutofit/>
          </a:bodyPr>
          <a:lstStyle/>
          <a:p>
            <a:pPr algn="ctr" fontAlgn="auto">
              <a:spcAft>
                <a:spcPts val="0"/>
              </a:spcAft>
              <a:defRPr/>
            </a:pPr>
            <a:r>
              <a:rPr lang="en-US" sz="3600" dirty="0" smtClean="0">
                <a:solidFill>
                  <a:srgbClr val="FF9900"/>
                </a:solidFill>
              </a:rPr>
              <a:t>Decompression / </a:t>
            </a:r>
            <a:r>
              <a:rPr lang="en-US" sz="3600" dirty="0" err="1" smtClean="0">
                <a:solidFill>
                  <a:srgbClr val="FF9900"/>
                </a:solidFill>
              </a:rPr>
              <a:t>Interbody</a:t>
            </a:r>
            <a:endParaRPr lang="en-US" sz="3600" dirty="0" smtClean="0">
              <a:solidFill>
                <a:srgbClr val="FF9900"/>
              </a:solidFill>
            </a:endParaRPr>
          </a:p>
        </p:txBody>
      </p:sp>
      <p:sp>
        <p:nvSpPr>
          <p:cNvPr id="34818" name="Text Box 10"/>
          <p:cNvSpPr txBox="1">
            <a:spLocks noChangeArrowheads="1"/>
          </p:cNvSpPr>
          <p:nvPr/>
        </p:nvSpPr>
        <p:spPr bwMode="auto">
          <a:xfrm>
            <a:off x="6302375" y="2079625"/>
            <a:ext cx="2743200" cy="2308324"/>
          </a:xfrm>
          <a:prstGeom prst="rect">
            <a:avLst/>
          </a:prstGeom>
          <a:noFill/>
          <a:ln w="9525">
            <a:noFill/>
            <a:miter lim="800000"/>
            <a:headEnd/>
            <a:tailEnd/>
          </a:ln>
        </p:spPr>
        <p:txBody>
          <a:bodyPr>
            <a:spAutoFit/>
          </a:bodyPr>
          <a:lstStyle/>
          <a:p>
            <a:pPr algn="ctr">
              <a:spcBef>
                <a:spcPct val="50000"/>
              </a:spcBef>
            </a:pPr>
            <a:r>
              <a:rPr lang="en-US" sz="2400" b="1" i="1" dirty="0">
                <a:latin typeface="Candara"/>
              </a:rPr>
              <a:t>Tip – Use the Planar probe at any time during </a:t>
            </a:r>
            <a:r>
              <a:rPr lang="en-US" sz="2400" b="1" i="1" dirty="0" err="1">
                <a:latin typeface="Candara"/>
              </a:rPr>
              <a:t>interbody</a:t>
            </a:r>
            <a:r>
              <a:rPr lang="en-US" sz="2400" b="1" i="1" dirty="0">
                <a:latin typeface="Candara"/>
              </a:rPr>
              <a:t> </a:t>
            </a:r>
            <a:r>
              <a:rPr lang="en-US" sz="2400" b="1" i="1" dirty="0" smtClean="0">
                <a:latin typeface="Candara"/>
              </a:rPr>
              <a:t>work </a:t>
            </a:r>
            <a:r>
              <a:rPr lang="en-US" sz="2400" b="1" i="1" dirty="0">
                <a:latin typeface="Candara"/>
              </a:rPr>
              <a:t>to confirm amount or location of disc prep</a:t>
            </a:r>
            <a:endParaRPr lang="en-US" sz="3200" dirty="0">
              <a:latin typeface="Candara"/>
            </a:endParaRPr>
          </a:p>
        </p:txBody>
      </p:sp>
      <p:sp>
        <p:nvSpPr>
          <p:cNvPr id="34820" name="Text Box 14"/>
          <p:cNvSpPr txBox="1">
            <a:spLocks noChangeArrowheads="1"/>
          </p:cNvSpPr>
          <p:nvPr/>
        </p:nvSpPr>
        <p:spPr bwMode="auto">
          <a:xfrm>
            <a:off x="152400" y="5791200"/>
            <a:ext cx="6096000" cy="92333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spcBef>
                <a:spcPct val="50000"/>
              </a:spcBef>
            </a:pPr>
            <a:r>
              <a:rPr lang="en-US" b="1" i="1" dirty="0">
                <a:solidFill>
                  <a:schemeClr val="bg1"/>
                </a:solidFill>
                <a:latin typeface="Candara"/>
              </a:rPr>
              <a:t>Tip - Tactile feel should determine appropriate graft height.  </a:t>
            </a:r>
            <a:r>
              <a:rPr lang="en-US" b="1" i="1" dirty="0" smtClean="0">
                <a:solidFill>
                  <a:schemeClr val="bg1"/>
                </a:solidFill>
                <a:latin typeface="Candara"/>
              </a:rPr>
              <a:t>AXIAL </a:t>
            </a:r>
            <a:r>
              <a:rPr lang="en-US" b="1" i="1" dirty="0">
                <a:solidFill>
                  <a:schemeClr val="bg1"/>
                </a:solidFill>
                <a:latin typeface="Candara"/>
              </a:rPr>
              <a:t>navigation image can confirm trajectory and depth of graft placement</a:t>
            </a:r>
            <a:r>
              <a:rPr lang="en-US" b="1" i="1" dirty="0" smtClean="0">
                <a:solidFill>
                  <a:schemeClr val="bg1"/>
                </a:solidFill>
                <a:latin typeface="Candara"/>
              </a:rPr>
              <a:t>.</a:t>
            </a:r>
            <a:endParaRPr lang="en-US" b="1" i="1" dirty="0">
              <a:solidFill>
                <a:schemeClr val="bg1"/>
              </a:solidFill>
              <a:latin typeface="Candara"/>
            </a:endParaRPr>
          </a:p>
        </p:txBody>
      </p:sp>
      <p:pic>
        <p:nvPicPr>
          <p:cNvPr id="7170" name="Picture 2" descr="C:\Users\dalzee1\AppData\Local\Microsoft\Windows\Temporary Internet Files\Content.Outlook\GUHZN5S7\photo (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59944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4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609600" y="152400"/>
            <a:ext cx="7924800" cy="624840"/>
          </a:xfrm>
        </p:spPr>
        <p:txBody>
          <a:bodyPr/>
          <a:lstStyle/>
          <a:p>
            <a:pPr algn="ctr"/>
            <a:r>
              <a:rPr lang="en-US" sz="3200" dirty="0" smtClean="0">
                <a:solidFill>
                  <a:srgbClr val="FF9900"/>
                </a:solidFill>
              </a:rPr>
              <a:t>Acquire Post-Op Scan</a:t>
            </a:r>
          </a:p>
        </p:txBody>
      </p:sp>
      <p:pic>
        <p:nvPicPr>
          <p:cNvPr id="4099" name="Picture 3" descr="E:\Sunnyvale with my BFF\DSCN18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838200"/>
            <a:ext cx="5472945" cy="41047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33528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E:\Sunnyvale with my BFF\DSCN18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7338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1400" y="5181600"/>
            <a:ext cx="5410200" cy="16312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smtClean="0">
                <a:latin typeface="Candara"/>
                <a:cs typeface="Candara"/>
              </a:rPr>
              <a:t>Post-op O-arm scan can be used to confirm placement of screws, rods, and </a:t>
            </a:r>
            <a:r>
              <a:rPr lang="en-US" sz="2000" dirty="0" err="1" smtClean="0">
                <a:latin typeface="Candara"/>
                <a:cs typeface="Candara"/>
              </a:rPr>
              <a:t>interbody</a:t>
            </a:r>
            <a:r>
              <a:rPr lang="en-US" sz="2000" dirty="0" smtClean="0">
                <a:latin typeface="Candara"/>
                <a:cs typeface="Candara"/>
              </a:rPr>
              <a:t> graft.</a:t>
            </a:r>
          </a:p>
          <a:p>
            <a:pPr algn="ctr"/>
            <a:r>
              <a:rPr lang="en-US" sz="2000" dirty="0" smtClean="0">
                <a:latin typeface="Candara"/>
                <a:cs typeface="Candara"/>
              </a:rPr>
              <a:t>Can also assess things like extent of decompression, reduction of deformity, and restoration of disc height.  </a:t>
            </a:r>
            <a:endParaRPr lang="en-US" sz="2000" dirty="0">
              <a:latin typeface="Candara"/>
              <a:cs typeface="Candara"/>
            </a:endParaRPr>
          </a:p>
        </p:txBody>
      </p:sp>
    </p:spTree>
    <p:extLst>
      <p:ext uri="{BB962C8B-B14F-4D97-AF65-F5344CB8AC3E}">
        <p14:creationId xmlns:p14="http://schemas.microsoft.com/office/powerpoint/2010/main" val="2393175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a:xfrm>
            <a:off x="1060450" y="93663"/>
            <a:ext cx="3362325" cy="911225"/>
          </a:xfrm>
        </p:spPr>
        <p:txBody>
          <a:bodyPr/>
          <a:lstStyle/>
          <a:p>
            <a:pPr algn="l" eaLnBrk="1" hangingPunct="1"/>
            <a:r>
              <a:rPr lang="en-US" sz="4400" smtClean="0">
                <a:ea typeface="ヒラギノ角ゴ Pro W3"/>
                <a:cs typeface="ヒラギノ角ゴ Pro W3"/>
              </a:rPr>
              <a:t>Key Points</a:t>
            </a:r>
          </a:p>
        </p:txBody>
      </p:sp>
      <p:sp>
        <p:nvSpPr>
          <p:cNvPr id="37891" name="Rectangle 3"/>
          <p:cNvSpPr>
            <a:spLocks noGrp="1" noChangeArrowheads="1"/>
          </p:cNvSpPr>
          <p:nvPr>
            <p:ph idx="4294967295"/>
          </p:nvPr>
        </p:nvSpPr>
        <p:spPr>
          <a:xfrm>
            <a:off x="219075" y="889000"/>
            <a:ext cx="5956300" cy="5749925"/>
          </a:xfrm>
        </p:spPr>
        <p:txBody>
          <a:bodyPr rtlCol="0">
            <a:noAutofit/>
          </a:bodyPr>
          <a:lstStyle/>
          <a:p>
            <a:pPr eaLnBrk="1" fontAlgn="auto" hangingPunct="1">
              <a:lnSpc>
                <a:spcPct val="95000"/>
              </a:lnSpc>
              <a:spcBef>
                <a:spcPct val="0"/>
              </a:spcBef>
              <a:spcAft>
                <a:spcPct val="20000"/>
              </a:spcAft>
              <a:buClr>
                <a:srgbClr val="12604E"/>
              </a:buClr>
              <a:buFont typeface="Wingdings" charset="0"/>
              <a:buChar char="ü"/>
              <a:defRPr/>
            </a:pPr>
            <a:r>
              <a:rPr lang="en-US" sz="2000" dirty="0" smtClean="0">
                <a:solidFill>
                  <a:schemeClr val="tx1">
                    <a:lumMod val="75000"/>
                    <a:lumOff val="25000"/>
                  </a:schemeClr>
                </a:solidFill>
                <a:latin typeface="+mj-lt"/>
                <a:ea typeface="ヒラギノ角ゴ Pro W3" charset="0"/>
                <a:cs typeface="ヒラギノ角ゴ Pro W3" charset="0"/>
              </a:rPr>
              <a:t>Proven technique</a:t>
            </a:r>
          </a:p>
          <a:p>
            <a:pPr lvl="1" eaLnBrk="1" fontAlgn="auto" hangingPunct="1">
              <a:lnSpc>
                <a:spcPct val="95000"/>
              </a:lnSpc>
              <a:spcBef>
                <a:spcPct val="0"/>
              </a:spcBef>
              <a:spcAft>
                <a:spcPct val="20000"/>
              </a:spcAft>
              <a:buClr>
                <a:srgbClr val="12604E"/>
              </a:buClr>
              <a:buFont typeface="Arial"/>
              <a:buChar char="•"/>
              <a:defRPr/>
            </a:pPr>
            <a:r>
              <a:rPr lang="en-US" sz="1600" dirty="0" smtClean="0">
                <a:solidFill>
                  <a:schemeClr val="tx1">
                    <a:lumMod val="75000"/>
                    <a:lumOff val="25000"/>
                  </a:schemeClr>
                </a:solidFill>
                <a:latin typeface="+mj-lt"/>
                <a:ea typeface="ヒラギノ角ゴ Pro W3" charset="0"/>
                <a:cs typeface="ヒラギノ角ゴ Pro W3" charset="0"/>
              </a:rPr>
              <a:t>True minimally invasive surgery using MAST® MIDLF™ Procedure platform</a:t>
            </a:r>
            <a:endParaRPr lang="en-US" sz="1600" dirty="0">
              <a:solidFill>
                <a:schemeClr val="tx1">
                  <a:lumMod val="75000"/>
                  <a:lumOff val="25000"/>
                </a:schemeClr>
              </a:solidFill>
              <a:latin typeface="+mj-lt"/>
              <a:ea typeface="ヒラギノ角ゴ Pro W3" charset="0"/>
              <a:cs typeface="ヒラギノ角ゴ Pro W3" charset="0"/>
            </a:endParaRPr>
          </a:p>
          <a:p>
            <a:pPr eaLnBrk="1" fontAlgn="auto" hangingPunct="1">
              <a:lnSpc>
                <a:spcPct val="95000"/>
              </a:lnSpc>
              <a:spcBef>
                <a:spcPct val="0"/>
              </a:spcBef>
              <a:spcAft>
                <a:spcPct val="20000"/>
              </a:spcAft>
              <a:buClr>
                <a:srgbClr val="12604E"/>
              </a:buClr>
              <a:buFont typeface="Wingdings" charset="0"/>
              <a:buChar char="ü"/>
              <a:defRPr/>
            </a:pPr>
            <a:r>
              <a:rPr lang="en-US" sz="2000" dirty="0" smtClean="0">
                <a:solidFill>
                  <a:schemeClr val="tx1">
                    <a:lumMod val="75000"/>
                    <a:lumOff val="25000"/>
                  </a:schemeClr>
                </a:solidFill>
                <a:latin typeface="+mj-lt"/>
                <a:ea typeface="ヒラギノ角ゴ Pro W3" charset="0"/>
                <a:cs typeface="ヒラギノ角ゴ Pro W3" charset="0"/>
              </a:rPr>
              <a:t>Case </a:t>
            </a:r>
            <a:r>
              <a:rPr lang="en-US" sz="2000" dirty="0">
                <a:solidFill>
                  <a:schemeClr val="tx1">
                    <a:lumMod val="75000"/>
                    <a:lumOff val="25000"/>
                  </a:schemeClr>
                </a:solidFill>
                <a:latin typeface="+mj-lt"/>
                <a:ea typeface="ヒラギノ角ゴ Pro W3" charset="0"/>
                <a:cs typeface="ヒラギノ角ゴ Pro W3" charset="0"/>
              </a:rPr>
              <a:t>Considerations</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a:solidFill>
                  <a:schemeClr val="tx1">
                    <a:lumMod val="75000"/>
                    <a:lumOff val="25000"/>
                  </a:schemeClr>
                </a:solidFill>
                <a:latin typeface="+mj-lt"/>
                <a:ea typeface="ヒラギノ角ゴ Pro W3" charset="0"/>
                <a:cs typeface="ヒラギノ角ゴ Pro W3" charset="0"/>
              </a:rPr>
              <a:t>Osteoporotic Bone</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a:solidFill>
                  <a:schemeClr val="tx1">
                    <a:lumMod val="75000"/>
                    <a:lumOff val="25000"/>
                  </a:schemeClr>
                </a:solidFill>
                <a:latin typeface="+mj-lt"/>
                <a:ea typeface="ヒラギノ角ゴ Pro W3" charset="0"/>
                <a:cs typeface="ヒラギノ角ゴ Pro W3" charset="0"/>
              </a:rPr>
              <a:t>Revision Surgeries</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a:solidFill>
                  <a:schemeClr val="tx1">
                    <a:lumMod val="75000"/>
                    <a:lumOff val="25000"/>
                  </a:schemeClr>
                </a:solidFill>
                <a:latin typeface="+mj-lt"/>
                <a:ea typeface="ヒラギノ角ゴ Pro W3" charset="0"/>
                <a:cs typeface="ヒラギノ角ゴ Pro W3" charset="0"/>
              </a:rPr>
              <a:t>Large Patients</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a:solidFill>
                  <a:schemeClr val="tx1">
                    <a:lumMod val="75000"/>
                    <a:lumOff val="25000"/>
                  </a:schemeClr>
                </a:solidFill>
                <a:latin typeface="+mj-lt"/>
                <a:ea typeface="ヒラギノ角ゴ Pro W3" charset="0"/>
                <a:cs typeface="ヒラギノ角ゴ Pro W3" charset="0"/>
              </a:rPr>
              <a:t>Trauma (broken pedicles)</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smtClean="0">
                <a:solidFill>
                  <a:schemeClr val="tx1">
                    <a:lumMod val="75000"/>
                    <a:lumOff val="25000"/>
                  </a:schemeClr>
                </a:solidFill>
                <a:latin typeface="+mj-lt"/>
                <a:ea typeface="ヒラギノ角ゴ Pro W3" charset="0"/>
                <a:cs typeface="ヒラギノ角ゴ Pro W3" charset="0"/>
              </a:rPr>
              <a:t>Scoliosis</a:t>
            </a:r>
            <a:endParaRPr lang="en-US" sz="1600" dirty="0">
              <a:solidFill>
                <a:schemeClr val="tx1">
                  <a:lumMod val="75000"/>
                  <a:lumOff val="25000"/>
                </a:schemeClr>
              </a:solidFill>
              <a:latin typeface="+mj-lt"/>
              <a:ea typeface="ヒラギノ角ゴ Pro W3" charset="0"/>
              <a:cs typeface="ヒラギノ角ゴ Pro W3" charset="0"/>
            </a:endParaRPr>
          </a:p>
          <a:p>
            <a:pPr eaLnBrk="1" fontAlgn="auto" hangingPunct="1">
              <a:lnSpc>
                <a:spcPct val="95000"/>
              </a:lnSpc>
              <a:spcBef>
                <a:spcPct val="0"/>
              </a:spcBef>
              <a:spcAft>
                <a:spcPct val="20000"/>
              </a:spcAft>
              <a:buClr>
                <a:srgbClr val="12604E"/>
              </a:buClr>
              <a:buFont typeface="Wingdings" charset="0"/>
              <a:buChar char="ü"/>
              <a:defRPr/>
            </a:pPr>
            <a:r>
              <a:rPr lang="en-US" sz="2000" dirty="0">
                <a:solidFill>
                  <a:schemeClr val="tx1">
                    <a:lumMod val="75000"/>
                    <a:lumOff val="25000"/>
                  </a:schemeClr>
                </a:solidFill>
                <a:latin typeface="+mj-lt"/>
                <a:ea typeface="ヒラギノ角ゴ Pro W3" charset="0"/>
                <a:cs typeface="ヒラギノ角ゴ Pro W3" charset="0"/>
              </a:rPr>
              <a:t>Biomechanical Data </a:t>
            </a:r>
            <a:r>
              <a:rPr lang="en-US" sz="1600" baseline="30000" dirty="0" smtClean="0">
                <a:solidFill>
                  <a:schemeClr val="tx1">
                    <a:lumMod val="75000"/>
                    <a:lumOff val="25000"/>
                  </a:schemeClr>
                </a:solidFill>
                <a:latin typeface="+mj-lt"/>
                <a:ea typeface="ヒラギノ角ゴ Pro W3" charset="0"/>
                <a:cs typeface="ヒラギノ角ゴ Pro W3" charset="0"/>
              </a:rPr>
              <a:t>(1)</a:t>
            </a:r>
            <a:endParaRPr lang="en-US" sz="1600" baseline="30000" dirty="0">
              <a:solidFill>
                <a:schemeClr val="tx1">
                  <a:lumMod val="75000"/>
                  <a:lumOff val="25000"/>
                </a:schemeClr>
              </a:solidFill>
              <a:latin typeface="+mj-lt"/>
              <a:ea typeface="ヒラギノ角ゴ Pro W3" charset="0"/>
              <a:cs typeface="ヒラギノ角ゴ Pro W3" charset="0"/>
            </a:endParaRP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a:solidFill>
                  <a:schemeClr val="tx1">
                    <a:lumMod val="75000"/>
                    <a:lumOff val="25000"/>
                  </a:schemeClr>
                </a:solidFill>
                <a:latin typeface="+mj-lt"/>
                <a:ea typeface="ヒラギノ角ゴ Pro W3" charset="0"/>
                <a:cs typeface="ヒラギノ角ゴ Pro W3" charset="0"/>
              </a:rPr>
              <a:t>Greater Density</a:t>
            </a:r>
          </a:p>
          <a:p>
            <a:pPr eaLnBrk="1" fontAlgn="auto" hangingPunct="1">
              <a:lnSpc>
                <a:spcPct val="95000"/>
              </a:lnSpc>
              <a:spcBef>
                <a:spcPct val="0"/>
              </a:spcBef>
              <a:spcAft>
                <a:spcPct val="20000"/>
              </a:spcAft>
              <a:buClr>
                <a:srgbClr val="12604E"/>
              </a:buClr>
              <a:buFont typeface="Wingdings" charset="0"/>
              <a:buChar char="ü"/>
              <a:defRPr/>
            </a:pPr>
            <a:r>
              <a:rPr lang="en-US" sz="2000" dirty="0">
                <a:solidFill>
                  <a:schemeClr val="tx1">
                    <a:lumMod val="75000"/>
                    <a:lumOff val="25000"/>
                  </a:schemeClr>
                </a:solidFill>
                <a:latin typeface="+mj-lt"/>
                <a:ea typeface="ヒラギノ角ゴ Pro W3" charset="0"/>
                <a:cs typeface="ヒラギノ角ゴ Pro W3" charset="0"/>
              </a:rPr>
              <a:t>Learning Curve</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a:solidFill>
                  <a:schemeClr val="tx1">
                    <a:lumMod val="75000"/>
                    <a:lumOff val="25000"/>
                  </a:schemeClr>
                </a:solidFill>
                <a:latin typeface="+mj-lt"/>
                <a:ea typeface="ヒラギノ角ゴ Pro W3" charset="0"/>
                <a:cs typeface="ヒラギノ角ゴ Pro W3" charset="0"/>
              </a:rPr>
              <a:t>Drill Technique</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smtClean="0">
                <a:solidFill>
                  <a:schemeClr val="tx1">
                    <a:lumMod val="75000"/>
                    <a:lumOff val="25000"/>
                  </a:schemeClr>
                </a:solidFill>
                <a:latin typeface="+mj-lt"/>
                <a:ea typeface="ヒラギノ角ゴ Pro W3" charset="0"/>
                <a:cs typeface="ヒラギノ角ゴ Pro W3" charset="0"/>
              </a:rPr>
              <a:t>O-ARM</a:t>
            </a:r>
            <a:r>
              <a:rPr lang="en-US" sz="1600" baseline="30000" dirty="0" smtClean="0">
                <a:solidFill>
                  <a:schemeClr val="tx1">
                    <a:lumMod val="75000"/>
                    <a:lumOff val="25000"/>
                  </a:schemeClr>
                </a:solidFill>
                <a:latin typeface="+mj-lt"/>
                <a:ea typeface="ヒラギノ角ゴ Pro W3" charset="0"/>
                <a:cs typeface="ヒラギノ角ゴ Pro W3" charset="0"/>
              </a:rPr>
              <a:t>®</a:t>
            </a:r>
            <a:r>
              <a:rPr lang="en-US" sz="1600" dirty="0" smtClean="0">
                <a:solidFill>
                  <a:schemeClr val="tx1">
                    <a:lumMod val="75000"/>
                    <a:lumOff val="25000"/>
                  </a:schemeClr>
                </a:solidFill>
                <a:latin typeface="+mj-lt"/>
                <a:ea typeface="ヒラギノ角ゴ Pro W3" charset="0"/>
                <a:cs typeface="ヒラギノ角ゴ Pro W3" charset="0"/>
              </a:rPr>
              <a:t> imaging system or Fluoro recommended </a:t>
            </a:r>
          </a:p>
          <a:p>
            <a:pPr eaLnBrk="1" fontAlgn="auto" hangingPunct="1">
              <a:lnSpc>
                <a:spcPct val="95000"/>
              </a:lnSpc>
              <a:spcBef>
                <a:spcPct val="0"/>
              </a:spcBef>
              <a:spcAft>
                <a:spcPct val="20000"/>
              </a:spcAft>
              <a:buClr>
                <a:schemeClr val="tx1">
                  <a:lumMod val="75000"/>
                  <a:lumOff val="25000"/>
                </a:schemeClr>
              </a:buClr>
              <a:buFont typeface="Wingdings" pitchFamily="2" charset="2"/>
              <a:buChar char="ü"/>
              <a:defRPr/>
            </a:pPr>
            <a:r>
              <a:rPr lang="en-US" sz="2000" dirty="0" smtClean="0">
                <a:solidFill>
                  <a:schemeClr val="tx1">
                    <a:lumMod val="75000"/>
                    <a:lumOff val="25000"/>
                  </a:schemeClr>
                </a:solidFill>
                <a:latin typeface="+mj-lt"/>
                <a:ea typeface="ヒラギノ角ゴ Pro W3" charset="0"/>
                <a:cs typeface="ヒラギノ角ゴ Pro W3" charset="0"/>
              </a:rPr>
              <a:t>Retrospective study, Lateral vs. Medial</a:t>
            </a:r>
          </a:p>
          <a:p>
            <a:pPr lvl="1" eaLnBrk="1" fontAlgn="auto" hangingPunct="1">
              <a:lnSpc>
                <a:spcPct val="95000"/>
              </a:lnSpc>
              <a:spcBef>
                <a:spcPct val="0"/>
              </a:spcBef>
              <a:spcAft>
                <a:spcPct val="20000"/>
              </a:spcAft>
              <a:buClr>
                <a:schemeClr val="bg2">
                  <a:lumMod val="60000"/>
                  <a:lumOff val="40000"/>
                </a:schemeClr>
              </a:buClr>
              <a:buFontTx/>
              <a:buChar char="•"/>
              <a:defRPr/>
            </a:pPr>
            <a:r>
              <a:rPr lang="en-US" sz="1600" dirty="0" smtClean="0">
                <a:solidFill>
                  <a:schemeClr val="tx1">
                    <a:lumMod val="75000"/>
                    <a:lumOff val="25000"/>
                  </a:schemeClr>
                </a:solidFill>
                <a:ea typeface="ヒラギノ角ゴ Pro W3" charset="0"/>
                <a:cs typeface="ヒラギノ角ゴ Pro W3" charset="0"/>
              </a:rPr>
              <a:t>Paper in development</a:t>
            </a:r>
            <a:endParaRPr lang="en-US" sz="1600" dirty="0">
              <a:solidFill>
                <a:schemeClr val="tx1">
                  <a:lumMod val="75000"/>
                  <a:lumOff val="25000"/>
                </a:schemeClr>
              </a:solidFill>
              <a:ea typeface="ヒラギノ角ゴ Pro W3" charset="0"/>
              <a:cs typeface="ヒラギノ角ゴ Pro W3" charset="0"/>
            </a:endParaRPr>
          </a:p>
          <a:p>
            <a:pPr marL="350838" lvl="1" indent="0" eaLnBrk="1" fontAlgn="auto" hangingPunct="1">
              <a:lnSpc>
                <a:spcPct val="95000"/>
              </a:lnSpc>
              <a:spcBef>
                <a:spcPct val="0"/>
              </a:spcBef>
              <a:spcAft>
                <a:spcPct val="20000"/>
              </a:spcAft>
              <a:buClr>
                <a:schemeClr val="bg2">
                  <a:lumMod val="60000"/>
                  <a:lumOff val="40000"/>
                </a:schemeClr>
              </a:buClr>
              <a:buFont typeface="Arial" pitchFamily="34" charset="0"/>
              <a:buNone/>
              <a:defRPr/>
            </a:pPr>
            <a:endParaRPr lang="en-US" sz="1800" dirty="0" smtClean="0">
              <a:solidFill>
                <a:schemeClr val="tx1">
                  <a:lumMod val="75000"/>
                  <a:lumOff val="25000"/>
                </a:schemeClr>
              </a:solidFill>
              <a:latin typeface="+mj-lt"/>
              <a:ea typeface="ヒラギノ角ゴ Pro W3" charset="0"/>
              <a:cs typeface="ヒラギノ角ゴ Pro W3" charset="0"/>
            </a:endParaRPr>
          </a:p>
          <a:p>
            <a:pPr marL="350838" lvl="1" indent="0" eaLnBrk="1" fontAlgn="auto" hangingPunct="1">
              <a:lnSpc>
                <a:spcPct val="95000"/>
              </a:lnSpc>
              <a:spcBef>
                <a:spcPct val="0"/>
              </a:spcBef>
              <a:spcAft>
                <a:spcPct val="20000"/>
              </a:spcAft>
              <a:buClr>
                <a:schemeClr val="bg2">
                  <a:lumMod val="60000"/>
                  <a:lumOff val="40000"/>
                </a:schemeClr>
              </a:buClr>
              <a:buFont typeface="Arial" pitchFamily="34" charset="0"/>
              <a:buNone/>
              <a:defRPr/>
            </a:pPr>
            <a:r>
              <a:rPr lang="en-US" sz="1000" baseline="30000" dirty="0" smtClean="0">
                <a:solidFill>
                  <a:schemeClr val="tx1">
                    <a:lumMod val="75000"/>
                    <a:lumOff val="25000"/>
                  </a:schemeClr>
                </a:solidFill>
                <a:latin typeface="+mj-lt"/>
                <a:ea typeface="ヒラギノ角ゴ Pro W3" charset="0"/>
                <a:cs typeface="ヒラギノ角ゴ Pro W3" charset="0"/>
              </a:rPr>
              <a:t>(1) </a:t>
            </a:r>
            <a:r>
              <a:rPr lang="en-US" sz="1000" dirty="0" err="1">
                <a:solidFill>
                  <a:schemeClr val="tx1">
                    <a:lumMod val="75000"/>
                    <a:lumOff val="25000"/>
                  </a:schemeClr>
                </a:solidFill>
              </a:rPr>
              <a:t>Santoni</a:t>
            </a:r>
            <a:r>
              <a:rPr lang="en-US" sz="1000" dirty="0">
                <a:solidFill>
                  <a:schemeClr val="tx1">
                    <a:lumMod val="75000"/>
                    <a:lumOff val="25000"/>
                  </a:schemeClr>
                </a:solidFill>
              </a:rPr>
              <a:t> BG, et al.  Cortical bone trajectory for lumbar pedicle screws.  Spine J.  2008 Sep 12.</a:t>
            </a:r>
          </a:p>
          <a:p>
            <a:pPr marL="350838" lvl="1" indent="0" eaLnBrk="1" fontAlgn="auto" hangingPunct="1">
              <a:lnSpc>
                <a:spcPct val="95000"/>
              </a:lnSpc>
              <a:spcBef>
                <a:spcPct val="0"/>
              </a:spcBef>
              <a:spcAft>
                <a:spcPct val="20000"/>
              </a:spcAft>
              <a:buClr>
                <a:schemeClr val="bg2">
                  <a:lumMod val="60000"/>
                  <a:lumOff val="40000"/>
                </a:schemeClr>
              </a:buClr>
              <a:buFont typeface="Arial" pitchFamily="34" charset="0"/>
              <a:buNone/>
              <a:defRPr/>
            </a:pPr>
            <a:endParaRPr lang="en-US" sz="1800" dirty="0">
              <a:solidFill>
                <a:schemeClr val="tx1">
                  <a:lumMod val="75000"/>
                  <a:lumOff val="25000"/>
                </a:schemeClr>
              </a:solidFill>
              <a:latin typeface="+mj-lt"/>
              <a:ea typeface="ヒラギノ角ゴ Pro W3" charset="0"/>
              <a:cs typeface="ヒラギノ角ゴ Pro W3" charset="0"/>
            </a:endParaRPr>
          </a:p>
          <a:p>
            <a:pPr marL="350838" lvl="1" indent="0" eaLnBrk="1" fontAlgn="auto" hangingPunct="1">
              <a:lnSpc>
                <a:spcPct val="95000"/>
              </a:lnSpc>
              <a:spcBef>
                <a:spcPct val="0"/>
              </a:spcBef>
              <a:spcAft>
                <a:spcPct val="20000"/>
              </a:spcAft>
              <a:buClr>
                <a:schemeClr val="bg2">
                  <a:lumMod val="60000"/>
                  <a:lumOff val="40000"/>
                </a:schemeClr>
              </a:buClr>
              <a:buFont typeface="Arial" pitchFamily="34" charset="0"/>
              <a:buNone/>
              <a:defRPr/>
            </a:pPr>
            <a:endParaRPr lang="en-US" sz="1800" dirty="0" smtClean="0">
              <a:solidFill>
                <a:schemeClr val="tx1">
                  <a:lumMod val="75000"/>
                  <a:lumOff val="25000"/>
                </a:schemeClr>
              </a:solidFill>
              <a:latin typeface="+mj-lt"/>
              <a:ea typeface="ヒラギノ角ゴ Pro W3" charset="0"/>
              <a:cs typeface="ヒラギノ角ゴ Pro W3" charset="0"/>
            </a:endParaRPr>
          </a:p>
        </p:txBody>
      </p:sp>
      <p:pic>
        <p:nvPicPr>
          <p:cNvPr id="59395" name="Picture 5" descr="CDH"/>
          <p:cNvPicPr>
            <a:picLocks noChangeAspect="1" noChangeArrowheads="1"/>
          </p:cNvPicPr>
          <p:nvPr/>
        </p:nvPicPr>
        <p:blipFill>
          <a:blip r:embed="rId4"/>
          <a:srcRect/>
          <a:stretch>
            <a:fillRect/>
          </a:stretch>
        </p:blipFill>
        <p:spPr bwMode="auto">
          <a:xfrm>
            <a:off x="5959475" y="244475"/>
            <a:ext cx="2874963" cy="4572000"/>
          </a:xfrm>
          <a:prstGeom prst="rect">
            <a:avLst/>
          </a:prstGeom>
          <a:noFill/>
          <a:ln w="9525">
            <a:noFill/>
            <a:miter lim="800000"/>
            <a:headEnd/>
            <a:tailEnd/>
          </a:ln>
        </p:spPr>
      </p:pic>
      <p:pic>
        <p:nvPicPr>
          <p:cNvPr id="5" name="Picture 14" descr="MAST"/>
          <p:cNvPicPr>
            <a:picLocks noChangeAspect="1" noChangeArrowheads="1"/>
          </p:cNvPicPr>
          <p:nvPr/>
        </p:nvPicPr>
        <p:blipFill>
          <a:blip r:embed="rId5">
            <a:extLst/>
          </a:blip>
          <a:srcRect/>
          <a:stretch>
            <a:fillRect/>
          </a:stretch>
        </p:blipFill>
        <p:spPr bwMode="auto">
          <a:xfrm>
            <a:off x="5943600" y="3709914"/>
            <a:ext cx="2530761" cy="25546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t>Summary of Indications</a:t>
            </a:r>
          </a:p>
        </p:txBody>
      </p:sp>
      <p:sp>
        <p:nvSpPr>
          <p:cNvPr id="61442" name="Rectangle 3"/>
          <p:cNvSpPr>
            <a:spLocks noGrp="1" noChangeArrowheads="1"/>
          </p:cNvSpPr>
          <p:nvPr>
            <p:ph type="body" idx="1"/>
          </p:nvPr>
        </p:nvSpPr>
        <p:spPr>
          <a:xfrm>
            <a:off x="325438" y="1703388"/>
            <a:ext cx="8467725" cy="5164137"/>
          </a:xfrm>
        </p:spPr>
        <p:txBody>
          <a:bodyPr/>
          <a:lstStyle/>
          <a:p>
            <a:pPr eaLnBrk="1" hangingPunct="1">
              <a:lnSpc>
                <a:spcPct val="95000"/>
              </a:lnSpc>
              <a:spcBef>
                <a:spcPct val="0"/>
              </a:spcBef>
              <a:spcAft>
                <a:spcPct val="60000"/>
              </a:spcAft>
              <a:buClr>
                <a:srgbClr val="12604E"/>
              </a:buClr>
              <a:buFont typeface="Wingdings" pitchFamily="2" charset="2"/>
              <a:buChar char="ü"/>
            </a:pPr>
            <a:r>
              <a:rPr lang="en-US" sz="1400" smtClean="0"/>
              <a:t>The CD HORIZON</a:t>
            </a:r>
            <a:r>
              <a:rPr lang="en-US" sz="1400" baseline="30000" smtClean="0"/>
              <a:t>®</a:t>
            </a:r>
            <a:r>
              <a:rPr lang="en-US" sz="1400" smtClean="0"/>
              <a:t> Spinal System with or without SEXTANT</a:t>
            </a:r>
            <a:r>
              <a:rPr lang="en-US" sz="1400" baseline="30000" smtClean="0"/>
              <a:t>®</a:t>
            </a:r>
            <a:r>
              <a:rPr lang="en-US" sz="1400" smtClean="0"/>
              <a:t> instrumentation is intended for posterior, non-cervical fixation as an adjunct to fusion for the following indications: degenerative disc disease (defined as back pain of discogenic origin with degeneration of the disc confirmed by history and radiographic studies); spondylolisthesis; trauma (i.e., fracture or dislocation); spinal stenosis; curvatures (i.e., scoliosis, kyphosis and/or lordosis); tumor; pseudarthrosis; and/or failed previous fusion.</a:t>
            </a:r>
          </a:p>
          <a:p>
            <a:pPr eaLnBrk="1" hangingPunct="1">
              <a:lnSpc>
                <a:spcPct val="95000"/>
              </a:lnSpc>
              <a:spcBef>
                <a:spcPct val="0"/>
              </a:spcBef>
              <a:spcAft>
                <a:spcPct val="60000"/>
              </a:spcAft>
              <a:buClr>
                <a:srgbClr val="12604E"/>
              </a:buClr>
              <a:buFont typeface="Wingdings" pitchFamily="2" charset="2"/>
              <a:buChar char="ü"/>
            </a:pPr>
            <a:r>
              <a:rPr lang="en-US" sz="1400" smtClean="0"/>
              <a:t>Except for hooks, when used as an anterolateral thoracic/lumbar system, the CD HORIZON</a:t>
            </a:r>
            <a:r>
              <a:rPr lang="en-US" sz="1400" baseline="30000" smtClean="0"/>
              <a:t>®</a:t>
            </a:r>
            <a:r>
              <a:rPr lang="en-US" sz="1400" smtClean="0"/>
              <a:t> Spinal System may also be used for the same indications as an adjunct to fusion.</a:t>
            </a:r>
          </a:p>
          <a:p>
            <a:pPr eaLnBrk="1" hangingPunct="1">
              <a:lnSpc>
                <a:spcPct val="95000"/>
              </a:lnSpc>
              <a:spcBef>
                <a:spcPct val="0"/>
              </a:spcBef>
              <a:spcAft>
                <a:spcPct val="60000"/>
              </a:spcAft>
              <a:buClr>
                <a:srgbClr val="12604E"/>
              </a:buClr>
              <a:buFont typeface="Wingdings" pitchFamily="2" charset="2"/>
              <a:buChar char="ü"/>
            </a:pPr>
            <a:r>
              <a:rPr lang="en-US" sz="1400" smtClean="0"/>
              <a:t>CAPSTONE® Spinal System and CRESCENT® Spinal System are indicated for interbody fusion with autogenous bone graft in patients with Degenerative Disc Disease (DDD) at one or two levels from L2 to S1. These DDD patients may also have up to Grade 1 Spondylolisthesis or retrolisthesis at the involved levels. These patients should be skeletally mature and have had six months of non-operative treatment. These devices are intended to be used with supplemental fixation instrumentation, which has been cleared by the FDA for use in the lumbar spine.</a:t>
            </a:r>
          </a:p>
          <a:p>
            <a:pPr eaLnBrk="1" hangingPunct="1">
              <a:lnSpc>
                <a:spcPct val="95000"/>
              </a:lnSpc>
              <a:spcBef>
                <a:spcPct val="0"/>
              </a:spcBef>
              <a:spcAft>
                <a:spcPct val="60000"/>
              </a:spcAft>
              <a:buClr>
                <a:srgbClr val="12604E"/>
              </a:buClr>
              <a:buFont typeface="Wingdings" pitchFamily="2" charset="2"/>
              <a:buChar char="ü"/>
            </a:pPr>
            <a:r>
              <a:rPr lang="en-US" sz="1400" b="1" smtClean="0"/>
              <a:t>Please see the package insert for the complete list of indications, warnings, precautions, </a:t>
            </a:r>
            <a:br>
              <a:rPr lang="en-US" sz="1400" b="1" smtClean="0"/>
            </a:br>
            <a:r>
              <a:rPr lang="en-US" sz="1400" b="1" smtClean="0"/>
              <a:t>and other medical information.</a:t>
            </a:r>
          </a:p>
          <a:p>
            <a:pPr eaLnBrk="1" hangingPunct="1">
              <a:lnSpc>
                <a:spcPct val="80000"/>
              </a:lnSpc>
              <a:spcBef>
                <a:spcPct val="0"/>
              </a:spcBef>
              <a:spcAft>
                <a:spcPct val="40000"/>
              </a:spcAft>
              <a:buClr>
                <a:srgbClr val="12604E"/>
              </a:buClr>
              <a:buFont typeface="Wingdings" pitchFamily="2" charset="2"/>
              <a:buChar char="ü"/>
            </a:pPr>
            <a:endParaRPr lang="en-US" sz="1400" b="1" smtClean="0"/>
          </a:p>
          <a:p>
            <a:pPr eaLnBrk="1" hangingPunct="1">
              <a:lnSpc>
                <a:spcPct val="80000"/>
              </a:lnSpc>
              <a:spcBef>
                <a:spcPct val="0"/>
              </a:spcBef>
              <a:spcAft>
                <a:spcPct val="40000"/>
              </a:spcAft>
              <a:buClr>
                <a:srgbClr val="12604E"/>
              </a:buClr>
              <a:buFont typeface="Wingdings" pitchFamily="2" charset="2"/>
              <a:buChar char="ü"/>
            </a:pPr>
            <a:endParaRPr lang="en-US" sz="1400" b="1" smtClean="0"/>
          </a:p>
        </p:txBody>
      </p:sp>
      <p:sp>
        <p:nvSpPr>
          <p:cNvPr id="4"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230188" y="409575"/>
            <a:ext cx="8683625" cy="527050"/>
          </a:xfrm>
          <a:prstGeom prst="rect">
            <a:avLst/>
          </a:prstGeom>
          <a:noFill/>
          <a:ln w="9525">
            <a:noFill/>
            <a:miter lim="800000"/>
            <a:headEnd/>
            <a:tailEnd/>
          </a:ln>
        </p:spPr>
        <p:txBody>
          <a:bodyPr/>
          <a:lstStyle/>
          <a:p>
            <a:pPr algn="ctr">
              <a:lnSpc>
                <a:spcPct val="85000"/>
              </a:lnSpc>
            </a:pPr>
            <a:r>
              <a:rPr lang="en-US" sz="4400">
                <a:solidFill>
                  <a:srgbClr val="12604E"/>
                </a:solidFill>
                <a:latin typeface="Calisto MT" pitchFamily="18" charset="0"/>
              </a:rPr>
              <a:t>Cortical vs. Traditional Trajectory</a:t>
            </a:r>
            <a:endParaRPr lang="en-US" sz="3200" i="1">
              <a:solidFill>
                <a:schemeClr val="tx2"/>
              </a:solidFill>
              <a:latin typeface="Calisto MT" pitchFamily="18" charset="0"/>
            </a:endParaRPr>
          </a:p>
        </p:txBody>
      </p:sp>
      <p:pic>
        <p:nvPicPr>
          <p:cNvPr id="22530" name="Picture 1" descr="Screen Shot 2012-02-26 at 11.05.40 AM.png"/>
          <p:cNvPicPr>
            <a:picLocks noChangeAspect="1"/>
          </p:cNvPicPr>
          <p:nvPr/>
        </p:nvPicPr>
        <p:blipFill>
          <a:blip r:embed="rId4"/>
          <a:srcRect l="48006"/>
          <a:stretch>
            <a:fillRect/>
          </a:stretch>
        </p:blipFill>
        <p:spPr bwMode="auto">
          <a:xfrm>
            <a:off x="4560888" y="1651000"/>
            <a:ext cx="4352925" cy="4421188"/>
          </a:xfrm>
          <a:prstGeom prst="rect">
            <a:avLst/>
          </a:prstGeom>
          <a:noFill/>
          <a:ln w="9525">
            <a:noFill/>
            <a:miter lim="800000"/>
            <a:headEnd/>
            <a:tailEnd/>
          </a:ln>
        </p:spPr>
      </p:pic>
      <p:pic>
        <p:nvPicPr>
          <p:cNvPr id="22531" name="Picture 5" descr="Screen Shot 2012-02-26 at 11.05.40 AM.png"/>
          <p:cNvPicPr>
            <a:picLocks noChangeAspect="1"/>
          </p:cNvPicPr>
          <p:nvPr/>
        </p:nvPicPr>
        <p:blipFill>
          <a:blip r:embed="rId4"/>
          <a:srcRect r="49117"/>
          <a:stretch>
            <a:fillRect/>
          </a:stretch>
        </p:blipFill>
        <p:spPr bwMode="auto">
          <a:xfrm>
            <a:off x="230188" y="1651000"/>
            <a:ext cx="4260850" cy="4421188"/>
          </a:xfrm>
          <a:prstGeom prst="rect">
            <a:avLst/>
          </a:prstGeom>
          <a:noFill/>
          <a:ln w="9525">
            <a:noFill/>
            <a:miter lim="800000"/>
            <a:headEnd/>
            <a:tailEnd/>
          </a:ln>
        </p:spPr>
      </p:pic>
      <p:sp>
        <p:nvSpPr>
          <p:cNvPr id="3" name="Footer Placeholder 2"/>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223963" y="409575"/>
            <a:ext cx="6553200" cy="527050"/>
          </a:xfrm>
          <a:prstGeom prst="rect">
            <a:avLst/>
          </a:prstGeom>
          <a:noFill/>
          <a:ln w="9525">
            <a:noFill/>
            <a:miter lim="800000"/>
            <a:headEnd/>
            <a:tailEnd/>
          </a:ln>
        </p:spPr>
        <p:txBody>
          <a:bodyPr/>
          <a:lstStyle/>
          <a:p>
            <a:pPr algn="ctr">
              <a:lnSpc>
                <a:spcPct val="85000"/>
              </a:lnSpc>
            </a:pPr>
            <a:r>
              <a:rPr lang="en-US" sz="2800">
                <a:solidFill>
                  <a:srgbClr val="12604E"/>
                </a:solidFill>
                <a:latin typeface="Calisto MT" pitchFamily="18" charset="0"/>
              </a:rPr>
              <a:t>Traditional vs. Cortical Trajectory</a:t>
            </a:r>
            <a:endParaRPr lang="en-US" i="1">
              <a:solidFill>
                <a:schemeClr val="tx2"/>
              </a:solidFill>
              <a:latin typeface="Calisto MT" pitchFamily="18" charset="0"/>
            </a:endParaRPr>
          </a:p>
        </p:txBody>
      </p:sp>
      <p:pic>
        <p:nvPicPr>
          <p:cNvPr id="24578" name="Picture 14" descr="MAST"/>
          <p:cNvPicPr>
            <a:picLocks noChangeAspect="1" noChangeArrowheads="1"/>
          </p:cNvPicPr>
          <p:nvPr/>
        </p:nvPicPr>
        <p:blipFill>
          <a:blip r:embed="rId4"/>
          <a:srcRect/>
          <a:stretch>
            <a:fillRect/>
          </a:stretch>
        </p:blipFill>
        <p:spPr bwMode="auto">
          <a:xfrm>
            <a:off x="5227638" y="1919288"/>
            <a:ext cx="3698875" cy="3733800"/>
          </a:xfrm>
          <a:prstGeom prst="rect">
            <a:avLst/>
          </a:prstGeom>
          <a:noFill/>
          <a:ln w="9525">
            <a:noFill/>
            <a:miter lim="800000"/>
            <a:headEnd/>
            <a:tailEnd/>
          </a:ln>
        </p:spPr>
      </p:pic>
      <p:pic>
        <p:nvPicPr>
          <p:cNvPr id="24579" name="Picture 15" descr="MAST"/>
          <p:cNvPicPr>
            <a:picLocks noChangeAspect="1" noChangeArrowheads="1"/>
          </p:cNvPicPr>
          <p:nvPr/>
        </p:nvPicPr>
        <p:blipFill>
          <a:blip r:embed="rId5"/>
          <a:srcRect/>
          <a:stretch>
            <a:fillRect/>
          </a:stretch>
        </p:blipFill>
        <p:spPr bwMode="auto">
          <a:xfrm>
            <a:off x="163513" y="715963"/>
            <a:ext cx="5133975" cy="5922962"/>
          </a:xfrm>
          <a:prstGeom prst="rect">
            <a:avLst/>
          </a:prstGeom>
          <a:noFill/>
          <a:ln w="9525">
            <a:noFill/>
            <a:miter lim="800000"/>
            <a:headEnd/>
            <a:tailEnd/>
          </a:ln>
        </p:spPr>
      </p:pic>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5"/>
          <p:cNvSpPr>
            <a:spLocks noGrp="1" noChangeArrowheads="1"/>
          </p:cNvSpPr>
          <p:nvPr>
            <p:ph sz="half" idx="1"/>
          </p:nvPr>
        </p:nvSpPr>
        <p:spPr>
          <a:xfrm>
            <a:off x="3008313" y="1600200"/>
            <a:ext cx="3408362" cy="4878388"/>
          </a:xfrm>
          <a:solidFill>
            <a:schemeClr val="accent6">
              <a:lumMod val="75000"/>
              <a:alpha val="79000"/>
            </a:schemeClr>
          </a:solidFill>
          <a:ln w="31750">
            <a:solidFill>
              <a:schemeClr val="tx1"/>
            </a:solidFill>
          </a:ln>
          <a:effectLst>
            <a:outerShdw blurRad="50800" dist="114300" dir="2700000" algn="tl" rotWithShape="0">
              <a:srgbClr val="000000">
                <a:alpha val="43000"/>
              </a:srgbClr>
            </a:outerShdw>
          </a:effectLst>
        </p:spPr>
        <p:txBody>
          <a:bodyPr rtlCol="0" anchor="ctr">
            <a:noAutofit/>
          </a:bodyPr>
          <a:lstStyle/>
          <a:p>
            <a:pPr eaLnBrk="1" fontAlgn="auto" hangingPunct="1">
              <a:spcBef>
                <a:spcPts val="1400"/>
              </a:spcBef>
              <a:spcAft>
                <a:spcPts val="0"/>
              </a:spcAft>
              <a:buClr>
                <a:srgbClr val="12604E"/>
              </a:buClr>
              <a:buFont typeface="Wingdings" charset="0"/>
              <a:buChar char="ü"/>
              <a:defRPr/>
            </a:pPr>
            <a:r>
              <a:rPr lang="en-US" sz="1800" dirty="0">
                <a:solidFill>
                  <a:schemeClr val="tx1">
                    <a:lumMod val="75000"/>
                    <a:lumOff val="25000"/>
                  </a:schemeClr>
                </a:solidFill>
                <a:ea typeface="ヒラギノ角ゴ Pro W3" charset="0"/>
                <a:cs typeface="ヒラギノ角ゴ Pro W3" charset="0"/>
              </a:rPr>
              <a:t>Anatomical Landmarks</a:t>
            </a:r>
          </a:p>
          <a:p>
            <a:pPr eaLnBrk="1" fontAlgn="auto" hangingPunct="1">
              <a:spcBef>
                <a:spcPts val="1400"/>
              </a:spcBef>
              <a:spcAft>
                <a:spcPts val="0"/>
              </a:spcAft>
              <a:buClr>
                <a:srgbClr val="12604E"/>
              </a:buClr>
              <a:buFont typeface="Wingdings" charset="0"/>
              <a:buChar char="ü"/>
              <a:defRPr/>
            </a:pPr>
            <a:r>
              <a:rPr lang="en-US" sz="1800" dirty="0" smtClean="0">
                <a:solidFill>
                  <a:schemeClr val="tx1">
                    <a:lumMod val="75000"/>
                    <a:lumOff val="25000"/>
                  </a:schemeClr>
                </a:solidFill>
                <a:ea typeface="ヒラギノ角ゴ Pro W3" charset="0"/>
                <a:cs typeface="ヒラギノ角ゴ Pro W3" charset="0"/>
              </a:rPr>
              <a:t>Exposure Time</a:t>
            </a:r>
          </a:p>
          <a:p>
            <a:pPr eaLnBrk="1" fontAlgn="auto" hangingPunct="1">
              <a:spcBef>
                <a:spcPts val="1400"/>
              </a:spcBef>
              <a:spcAft>
                <a:spcPts val="0"/>
              </a:spcAft>
              <a:buClr>
                <a:srgbClr val="12604E"/>
              </a:buClr>
              <a:buFont typeface="Wingdings" charset="0"/>
              <a:buChar char="ü"/>
              <a:defRPr/>
            </a:pPr>
            <a:r>
              <a:rPr lang="en-US" sz="1800" dirty="0" smtClean="0">
                <a:solidFill>
                  <a:schemeClr val="tx1">
                    <a:lumMod val="75000"/>
                    <a:lumOff val="25000"/>
                  </a:schemeClr>
                </a:solidFill>
                <a:ea typeface="ヒラギノ角ゴ Pro W3" charset="0"/>
                <a:cs typeface="ヒラギノ角ゴ Pro W3" charset="0"/>
              </a:rPr>
              <a:t>Muscle Retraction</a:t>
            </a:r>
          </a:p>
          <a:p>
            <a:pPr eaLnBrk="1" fontAlgn="auto" hangingPunct="1">
              <a:spcBef>
                <a:spcPts val="1400"/>
              </a:spcBef>
              <a:spcAft>
                <a:spcPts val="0"/>
              </a:spcAft>
              <a:buClr>
                <a:srgbClr val="12604E"/>
              </a:buClr>
              <a:buFont typeface="Wingdings" charset="0"/>
              <a:buChar char="ü"/>
              <a:defRPr/>
            </a:pPr>
            <a:r>
              <a:rPr lang="en-US" sz="1800" dirty="0" smtClean="0">
                <a:solidFill>
                  <a:schemeClr val="tx1">
                    <a:lumMod val="75000"/>
                    <a:lumOff val="25000"/>
                  </a:schemeClr>
                </a:solidFill>
                <a:ea typeface="ヒラギノ角ゴ Pro W3" charset="0"/>
                <a:cs typeface="ヒラギノ角ゴ Pro W3" charset="0"/>
              </a:rPr>
              <a:t>Quality </a:t>
            </a:r>
            <a:r>
              <a:rPr lang="en-US" sz="1800" dirty="0">
                <a:solidFill>
                  <a:schemeClr val="tx1">
                    <a:lumMod val="75000"/>
                    <a:lumOff val="25000"/>
                  </a:schemeClr>
                </a:solidFill>
                <a:ea typeface="ヒラギノ角ゴ Pro W3" charset="0"/>
                <a:cs typeface="ヒラギノ角ゴ Pro W3" charset="0"/>
              </a:rPr>
              <a:t>of Bone</a:t>
            </a:r>
          </a:p>
          <a:p>
            <a:pPr eaLnBrk="1" fontAlgn="auto" hangingPunct="1">
              <a:spcBef>
                <a:spcPts val="1400"/>
              </a:spcBef>
              <a:spcAft>
                <a:spcPts val="0"/>
              </a:spcAft>
              <a:buClr>
                <a:srgbClr val="12604E"/>
              </a:buClr>
              <a:buFont typeface="Wingdings" charset="0"/>
              <a:buChar char="ü"/>
              <a:defRPr/>
            </a:pPr>
            <a:r>
              <a:rPr lang="en-US" sz="1800" dirty="0" smtClean="0">
                <a:solidFill>
                  <a:schemeClr val="tx1">
                    <a:lumMod val="75000"/>
                    <a:lumOff val="25000"/>
                  </a:schemeClr>
                </a:solidFill>
                <a:ea typeface="ヒラギノ角ゴ Pro W3" charset="0"/>
                <a:cs typeface="ヒラギノ角ゴ Pro W3" charset="0"/>
              </a:rPr>
              <a:t>Hardware </a:t>
            </a:r>
            <a:r>
              <a:rPr lang="en-US" sz="1800" dirty="0">
                <a:solidFill>
                  <a:schemeClr val="tx1">
                    <a:lumMod val="75000"/>
                    <a:lumOff val="25000"/>
                  </a:schemeClr>
                </a:solidFill>
                <a:ea typeface="ヒラギノ角ゴ Pro W3" charset="0"/>
                <a:cs typeface="ヒラギノ角ゴ Pro W3" charset="0"/>
              </a:rPr>
              <a:t>Removal</a:t>
            </a:r>
          </a:p>
          <a:p>
            <a:pPr eaLnBrk="1" fontAlgn="auto" hangingPunct="1">
              <a:spcBef>
                <a:spcPts val="1400"/>
              </a:spcBef>
              <a:spcAft>
                <a:spcPts val="0"/>
              </a:spcAft>
              <a:buClr>
                <a:srgbClr val="12604E"/>
              </a:buClr>
              <a:buFont typeface="Wingdings" charset="0"/>
              <a:buChar char="ü"/>
              <a:defRPr/>
            </a:pPr>
            <a:r>
              <a:rPr lang="en-US" sz="1800" dirty="0" smtClean="0">
                <a:solidFill>
                  <a:schemeClr val="tx1">
                    <a:lumMod val="75000"/>
                    <a:lumOff val="25000"/>
                  </a:schemeClr>
                </a:solidFill>
                <a:ea typeface="ヒラギノ角ゴ Pro W3" charset="0"/>
                <a:cs typeface="ヒラギノ角ゴ Pro W3" charset="0"/>
              </a:rPr>
              <a:t>Rod </a:t>
            </a:r>
            <a:r>
              <a:rPr lang="en-US" sz="1800" dirty="0">
                <a:solidFill>
                  <a:schemeClr val="tx1">
                    <a:lumMod val="75000"/>
                    <a:lumOff val="25000"/>
                  </a:schemeClr>
                </a:solidFill>
                <a:ea typeface="ヒラギノ角ゴ Pro W3" charset="0"/>
                <a:cs typeface="ヒラギノ角ゴ Pro W3" charset="0"/>
              </a:rPr>
              <a:t>Placement</a:t>
            </a:r>
          </a:p>
          <a:p>
            <a:pPr eaLnBrk="1" fontAlgn="auto" hangingPunct="1">
              <a:spcBef>
                <a:spcPts val="1400"/>
              </a:spcBef>
              <a:spcAft>
                <a:spcPts val="0"/>
              </a:spcAft>
              <a:buClr>
                <a:srgbClr val="12604E"/>
              </a:buClr>
              <a:buFont typeface="Wingdings" charset="0"/>
              <a:buChar char="ü"/>
              <a:defRPr/>
            </a:pPr>
            <a:r>
              <a:rPr lang="en-US" sz="1800" dirty="0">
                <a:solidFill>
                  <a:schemeClr val="tx1">
                    <a:lumMod val="75000"/>
                    <a:lumOff val="25000"/>
                  </a:schemeClr>
                </a:solidFill>
                <a:ea typeface="ヒラギノ角ゴ Pro W3" charset="0"/>
                <a:cs typeface="ヒラギノ角ゴ Pro W3" charset="0"/>
              </a:rPr>
              <a:t>Volume of Bone Graft </a:t>
            </a:r>
          </a:p>
          <a:p>
            <a:pPr eaLnBrk="1" fontAlgn="auto" hangingPunct="1">
              <a:spcBef>
                <a:spcPts val="1400"/>
              </a:spcBef>
              <a:spcAft>
                <a:spcPts val="0"/>
              </a:spcAft>
              <a:buClr>
                <a:srgbClr val="12604E"/>
              </a:buClr>
              <a:buFont typeface="Wingdings" charset="0"/>
              <a:buChar char="ü"/>
              <a:defRPr/>
            </a:pPr>
            <a:r>
              <a:rPr lang="en-US" sz="1800" dirty="0">
                <a:solidFill>
                  <a:schemeClr val="tx1">
                    <a:lumMod val="75000"/>
                    <a:lumOff val="25000"/>
                  </a:schemeClr>
                </a:solidFill>
                <a:ea typeface="ヒラギノ角ゴ Pro W3" charset="0"/>
                <a:cs typeface="ヒラギノ角ゴ Pro W3" charset="0"/>
              </a:rPr>
              <a:t>Closure </a:t>
            </a:r>
            <a:r>
              <a:rPr lang="en-US" sz="1800" dirty="0" smtClean="0">
                <a:solidFill>
                  <a:schemeClr val="tx1">
                    <a:lumMod val="75000"/>
                    <a:lumOff val="25000"/>
                  </a:schemeClr>
                </a:solidFill>
                <a:ea typeface="ヒラギノ角ゴ Pro W3" charset="0"/>
                <a:cs typeface="ヒラギノ角ゴ Pro W3" charset="0"/>
              </a:rPr>
              <a:t>Time</a:t>
            </a:r>
          </a:p>
          <a:p>
            <a:pPr eaLnBrk="1" fontAlgn="auto" hangingPunct="1">
              <a:spcBef>
                <a:spcPts val="1400"/>
              </a:spcBef>
              <a:spcAft>
                <a:spcPts val="0"/>
              </a:spcAft>
              <a:buClr>
                <a:srgbClr val="12604E"/>
              </a:buClr>
              <a:buFont typeface="Wingdings" charset="0"/>
              <a:buChar char="ü"/>
              <a:defRPr/>
            </a:pPr>
            <a:r>
              <a:rPr lang="en-US" sz="1800" dirty="0" smtClean="0">
                <a:solidFill>
                  <a:schemeClr val="tx1">
                    <a:lumMod val="75000"/>
                    <a:lumOff val="25000"/>
                  </a:schemeClr>
                </a:solidFill>
                <a:ea typeface="ヒラギノ角ゴ Pro W3" charset="0"/>
                <a:cs typeface="ヒラギノ角ゴ Pro W3" charset="0"/>
              </a:rPr>
              <a:t>Associated risks include fracture, </a:t>
            </a:r>
            <a:r>
              <a:rPr lang="en-US" sz="1800" dirty="0" err="1" smtClean="0">
                <a:solidFill>
                  <a:schemeClr val="tx1">
                    <a:lumMod val="75000"/>
                    <a:lumOff val="25000"/>
                  </a:schemeClr>
                </a:solidFill>
                <a:ea typeface="ヒラギノ角ゴ Pro W3" charset="0"/>
                <a:cs typeface="ヒラギノ角ゴ Pro W3" charset="0"/>
              </a:rPr>
              <a:t>microfracture</a:t>
            </a:r>
            <a:r>
              <a:rPr lang="en-US" sz="1800" dirty="0" smtClean="0">
                <a:solidFill>
                  <a:schemeClr val="tx1">
                    <a:lumMod val="75000"/>
                    <a:lumOff val="25000"/>
                  </a:schemeClr>
                </a:solidFill>
                <a:ea typeface="ヒラギノ角ゴ Pro W3" charset="0"/>
                <a:cs typeface="ヒラギノ角ゴ Pro W3" charset="0"/>
              </a:rPr>
              <a:t>, </a:t>
            </a:r>
            <a:r>
              <a:rPr lang="en-US" sz="1800" dirty="0" err="1" smtClean="0">
                <a:solidFill>
                  <a:schemeClr val="tx1">
                    <a:lumMod val="75000"/>
                    <a:lumOff val="25000"/>
                  </a:schemeClr>
                </a:solidFill>
                <a:ea typeface="ヒラギノ角ゴ Pro W3" charset="0"/>
                <a:cs typeface="ヒラギノ角ゴ Pro W3" charset="0"/>
              </a:rPr>
              <a:t>resorption</a:t>
            </a:r>
            <a:r>
              <a:rPr lang="en-US" sz="1800" dirty="0" smtClean="0">
                <a:solidFill>
                  <a:schemeClr val="tx1">
                    <a:lumMod val="75000"/>
                    <a:lumOff val="25000"/>
                  </a:schemeClr>
                </a:solidFill>
                <a:ea typeface="ヒラギノ角ゴ Pro W3" charset="0"/>
                <a:cs typeface="ヒラギノ角ゴ Pro W3" charset="0"/>
              </a:rPr>
              <a:t>, damage, or penetration of spine bone</a:t>
            </a:r>
          </a:p>
        </p:txBody>
      </p:sp>
      <p:sp>
        <p:nvSpPr>
          <p:cNvPr id="26626" name="Rectangle 2"/>
          <p:cNvSpPr>
            <a:spLocks noChangeArrowheads="1"/>
          </p:cNvSpPr>
          <p:nvPr/>
        </p:nvSpPr>
        <p:spPr bwMode="auto">
          <a:xfrm>
            <a:off x="762000" y="673100"/>
            <a:ext cx="7596188" cy="774700"/>
          </a:xfrm>
          <a:prstGeom prst="rect">
            <a:avLst/>
          </a:prstGeom>
          <a:noFill/>
          <a:ln w="9525">
            <a:noFill/>
            <a:miter lim="800000"/>
            <a:headEnd/>
            <a:tailEnd/>
          </a:ln>
        </p:spPr>
        <p:txBody>
          <a:bodyPr/>
          <a:lstStyle/>
          <a:p>
            <a:pPr algn="ctr">
              <a:lnSpc>
                <a:spcPct val="85000"/>
              </a:lnSpc>
            </a:pPr>
            <a:r>
              <a:rPr lang="en-US" sz="4000">
                <a:solidFill>
                  <a:srgbClr val="12604E"/>
                </a:solidFill>
                <a:latin typeface="Calisto MT" pitchFamily="18" charset="0"/>
              </a:rPr>
              <a:t>Considerations</a:t>
            </a:r>
            <a:endParaRPr lang="en-US" sz="2800" i="1">
              <a:solidFill>
                <a:schemeClr val="tx2"/>
              </a:solidFill>
              <a:latin typeface="Calisto MT" pitchFamily="18" charset="0"/>
            </a:endParaRPr>
          </a:p>
        </p:txBody>
      </p:sp>
      <p:pic>
        <p:nvPicPr>
          <p:cNvPr id="26627" name="Picture 10" descr="MAST"/>
          <p:cNvPicPr>
            <a:picLocks noChangeAspect="1" noChangeArrowheads="1"/>
          </p:cNvPicPr>
          <p:nvPr/>
        </p:nvPicPr>
        <p:blipFill>
          <a:blip r:embed="rId3"/>
          <a:srcRect/>
          <a:stretch>
            <a:fillRect/>
          </a:stretch>
        </p:blipFill>
        <p:spPr bwMode="auto">
          <a:xfrm>
            <a:off x="287338" y="4140200"/>
            <a:ext cx="2339975" cy="2362200"/>
          </a:xfrm>
          <a:prstGeom prst="rect">
            <a:avLst/>
          </a:prstGeom>
          <a:noFill/>
          <a:ln w="9525">
            <a:noFill/>
            <a:miter lim="800000"/>
            <a:headEnd/>
            <a:tailEnd/>
          </a:ln>
        </p:spPr>
      </p:pic>
      <p:pic>
        <p:nvPicPr>
          <p:cNvPr id="26628" name="Picture 11" descr="MAST"/>
          <p:cNvPicPr>
            <a:picLocks noChangeAspect="1" noChangeArrowheads="1"/>
          </p:cNvPicPr>
          <p:nvPr/>
        </p:nvPicPr>
        <p:blipFill>
          <a:blip r:embed="rId4"/>
          <a:srcRect/>
          <a:stretch>
            <a:fillRect/>
          </a:stretch>
        </p:blipFill>
        <p:spPr bwMode="auto">
          <a:xfrm>
            <a:off x="319088" y="1600200"/>
            <a:ext cx="2308225" cy="2314575"/>
          </a:xfrm>
          <a:prstGeom prst="rect">
            <a:avLst/>
          </a:prstGeom>
          <a:noFill/>
          <a:ln w="9525">
            <a:noFill/>
            <a:miter lim="800000"/>
            <a:headEnd/>
            <a:tailEnd/>
          </a:ln>
        </p:spPr>
      </p:pic>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pic>
        <p:nvPicPr>
          <p:cNvPr id="26630" name="Picture 3" descr="C:\Users\auerbd1\Desktop\image b.jpg"/>
          <p:cNvPicPr>
            <a:picLocks noChangeAspect="1" noChangeArrowheads="1"/>
          </p:cNvPicPr>
          <p:nvPr/>
        </p:nvPicPr>
        <p:blipFill>
          <a:blip r:embed="rId5"/>
          <a:srcRect/>
          <a:stretch>
            <a:fillRect/>
          </a:stretch>
        </p:blipFill>
        <p:spPr bwMode="auto">
          <a:xfrm>
            <a:off x="6543675" y="1930400"/>
            <a:ext cx="2311400" cy="3968750"/>
          </a:xfrm>
          <a:prstGeom prst="rect">
            <a:avLst/>
          </a:prstGeom>
          <a:noFill/>
          <a:ln w="9525">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smtClean="0"/>
              <a:t>Technique Origin</a:t>
            </a:r>
          </a:p>
        </p:txBody>
      </p:sp>
      <p:sp>
        <p:nvSpPr>
          <p:cNvPr id="27650" name="Content Placeholder 2"/>
          <p:cNvSpPr>
            <a:spLocks noGrp="1"/>
          </p:cNvSpPr>
          <p:nvPr>
            <p:ph idx="1"/>
          </p:nvPr>
        </p:nvSpPr>
        <p:spPr>
          <a:xfrm>
            <a:off x="427038" y="1925638"/>
            <a:ext cx="5159375" cy="3932237"/>
          </a:xfrm>
        </p:spPr>
        <p:txBody>
          <a:bodyPr/>
          <a:lstStyle/>
          <a:p>
            <a:pPr eaLnBrk="1" hangingPunct="1"/>
            <a:r>
              <a:rPr lang="en-US" sz="2000" smtClean="0"/>
              <a:t>1986 – Art Steffee coins the term “</a:t>
            </a:r>
            <a:r>
              <a:rPr lang="en-US" sz="2000" b="1" smtClean="0"/>
              <a:t>Force Nucleus</a:t>
            </a:r>
            <a:r>
              <a:rPr lang="en-US" sz="2000" smtClean="0"/>
              <a:t>” – convergence point of pedicle, pars/lamina, TP, SAP – an area of significant strength due to high cortical bone content</a:t>
            </a:r>
          </a:p>
          <a:p>
            <a:pPr eaLnBrk="1" hangingPunct="1"/>
            <a:endParaRPr lang="en-US" sz="2000" smtClean="0"/>
          </a:p>
          <a:p>
            <a:pPr eaLnBrk="1" hangingPunct="1"/>
            <a:endParaRPr lang="en-US" sz="2000" smtClean="0"/>
          </a:p>
          <a:p>
            <a:pPr eaLnBrk="1" hangingPunct="1"/>
            <a:r>
              <a:rPr lang="en-US" sz="2000" smtClean="0"/>
              <a:t>Roy-Camille’s “Straight-In” screw/plate construct used a similar starting point for its trajectory</a:t>
            </a:r>
          </a:p>
        </p:txBody>
      </p:sp>
      <p:pic>
        <p:nvPicPr>
          <p:cNvPr id="27651" name="Picture 6"/>
          <p:cNvPicPr>
            <a:picLocks noChangeAspect="1" noChangeArrowheads="1"/>
          </p:cNvPicPr>
          <p:nvPr/>
        </p:nvPicPr>
        <p:blipFill>
          <a:blip r:embed="rId3"/>
          <a:srcRect b="24046"/>
          <a:stretch>
            <a:fillRect/>
          </a:stretch>
        </p:blipFill>
        <p:spPr bwMode="auto">
          <a:xfrm>
            <a:off x="6003925" y="1925638"/>
            <a:ext cx="2241550" cy="1460500"/>
          </a:xfrm>
          <a:prstGeom prst="rect">
            <a:avLst/>
          </a:prstGeom>
          <a:noFill/>
          <a:ln w="9525">
            <a:noFill/>
            <a:miter lim="800000"/>
            <a:headEnd/>
            <a:tailEnd/>
          </a:ln>
        </p:spPr>
      </p:pic>
      <p:pic>
        <p:nvPicPr>
          <p:cNvPr id="27652" name="Picture 5"/>
          <p:cNvPicPr>
            <a:picLocks noChangeAspect="1" noChangeArrowheads="1"/>
          </p:cNvPicPr>
          <p:nvPr/>
        </p:nvPicPr>
        <p:blipFill>
          <a:blip r:embed="rId4"/>
          <a:srcRect/>
          <a:stretch>
            <a:fillRect/>
          </a:stretch>
        </p:blipFill>
        <p:spPr bwMode="auto">
          <a:xfrm>
            <a:off x="5892800" y="4525963"/>
            <a:ext cx="2565400" cy="1846262"/>
          </a:xfrm>
          <a:prstGeom prst="rect">
            <a:avLst/>
          </a:prstGeom>
          <a:noFill/>
          <a:ln w="9525">
            <a:noFill/>
            <a:miter lim="800000"/>
            <a:headEnd/>
            <a:tailEnd/>
          </a:ln>
        </p:spPr>
      </p:pic>
      <p:sp>
        <p:nvSpPr>
          <p:cNvPr id="6" name="Footer Placeholder 5"/>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8"/>
          <p:cNvPicPr>
            <a:picLocks noChangeAspect="1" noChangeArrowheads="1"/>
          </p:cNvPicPr>
          <p:nvPr/>
        </p:nvPicPr>
        <p:blipFill>
          <a:blip r:embed="rId3"/>
          <a:srcRect/>
          <a:stretch>
            <a:fillRect/>
          </a:stretch>
        </p:blipFill>
        <p:spPr bwMode="gray">
          <a:xfrm>
            <a:off x="5911850" y="3379788"/>
            <a:ext cx="2897188" cy="2897187"/>
          </a:xfrm>
          <a:prstGeom prst="rect">
            <a:avLst/>
          </a:prstGeom>
          <a:noFill/>
          <a:ln w="9525">
            <a:noFill/>
            <a:miter lim="800000"/>
            <a:headEnd/>
            <a:tailEnd/>
          </a:ln>
        </p:spPr>
      </p:pic>
      <p:sp>
        <p:nvSpPr>
          <p:cNvPr id="29698" name="Rectangle 11"/>
          <p:cNvSpPr>
            <a:spLocks noGrp="1" noChangeArrowheads="1"/>
          </p:cNvSpPr>
          <p:nvPr>
            <p:ph type="title"/>
          </p:nvPr>
        </p:nvSpPr>
        <p:spPr>
          <a:xfrm>
            <a:off x="900113" y="0"/>
            <a:ext cx="7345362" cy="1339850"/>
          </a:xfrm>
        </p:spPr>
        <p:txBody>
          <a:bodyPr/>
          <a:lstStyle/>
          <a:p>
            <a:pPr eaLnBrk="1" hangingPunct="1"/>
            <a:r>
              <a:rPr lang="en-US" smtClean="0"/>
              <a:t>The Screw</a:t>
            </a:r>
          </a:p>
        </p:txBody>
      </p:sp>
      <p:sp>
        <p:nvSpPr>
          <p:cNvPr id="1112067" name="Rectangle 3"/>
          <p:cNvSpPr>
            <a:spLocks noGrp="1" noChangeArrowheads="1"/>
          </p:cNvSpPr>
          <p:nvPr>
            <p:ph idx="1"/>
          </p:nvPr>
        </p:nvSpPr>
        <p:spPr>
          <a:xfrm>
            <a:off x="319088" y="1744663"/>
            <a:ext cx="5969000" cy="4929187"/>
          </a:xfrm>
        </p:spPr>
        <p:txBody>
          <a:bodyPr rtlCol="0">
            <a:noAutofit/>
          </a:bodyPr>
          <a:lstStyle/>
          <a:p>
            <a:pPr eaLnBrk="1" fontAlgn="auto" hangingPunct="1">
              <a:spcBef>
                <a:spcPts val="0"/>
              </a:spcBef>
              <a:spcAft>
                <a:spcPts val="0"/>
              </a:spcAft>
              <a:buClr>
                <a:schemeClr val="tx1">
                  <a:lumMod val="75000"/>
                  <a:lumOff val="25000"/>
                </a:schemeClr>
              </a:buClr>
              <a:buFont typeface="Courier New"/>
              <a:buChar char="o"/>
              <a:defRPr/>
            </a:pPr>
            <a:r>
              <a:rPr lang="en-US" sz="2000" dirty="0">
                <a:solidFill>
                  <a:schemeClr val="tx1">
                    <a:lumMod val="75000"/>
                    <a:lumOff val="25000"/>
                  </a:schemeClr>
                </a:solidFill>
              </a:rPr>
              <a:t>Utilizes </a:t>
            </a:r>
            <a:r>
              <a:rPr lang="en-US" sz="2000" dirty="0" smtClean="0">
                <a:solidFill>
                  <a:schemeClr val="tx1">
                    <a:lumMod val="75000"/>
                    <a:lumOff val="25000"/>
                  </a:schemeClr>
                </a:solidFill>
              </a:rPr>
              <a:t>existing </a:t>
            </a:r>
            <a:r>
              <a:rPr lang="en-US" sz="2000" dirty="0">
                <a:solidFill>
                  <a:schemeClr val="tx1">
                    <a:lumMod val="75000"/>
                    <a:lumOff val="25000"/>
                  </a:schemeClr>
                </a:solidFill>
              </a:rPr>
              <a:t>CD Horizon® LEGACY™ </a:t>
            </a:r>
            <a:r>
              <a:rPr lang="en-US" sz="2000" dirty="0" smtClean="0">
                <a:solidFill>
                  <a:schemeClr val="tx1">
                    <a:lumMod val="75000"/>
                    <a:lumOff val="25000"/>
                  </a:schemeClr>
                </a:solidFill>
              </a:rPr>
              <a:t>Spinal System Instrumentation</a:t>
            </a:r>
            <a:endParaRPr lang="en-US" sz="2000" dirty="0">
              <a:solidFill>
                <a:schemeClr val="tx1">
                  <a:lumMod val="75000"/>
                  <a:lumOff val="25000"/>
                </a:schemeClr>
              </a:solidFill>
            </a:endParaRPr>
          </a:p>
          <a:p>
            <a:pPr eaLnBrk="1" fontAlgn="auto" hangingPunct="1">
              <a:spcBef>
                <a:spcPts val="0"/>
              </a:spcBef>
              <a:spcAft>
                <a:spcPts val="0"/>
              </a:spcAft>
              <a:buClr>
                <a:schemeClr val="tx1">
                  <a:lumMod val="75000"/>
                  <a:lumOff val="25000"/>
                </a:schemeClr>
              </a:buClr>
              <a:buFont typeface="Courier New"/>
              <a:buChar char="o"/>
              <a:defRPr/>
            </a:pPr>
            <a:endParaRPr lang="en-US" sz="800" dirty="0" smtClean="0">
              <a:solidFill>
                <a:schemeClr val="tx1">
                  <a:lumMod val="75000"/>
                  <a:lumOff val="25000"/>
                </a:schemeClr>
              </a:solidFill>
            </a:endParaRPr>
          </a:p>
          <a:p>
            <a:pPr eaLnBrk="1" fontAlgn="auto" hangingPunct="1">
              <a:spcBef>
                <a:spcPts val="0"/>
              </a:spcBef>
              <a:spcAft>
                <a:spcPts val="0"/>
              </a:spcAft>
              <a:buClr>
                <a:schemeClr val="tx1">
                  <a:lumMod val="75000"/>
                  <a:lumOff val="25000"/>
                </a:schemeClr>
              </a:buClr>
              <a:buFont typeface="Courier New"/>
              <a:buChar char="o"/>
              <a:defRPr/>
            </a:pPr>
            <a:r>
              <a:rPr lang="en-US" sz="2000" dirty="0" smtClean="0">
                <a:solidFill>
                  <a:schemeClr val="tx1">
                    <a:lumMod val="75000"/>
                    <a:lumOff val="25000"/>
                  </a:schemeClr>
                </a:solidFill>
              </a:rPr>
              <a:t>Tapping is essential</a:t>
            </a:r>
          </a:p>
          <a:p>
            <a:pPr lvl="1" eaLnBrk="1" fontAlgn="auto" hangingPunct="1">
              <a:spcBef>
                <a:spcPts val="0"/>
              </a:spcBef>
              <a:spcAft>
                <a:spcPts val="0"/>
              </a:spcAft>
              <a:buClr>
                <a:schemeClr val="bg2">
                  <a:lumMod val="60000"/>
                  <a:lumOff val="40000"/>
                </a:schemeClr>
              </a:buClr>
              <a:buFont typeface="Courier New"/>
              <a:buChar char="o"/>
              <a:defRPr/>
            </a:pPr>
            <a:r>
              <a:rPr lang="en-US" sz="2000" dirty="0" smtClean="0">
                <a:solidFill>
                  <a:schemeClr val="tx1">
                    <a:lumMod val="75000"/>
                    <a:lumOff val="25000"/>
                  </a:schemeClr>
                </a:solidFill>
              </a:rPr>
              <a:t>Includes </a:t>
            </a:r>
            <a:r>
              <a:rPr lang="en-US" sz="2000" dirty="0">
                <a:solidFill>
                  <a:schemeClr val="tx1">
                    <a:lumMod val="75000"/>
                    <a:lumOff val="25000"/>
                  </a:schemeClr>
                </a:solidFill>
              </a:rPr>
              <a:t>Cortical Taps </a:t>
            </a:r>
            <a:r>
              <a:rPr lang="en-US" sz="2000" dirty="0" smtClean="0">
                <a:solidFill>
                  <a:schemeClr val="tx1">
                    <a:lumMod val="75000"/>
                    <a:lumOff val="25000"/>
                  </a:schemeClr>
                </a:solidFill>
              </a:rPr>
              <a:t>matching thread pitch </a:t>
            </a:r>
            <a:r>
              <a:rPr lang="en-US" sz="2000" dirty="0">
                <a:solidFill>
                  <a:schemeClr val="tx1">
                    <a:lumMod val="75000"/>
                    <a:lumOff val="25000"/>
                  </a:schemeClr>
                </a:solidFill>
              </a:rPr>
              <a:t>of the </a:t>
            </a:r>
            <a:r>
              <a:rPr lang="en-US" sz="2000" dirty="0" smtClean="0">
                <a:solidFill>
                  <a:schemeClr val="tx1">
                    <a:lumMod val="75000"/>
                    <a:lumOff val="25000"/>
                  </a:schemeClr>
                </a:solidFill>
              </a:rPr>
              <a:t>Screw</a:t>
            </a:r>
          </a:p>
          <a:p>
            <a:pPr lvl="1" eaLnBrk="1" fontAlgn="auto" hangingPunct="1">
              <a:spcBef>
                <a:spcPts val="0"/>
              </a:spcBef>
              <a:spcAft>
                <a:spcPts val="0"/>
              </a:spcAft>
              <a:buClr>
                <a:schemeClr val="bg2">
                  <a:lumMod val="60000"/>
                  <a:lumOff val="40000"/>
                </a:schemeClr>
              </a:buClr>
              <a:buFont typeface="Courier New"/>
              <a:buChar char="o"/>
              <a:defRPr/>
            </a:pPr>
            <a:r>
              <a:rPr lang="en-US" sz="2000" dirty="0" smtClean="0">
                <a:solidFill>
                  <a:schemeClr val="tx1">
                    <a:lumMod val="75000"/>
                    <a:lumOff val="25000"/>
                  </a:schemeClr>
                </a:solidFill>
              </a:rPr>
              <a:t>Line</a:t>
            </a:r>
            <a:r>
              <a:rPr lang="en-US" sz="2000" dirty="0">
                <a:solidFill>
                  <a:schemeClr val="tx1">
                    <a:lumMod val="75000"/>
                    <a:lumOff val="25000"/>
                  </a:schemeClr>
                </a:solidFill>
              </a:rPr>
              <a:t>-to-Line </a:t>
            </a:r>
            <a:r>
              <a:rPr lang="en-US" sz="2000" dirty="0" smtClean="0">
                <a:solidFill>
                  <a:schemeClr val="tx1">
                    <a:lumMod val="75000"/>
                    <a:lumOff val="25000"/>
                  </a:schemeClr>
                </a:solidFill>
              </a:rPr>
              <a:t>Tapping</a:t>
            </a:r>
            <a:endParaRPr lang="en-US" sz="2000" dirty="0">
              <a:solidFill>
                <a:schemeClr val="tx1">
                  <a:lumMod val="75000"/>
                  <a:lumOff val="25000"/>
                </a:schemeClr>
              </a:solidFill>
            </a:endParaRPr>
          </a:p>
          <a:p>
            <a:pPr marL="0" indent="0" eaLnBrk="1" fontAlgn="auto" hangingPunct="1">
              <a:spcBef>
                <a:spcPts val="0"/>
              </a:spcBef>
              <a:spcAft>
                <a:spcPts val="0"/>
              </a:spcAft>
              <a:buClr>
                <a:schemeClr val="tx1">
                  <a:lumMod val="75000"/>
                  <a:lumOff val="25000"/>
                </a:schemeClr>
              </a:buClr>
              <a:buFont typeface="Arial" pitchFamily="34" charset="0"/>
              <a:buNone/>
              <a:defRPr/>
            </a:pPr>
            <a:endParaRPr lang="en-US" sz="800" dirty="0">
              <a:solidFill>
                <a:schemeClr val="tx1">
                  <a:lumMod val="75000"/>
                  <a:lumOff val="25000"/>
                </a:schemeClr>
              </a:solidFill>
            </a:endParaRPr>
          </a:p>
          <a:p>
            <a:pPr eaLnBrk="1" fontAlgn="auto" hangingPunct="1">
              <a:spcBef>
                <a:spcPts val="0"/>
              </a:spcBef>
              <a:spcAft>
                <a:spcPts val="0"/>
              </a:spcAft>
              <a:buClr>
                <a:schemeClr val="tx1">
                  <a:lumMod val="75000"/>
                  <a:lumOff val="25000"/>
                </a:schemeClr>
              </a:buClr>
              <a:buFont typeface="Courier New"/>
              <a:buChar char="o"/>
              <a:defRPr/>
            </a:pPr>
            <a:r>
              <a:rPr lang="en-US" sz="2000" dirty="0" smtClean="0">
                <a:solidFill>
                  <a:schemeClr val="tx1">
                    <a:lumMod val="75000"/>
                    <a:lumOff val="25000"/>
                  </a:schemeClr>
                </a:solidFill>
              </a:rPr>
              <a:t>Multiple Screw Diameters available</a:t>
            </a:r>
          </a:p>
          <a:p>
            <a:pPr lvl="1" eaLnBrk="1" fontAlgn="auto" hangingPunct="1">
              <a:spcBef>
                <a:spcPts val="0"/>
              </a:spcBef>
              <a:spcAft>
                <a:spcPts val="0"/>
              </a:spcAft>
              <a:buClr>
                <a:schemeClr val="bg2">
                  <a:lumMod val="60000"/>
                  <a:lumOff val="40000"/>
                </a:schemeClr>
              </a:buClr>
              <a:buFont typeface="Courier New"/>
              <a:buChar char="o"/>
              <a:defRPr/>
            </a:pPr>
            <a:r>
              <a:rPr lang="en-US" sz="2000" dirty="0" smtClean="0">
                <a:solidFill>
                  <a:schemeClr val="tx1">
                    <a:lumMod val="75000"/>
                    <a:lumOff val="25000"/>
                  </a:schemeClr>
                </a:solidFill>
              </a:rPr>
              <a:t>4.0mm, 4.5mm, </a:t>
            </a:r>
            <a:r>
              <a:rPr lang="en-US" sz="2000" b="1" dirty="0" smtClean="0">
                <a:solidFill>
                  <a:schemeClr val="tx1">
                    <a:lumMod val="75000"/>
                    <a:lumOff val="25000"/>
                  </a:schemeClr>
                </a:solidFill>
              </a:rPr>
              <a:t>5.0mm</a:t>
            </a:r>
            <a:r>
              <a:rPr lang="en-US" sz="2000" dirty="0" smtClean="0">
                <a:solidFill>
                  <a:schemeClr val="tx1">
                    <a:lumMod val="75000"/>
                    <a:lumOff val="25000"/>
                  </a:schemeClr>
                </a:solidFill>
              </a:rPr>
              <a:t>, and 5.5mm</a:t>
            </a:r>
            <a:endParaRPr lang="en-US" sz="2000" dirty="0">
              <a:solidFill>
                <a:schemeClr val="tx1">
                  <a:lumMod val="75000"/>
                  <a:lumOff val="25000"/>
                </a:schemeClr>
              </a:solidFill>
            </a:endParaRPr>
          </a:p>
          <a:p>
            <a:pPr lvl="1" eaLnBrk="1" fontAlgn="auto" hangingPunct="1">
              <a:spcBef>
                <a:spcPts val="0"/>
              </a:spcBef>
              <a:spcAft>
                <a:spcPts val="0"/>
              </a:spcAft>
              <a:buClr>
                <a:schemeClr val="bg2">
                  <a:lumMod val="60000"/>
                  <a:lumOff val="40000"/>
                </a:schemeClr>
              </a:buClr>
              <a:buFont typeface="Courier New"/>
              <a:buChar char="o"/>
              <a:defRPr/>
            </a:pPr>
            <a:r>
              <a:rPr lang="en-US" sz="2000" dirty="0" smtClean="0">
                <a:solidFill>
                  <a:schemeClr val="tx1">
                    <a:lumMod val="75000"/>
                    <a:lumOff val="25000"/>
                  </a:schemeClr>
                </a:solidFill>
              </a:rPr>
              <a:t>6.5mm </a:t>
            </a:r>
            <a:r>
              <a:rPr lang="en-US" sz="2000" dirty="0">
                <a:solidFill>
                  <a:schemeClr val="tx1">
                    <a:lumMod val="75000"/>
                    <a:lumOff val="25000"/>
                  </a:schemeClr>
                </a:solidFill>
              </a:rPr>
              <a:t>and </a:t>
            </a:r>
            <a:r>
              <a:rPr lang="en-US" sz="2000" dirty="0" smtClean="0">
                <a:solidFill>
                  <a:schemeClr val="tx1">
                    <a:lumMod val="75000"/>
                    <a:lumOff val="25000"/>
                  </a:schemeClr>
                </a:solidFill>
              </a:rPr>
              <a:t>7.5mm also available</a:t>
            </a:r>
            <a:endParaRPr lang="en-US" sz="2000" dirty="0">
              <a:solidFill>
                <a:schemeClr val="tx1">
                  <a:lumMod val="75000"/>
                  <a:lumOff val="25000"/>
                </a:schemeClr>
              </a:solidFill>
            </a:endParaRPr>
          </a:p>
          <a:p>
            <a:pPr marL="0" indent="0" eaLnBrk="1" fontAlgn="auto" hangingPunct="1">
              <a:spcBef>
                <a:spcPts val="0"/>
              </a:spcBef>
              <a:spcAft>
                <a:spcPts val="0"/>
              </a:spcAft>
              <a:buClr>
                <a:schemeClr val="tx1">
                  <a:lumMod val="75000"/>
                  <a:lumOff val="25000"/>
                </a:schemeClr>
              </a:buClr>
              <a:buFont typeface="Arial" pitchFamily="34" charset="0"/>
              <a:buNone/>
              <a:defRPr/>
            </a:pPr>
            <a:endParaRPr lang="en-US" sz="800" dirty="0">
              <a:solidFill>
                <a:schemeClr val="tx1">
                  <a:lumMod val="75000"/>
                  <a:lumOff val="25000"/>
                </a:schemeClr>
              </a:solidFill>
            </a:endParaRPr>
          </a:p>
          <a:p>
            <a:pPr eaLnBrk="1" fontAlgn="auto" hangingPunct="1">
              <a:spcBef>
                <a:spcPts val="0"/>
              </a:spcBef>
              <a:spcAft>
                <a:spcPts val="0"/>
              </a:spcAft>
              <a:buClr>
                <a:schemeClr val="tx1">
                  <a:lumMod val="75000"/>
                  <a:lumOff val="25000"/>
                </a:schemeClr>
              </a:buClr>
              <a:buFont typeface="Courier New"/>
              <a:buChar char="o"/>
              <a:defRPr/>
            </a:pPr>
            <a:r>
              <a:rPr lang="en-US" sz="2000" dirty="0" smtClean="0">
                <a:solidFill>
                  <a:schemeClr val="tx1">
                    <a:lumMod val="75000"/>
                    <a:lumOff val="25000"/>
                  </a:schemeClr>
                </a:solidFill>
              </a:rPr>
              <a:t>Lengths range from 15mm to 30mm</a:t>
            </a:r>
          </a:p>
          <a:p>
            <a:pPr lvl="1" eaLnBrk="1" fontAlgn="auto" hangingPunct="1">
              <a:spcBef>
                <a:spcPts val="0"/>
              </a:spcBef>
              <a:spcAft>
                <a:spcPts val="0"/>
              </a:spcAft>
              <a:buClr>
                <a:schemeClr val="bg2">
                  <a:lumMod val="60000"/>
                  <a:lumOff val="40000"/>
                </a:schemeClr>
              </a:buClr>
              <a:buFont typeface="Courier New"/>
              <a:buChar char="o"/>
              <a:defRPr/>
            </a:pPr>
            <a:r>
              <a:rPr lang="en-US" sz="2000" dirty="0" smtClean="0">
                <a:solidFill>
                  <a:schemeClr val="tx1">
                    <a:lumMod val="75000"/>
                    <a:lumOff val="25000"/>
                  </a:schemeClr>
                </a:solidFill>
              </a:rPr>
              <a:t>Common length 25-30mm</a:t>
            </a:r>
          </a:p>
          <a:p>
            <a:pPr lvl="1" eaLnBrk="1" fontAlgn="auto" hangingPunct="1">
              <a:spcBef>
                <a:spcPts val="0"/>
              </a:spcBef>
              <a:spcAft>
                <a:spcPts val="0"/>
              </a:spcAft>
              <a:buClr>
                <a:schemeClr val="bg2">
                  <a:lumMod val="60000"/>
                  <a:lumOff val="40000"/>
                </a:schemeClr>
              </a:buClr>
              <a:buFont typeface="Courier New"/>
              <a:buChar char="o"/>
              <a:defRPr/>
            </a:pPr>
            <a:endParaRPr lang="en-US" sz="800" dirty="0">
              <a:solidFill>
                <a:schemeClr val="tx1">
                  <a:lumMod val="75000"/>
                  <a:lumOff val="25000"/>
                </a:schemeClr>
              </a:solidFill>
            </a:endParaRPr>
          </a:p>
          <a:p>
            <a:pPr eaLnBrk="1" fontAlgn="auto" hangingPunct="1">
              <a:spcBef>
                <a:spcPts val="0"/>
              </a:spcBef>
              <a:spcAft>
                <a:spcPts val="0"/>
              </a:spcAft>
              <a:buClr>
                <a:schemeClr val="tx1">
                  <a:lumMod val="75000"/>
                  <a:lumOff val="25000"/>
                </a:schemeClr>
              </a:buClr>
              <a:buFont typeface="Courier New"/>
              <a:buChar char="o"/>
              <a:defRPr/>
            </a:pPr>
            <a:r>
              <a:rPr lang="en-US" sz="2000" dirty="0" smtClean="0">
                <a:solidFill>
                  <a:schemeClr val="tx1">
                    <a:lumMod val="75000"/>
                    <a:lumOff val="25000"/>
                  </a:schemeClr>
                </a:solidFill>
              </a:rPr>
              <a:t>Associated </a:t>
            </a:r>
            <a:r>
              <a:rPr lang="en-US" sz="2000" dirty="0">
                <a:solidFill>
                  <a:schemeClr val="tx1">
                    <a:lumMod val="75000"/>
                    <a:lumOff val="25000"/>
                  </a:schemeClr>
                </a:solidFill>
              </a:rPr>
              <a:t>risks include tissue or nerve damage caused by improper positioning and placement of implants</a:t>
            </a:r>
          </a:p>
          <a:p>
            <a:pPr lvl="1" eaLnBrk="1" fontAlgn="auto" hangingPunct="1">
              <a:spcBef>
                <a:spcPts val="0"/>
              </a:spcBef>
              <a:spcAft>
                <a:spcPts val="0"/>
              </a:spcAft>
              <a:buClr>
                <a:schemeClr val="bg2">
                  <a:lumMod val="60000"/>
                  <a:lumOff val="40000"/>
                </a:schemeClr>
              </a:buClr>
              <a:buFont typeface="Courier New"/>
              <a:buChar char="o"/>
              <a:defRPr/>
            </a:pPr>
            <a:endParaRPr lang="en-US" sz="2000" dirty="0" smtClean="0">
              <a:solidFill>
                <a:schemeClr val="tx1">
                  <a:lumMod val="75000"/>
                  <a:lumOff val="25000"/>
                </a:schemeClr>
              </a:solidFill>
            </a:endParaRPr>
          </a:p>
          <a:p>
            <a:pPr lvl="1" eaLnBrk="1" fontAlgn="auto" hangingPunct="1">
              <a:spcBef>
                <a:spcPts val="0"/>
              </a:spcBef>
              <a:spcAft>
                <a:spcPts val="0"/>
              </a:spcAft>
              <a:buClr>
                <a:schemeClr val="bg2">
                  <a:lumMod val="60000"/>
                  <a:lumOff val="40000"/>
                </a:schemeClr>
              </a:buClr>
              <a:buFont typeface="Courier New"/>
              <a:buChar char="o"/>
              <a:defRPr/>
            </a:pPr>
            <a:endParaRPr lang="en-US" sz="2000" dirty="0">
              <a:solidFill>
                <a:schemeClr val="tx1">
                  <a:lumMod val="75000"/>
                  <a:lumOff val="25000"/>
                </a:schemeClr>
              </a:solidFill>
            </a:endParaRPr>
          </a:p>
          <a:p>
            <a:pPr lvl="1" eaLnBrk="1" fontAlgn="auto" hangingPunct="1">
              <a:spcBef>
                <a:spcPts val="0"/>
              </a:spcBef>
              <a:spcAft>
                <a:spcPts val="0"/>
              </a:spcAft>
              <a:buClr>
                <a:schemeClr val="bg2">
                  <a:lumMod val="60000"/>
                  <a:lumOff val="40000"/>
                </a:schemeClr>
              </a:buClr>
              <a:buFont typeface="Courier New"/>
              <a:buChar char="o"/>
              <a:defRPr/>
            </a:pPr>
            <a:endParaRPr lang="en-US" sz="2000" dirty="0" smtClean="0">
              <a:solidFill>
                <a:schemeClr val="tx1">
                  <a:lumMod val="75000"/>
                  <a:lumOff val="25000"/>
                </a:schemeClr>
              </a:solidFill>
            </a:endParaRPr>
          </a:p>
          <a:p>
            <a:pPr lvl="1" eaLnBrk="1" fontAlgn="auto" hangingPunct="1">
              <a:spcBef>
                <a:spcPts val="0"/>
              </a:spcBef>
              <a:spcAft>
                <a:spcPts val="0"/>
              </a:spcAft>
              <a:buClr>
                <a:schemeClr val="bg2">
                  <a:lumMod val="60000"/>
                  <a:lumOff val="40000"/>
                </a:schemeClr>
              </a:buClr>
              <a:buFont typeface="Courier New"/>
              <a:buChar char="o"/>
              <a:defRPr/>
            </a:pPr>
            <a:endParaRPr lang="en-US" sz="2000" dirty="0" smtClean="0">
              <a:solidFill>
                <a:schemeClr val="tx1">
                  <a:lumMod val="75000"/>
                  <a:lumOff val="25000"/>
                </a:schemeClr>
              </a:solidFill>
            </a:endParaRPr>
          </a:p>
        </p:txBody>
      </p:sp>
      <p:sp>
        <p:nvSpPr>
          <p:cNvPr id="3" name="Pentagon 2"/>
          <p:cNvSpPr/>
          <p:nvPr/>
        </p:nvSpPr>
        <p:spPr>
          <a:xfrm rot="5657672">
            <a:off x="5541828" y="2205904"/>
            <a:ext cx="3036454" cy="311005"/>
          </a:xfrm>
          <a:prstGeom prst="homePlate">
            <a:avLst>
              <a:gd name="adj" fmla="val 161369"/>
            </a:avLst>
          </a:prstGeom>
          <a:solidFill>
            <a:srgbClr val="008000"/>
          </a:solidFill>
          <a:ln w="381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Cortical Trajectory</a:t>
            </a:r>
          </a:p>
        </p:txBody>
      </p:sp>
      <p:sp>
        <p:nvSpPr>
          <p:cNvPr id="7" name="Pentagon 6"/>
          <p:cNvSpPr/>
          <p:nvPr/>
        </p:nvSpPr>
        <p:spPr>
          <a:xfrm rot="6110553">
            <a:off x="6923521" y="2263628"/>
            <a:ext cx="3036454" cy="311005"/>
          </a:xfrm>
          <a:prstGeom prst="homePlate">
            <a:avLst>
              <a:gd name="adj" fmla="val 161369"/>
            </a:avLst>
          </a:prstGeom>
          <a:solidFill>
            <a:srgbClr val="008000"/>
          </a:solidFill>
          <a:ln w="381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Traditional Trajectory</a:t>
            </a:r>
          </a:p>
        </p:txBody>
      </p:sp>
      <p:cxnSp>
        <p:nvCxnSpPr>
          <p:cNvPr id="5" name="Straight Connector 4"/>
          <p:cNvCxnSpPr/>
          <p:nvPr/>
        </p:nvCxnSpPr>
        <p:spPr>
          <a:xfrm>
            <a:off x="7329488" y="415925"/>
            <a:ext cx="30162" cy="3902075"/>
          </a:xfrm>
          <a:prstGeom prst="line">
            <a:avLst/>
          </a:prstGeom>
          <a:ln w="57150">
            <a:prstDash val="sysDot"/>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6" descr="26367 Threads"/>
          <p:cNvPicPr>
            <a:picLocks noChangeAspect="1" noChangeArrowheads="1"/>
          </p:cNvPicPr>
          <p:nvPr/>
        </p:nvPicPr>
        <p:blipFill>
          <a:blip r:embed="rId3"/>
          <a:srcRect/>
          <a:stretch>
            <a:fillRect/>
          </a:stretch>
        </p:blipFill>
        <p:spPr bwMode="auto">
          <a:xfrm>
            <a:off x="2886075" y="2692400"/>
            <a:ext cx="4724400" cy="2484438"/>
          </a:xfrm>
          <a:prstGeom prst="rect">
            <a:avLst/>
          </a:prstGeom>
          <a:noFill/>
          <a:ln w="9525">
            <a:noFill/>
            <a:miter lim="800000"/>
            <a:headEnd/>
            <a:tailEnd/>
          </a:ln>
        </p:spPr>
      </p:pic>
      <p:sp>
        <p:nvSpPr>
          <p:cNvPr id="31746" name="Text Box 63"/>
          <p:cNvSpPr txBox="1">
            <a:spLocks noChangeArrowheads="1"/>
          </p:cNvSpPr>
          <p:nvPr/>
        </p:nvSpPr>
        <p:spPr bwMode="gray">
          <a:xfrm>
            <a:off x="200025" y="6286500"/>
            <a:ext cx="92075" cy="236538"/>
          </a:xfrm>
          <a:prstGeom prst="rect">
            <a:avLst/>
          </a:prstGeom>
          <a:noFill/>
          <a:ln w="9525">
            <a:noFill/>
            <a:miter lim="800000"/>
            <a:headEnd/>
            <a:tailEnd/>
          </a:ln>
        </p:spPr>
        <p:txBody>
          <a:bodyPr wrap="none" lIns="45720" tIns="45716" rIns="45720" bIns="45716">
            <a:spAutoFit/>
          </a:bodyPr>
          <a:lstStyle/>
          <a:p>
            <a:endParaRPr lang="en-US" sz="1000">
              <a:ea typeface="ヒラギノ角ゴ Pro W3"/>
              <a:cs typeface="ヒラギノ角ゴ Pro W3"/>
            </a:endParaRPr>
          </a:p>
        </p:txBody>
      </p:sp>
      <p:sp>
        <p:nvSpPr>
          <p:cNvPr id="12305" name="Text Box 23"/>
          <p:cNvSpPr txBox="1">
            <a:spLocks noChangeArrowheads="1"/>
          </p:cNvSpPr>
          <p:nvPr/>
        </p:nvSpPr>
        <p:spPr bwMode="gray">
          <a:xfrm>
            <a:off x="3894138" y="2239963"/>
            <a:ext cx="976312" cy="400050"/>
          </a:xfrm>
          <a:prstGeom prst="rect">
            <a:avLst/>
          </a:prstGeom>
          <a:noFill/>
          <a:ln>
            <a:noFill/>
          </a:ln>
          <a:effectLst/>
          <a:extLst/>
        </p:spPr>
        <p:txBody>
          <a:bodyPr wrap="none" lIns="45720" tIns="45716" rIns="45720" bIns="45716">
            <a:spAutoFit/>
          </a:bodyPr>
          <a:lstStyle>
            <a:lvl1pPr>
              <a:defRPr sz="900" b="1">
                <a:solidFill>
                  <a:schemeClr val="tx1"/>
                </a:solidFill>
                <a:latin typeface="Arial" charset="0"/>
                <a:ea typeface="ヒラギノ角ゴ Pro W3" charset="0"/>
                <a:cs typeface="ヒラギノ角ゴ Pro W3" charset="0"/>
              </a:defRPr>
            </a:lvl1pPr>
            <a:lvl2pPr marL="742950" indent="-285750">
              <a:defRPr sz="900" b="1">
                <a:solidFill>
                  <a:schemeClr val="tx1"/>
                </a:solidFill>
                <a:latin typeface="Arial" charset="0"/>
                <a:ea typeface="ヒラギノ角ゴ Pro W3" charset="0"/>
                <a:cs typeface="ヒラギノ角ゴ Pro W3" charset="0"/>
              </a:defRPr>
            </a:lvl2pPr>
            <a:lvl3pPr marL="1143000" indent="-228600">
              <a:defRPr sz="900" b="1">
                <a:solidFill>
                  <a:schemeClr val="tx1"/>
                </a:solidFill>
                <a:latin typeface="Arial" charset="0"/>
                <a:ea typeface="ヒラギノ角ゴ Pro W3" charset="0"/>
                <a:cs typeface="ヒラギノ角ゴ Pro W3" charset="0"/>
              </a:defRPr>
            </a:lvl3pPr>
            <a:lvl4pPr marL="1600200" indent="-228600">
              <a:defRPr sz="900" b="1">
                <a:solidFill>
                  <a:schemeClr val="tx1"/>
                </a:solidFill>
                <a:latin typeface="Arial" charset="0"/>
                <a:ea typeface="ヒラギノ角ゴ Pro W3" charset="0"/>
                <a:cs typeface="ヒラギノ角ゴ Pro W3" charset="0"/>
              </a:defRPr>
            </a:lvl4pPr>
            <a:lvl5pPr marL="2057400" indent="-228600">
              <a:defRPr sz="900" b="1">
                <a:solidFill>
                  <a:schemeClr val="tx1"/>
                </a:solidFill>
                <a:latin typeface="Arial" charset="0"/>
                <a:ea typeface="ヒラギノ角ゴ Pro W3" charset="0"/>
                <a:cs typeface="ヒラギノ角ゴ Pro W3" charset="0"/>
              </a:defRPr>
            </a:lvl5pPr>
            <a:lvl6pPr marL="25146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6pPr>
            <a:lvl7pPr marL="29718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7pPr>
            <a:lvl8pPr marL="34290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8pPr>
            <a:lvl9pPr marL="38862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9pPr>
          </a:lstStyle>
          <a:p>
            <a:pPr algn="ctr" fontAlgn="auto">
              <a:spcBef>
                <a:spcPts val="0"/>
              </a:spcBef>
              <a:spcAft>
                <a:spcPts val="0"/>
              </a:spcAft>
              <a:defRPr/>
            </a:pPr>
            <a:r>
              <a:rPr lang="en-US" sz="2000" b="0" dirty="0">
                <a:latin typeface="+mj-lt"/>
              </a:rPr>
              <a:t>Cortical</a:t>
            </a:r>
          </a:p>
        </p:txBody>
      </p:sp>
      <p:sp>
        <p:nvSpPr>
          <p:cNvPr id="12306" name="Text Box 24"/>
          <p:cNvSpPr txBox="1">
            <a:spLocks noChangeArrowheads="1"/>
          </p:cNvSpPr>
          <p:nvPr/>
        </p:nvSpPr>
        <p:spPr bwMode="gray">
          <a:xfrm>
            <a:off x="3894138" y="3762375"/>
            <a:ext cx="1309687" cy="400050"/>
          </a:xfrm>
          <a:prstGeom prst="rect">
            <a:avLst/>
          </a:prstGeom>
          <a:noFill/>
          <a:ln>
            <a:noFill/>
          </a:ln>
          <a:effectLst/>
          <a:extLst/>
        </p:spPr>
        <p:txBody>
          <a:bodyPr wrap="none" lIns="45720" tIns="45716" rIns="45720" bIns="45716">
            <a:spAutoFit/>
          </a:bodyPr>
          <a:lstStyle>
            <a:lvl1pPr>
              <a:defRPr sz="900" b="1">
                <a:solidFill>
                  <a:schemeClr val="tx1"/>
                </a:solidFill>
                <a:latin typeface="Arial" charset="0"/>
                <a:ea typeface="ヒラギノ角ゴ Pro W3" charset="0"/>
                <a:cs typeface="ヒラギノ角ゴ Pro W3" charset="0"/>
              </a:defRPr>
            </a:lvl1pPr>
            <a:lvl2pPr marL="742950" indent="-285750">
              <a:defRPr sz="900" b="1">
                <a:solidFill>
                  <a:schemeClr val="tx1"/>
                </a:solidFill>
                <a:latin typeface="Arial" charset="0"/>
                <a:ea typeface="ヒラギノ角ゴ Pro W3" charset="0"/>
                <a:cs typeface="ヒラギノ角ゴ Pro W3" charset="0"/>
              </a:defRPr>
            </a:lvl2pPr>
            <a:lvl3pPr marL="1143000" indent="-228600">
              <a:defRPr sz="900" b="1">
                <a:solidFill>
                  <a:schemeClr val="tx1"/>
                </a:solidFill>
                <a:latin typeface="Arial" charset="0"/>
                <a:ea typeface="ヒラギノ角ゴ Pro W3" charset="0"/>
                <a:cs typeface="ヒラギノ角ゴ Pro W3" charset="0"/>
              </a:defRPr>
            </a:lvl3pPr>
            <a:lvl4pPr marL="1600200" indent="-228600">
              <a:defRPr sz="900" b="1">
                <a:solidFill>
                  <a:schemeClr val="tx1"/>
                </a:solidFill>
                <a:latin typeface="Arial" charset="0"/>
                <a:ea typeface="ヒラギノ角ゴ Pro W3" charset="0"/>
                <a:cs typeface="ヒラギノ角ゴ Pro W3" charset="0"/>
              </a:defRPr>
            </a:lvl4pPr>
            <a:lvl5pPr marL="2057400" indent="-228600">
              <a:defRPr sz="900" b="1">
                <a:solidFill>
                  <a:schemeClr val="tx1"/>
                </a:solidFill>
                <a:latin typeface="Arial" charset="0"/>
                <a:ea typeface="ヒラギノ角ゴ Pro W3" charset="0"/>
                <a:cs typeface="ヒラギノ角ゴ Pro W3" charset="0"/>
              </a:defRPr>
            </a:lvl5pPr>
            <a:lvl6pPr marL="25146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6pPr>
            <a:lvl7pPr marL="29718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7pPr>
            <a:lvl8pPr marL="34290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8pPr>
            <a:lvl9pPr marL="3886200" indent="-228600" eaLnBrk="0" fontAlgn="base" hangingPunct="0">
              <a:lnSpc>
                <a:spcPct val="95000"/>
              </a:lnSpc>
              <a:spcBef>
                <a:spcPct val="40000"/>
              </a:spcBef>
              <a:spcAft>
                <a:spcPct val="0"/>
              </a:spcAft>
              <a:buClr>
                <a:schemeClr val="accent1"/>
              </a:buClr>
              <a:buSzPct val="100000"/>
              <a:buFont typeface="Wingdings" charset="0"/>
              <a:defRPr sz="900" b="1">
                <a:solidFill>
                  <a:schemeClr val="tx1"/>
                </a:solidFill>
                <a:latin typeface="Arial" charset="0"/>
                <a:ea typeface="ヒラギノ角ゴ Pro W3" charset="0"/>
                <a:cs typeface="ヒラギノ角ゴ Pro W3" charset="0"/>
              </a:defRPr>
            </a:lvl9pPr>
          </a:lstStyle>
          <a:p>
            <a:pPr algn="ctr" fontAlgn="auto">
              <a:spcBef>
                <a:spcPts val="0"/>
              </a:spcBef>
              <a:spcAft>
                <a:spcPts val="0"/>
              </a:spcAft>
              <a:defRPr/>
            </a:pPr>
            <a:r>
              <a:rPr lang="en-US" sz="2000" b="0" dirty="0">
                <a:latin typeface="+mj-lt"/>
              </a:rPr>
              <a:t>Traditional</a:t>
            </a:r>
          </a:p>
        </p:txBody>
      </p:sp>
      <p:sp>
        <p:nvSpPr>
          <p:cNvPr id="31749" name="Title 1"/>
          <p:cNvSpPr>
            <a:spLocks noGrp="1"/>
          </p:cNvSpPr>
          <p:nvPr>
            <p:ph type="title"/>
          </p:nvPr>
        </p:nvSpPr>
        <p:spPr>
          <a:xfrm>
            <a:off x="838200" y="223838"/>
            <a:ext cx="7345363" cy="1339850"/>
          </a:xfrm>
        </p:spPr>
        <p:txBody>
          <a:bodyPr/>
          <a:lstStyle/>
          <a:p>
            <a:pPr eaLnBrk="1" hangingPunct="1"/>
            <a:r>
              <a:rPr lang="en-US" smtClean="0"/>
              <a:t>Thread Pattern</a:t>
            </a:r>
          </a:p>
        </p:txBody>
      </p:sp>
      <p:sp>
        <p:nvSpPr>
          <p:cNvPr id="3" name="Footer Placeholder 2"/>
          <p:cNvSpPr>
            <a:spLocks noGrp="1"/>
          </p:cNvSpPr>
          <p:nvPr>
            <p:ph type="ftr" sz="quarter" idx="11"/>
          </p:nvPr>
        </p:nvSpPr>
        <p:spPr/>
        <p:txBody>
          <a:bodyPr rtlCol="0"/>
          <a:lstStyle/>
          <a:p>
            <a:pPr defTabSz="914400" fontAlgn="auto">
              <a:spcBef>
                <a:spcPts val="0"/>
              </a:spcBef>
              <a:spcAft>
                <a:spcPts val="0"/>
              </a:spcAft>
              <a:defRPr/>
            </a:pPr>
            <a:r>
              <a:rPr lang="en-US" sz="1050" dirty="0" smtClean="0">
                <a:latin typeface="Arial" pitchFamily="34" charset="0"/>
                <a:cs typeface="Arial" pitchFamily="34" charset="0"/>
              </a:rPr>
              <a:t>PMD008087-1.0</a:t>
            </a:r>
            <a:endParaRPr lang="en-US" sz="1050" dirty="0">
              <a:latin typeface="Arial" pitchFamily="34" charset="0"/>
              <a:cs typeface="Arial" pitchFamily="34" charset="0"/>
            </a:endParaRPr>
          </a:p>
        </p:txBody>
      </p:sp>
    </p:spTree>
    <p:custDataLst>
      <p:tags r:id="rId1"/>
    </p:custData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AME" val="RectangleShape"/>
</p:tagLst>
</file>

<file path=ppt/tags/tag11.xml><?xml version="1.0" encoding="utf-8"?>
<p:tagLst xmlns:a="http://schemas.openxmlformats.org/drawingml/2006/main" xmlns:r="http://schemas.openxmlformats.org/officeDocument/2006/relationships" xmlns:p="http://schemas.openxmlformats.org/presentationml/2006/main">
  <p:tag name="NAME" val="RectangleShape"/>
</p:tagLst>
</file>

<file path=ppt/tags/tag12.xml><?xml version="1.0" encoding="utf-8"?>
<p:tagLst xmlns:a="http://schemas.openxmlformats.org/drawingml/2006/main" xmlns:r="http://schemas.openxmlformats.org/officeDocument/2006/relationships" xmlns:p="http://schemas.openxmlformats.org/presentationml/2006/main">
  <p:tag name="NAME" val="RectangleShape"/>
</p:tagLst>
</file>

<file path=ppt/tags/tag13.xml><?xml version="1.0" encoding="utf-8"?>
<p:tagLst xmlns:a="http://schemas.openxmlformats.org/drawingml/2006/main" xmlns:r="http://schemas.openxmlformats.org/officeDocument/2006/relationships" xmlns:p="http://schemas.openxmlformats.org/presentationml/2006/main">
  <p:tag name="NAME" val="RectangleShap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5490</TotalTime>
  <Words>1689</Words>
  <Application>Microsoft Office PowerPoint</Application>
  <PresentationFormat>On-screen Show (4:3)</PresentationFormat>
  <Paragraphs>228</Paragraphs>
  <Slides>34</Slides>
  <Notes>17</Notes>
  <HiddenSlides>6</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Capital</vt:lpstr>
      <vt:lpstr>Custom Design</vt:lpstr>
      <vt:lpstr>MAST® MIDLF™ Procedure with Cortical Bone Screws</vt:lpstr>
      <vt:lpstr>PowerPoint Presentation</vt:lpstr>
      <vt:lpstr>PowerPoint Presentation</vt:lpstr>
      <vt:lpstr>PowerPoint Presentation</vt:lpstr>
      <vt:lpstr>PowerPoint Presentation</vt:lpstr>
      <vt:lpstr>PowerPoint Presentation</vt:lpstr>
      <vt:lpstr>Technique Origin</vt:lpstr>
      <vt:lpstr>The Screw</vt:lpstr>
      <vt:lpstr>Thread Pattern</vt:lpstr>
      <vt:lpstr>PowerPoint Presentation</vt:lpstr>
      <vt:lpstr>Pullout Strength and Bone Quality Results</vt:lpstr>
      <vt:lpstr>Trajectory Bone Quality Comparison</vt:lpstr>
      <vt:lpstr>Cortical Fixation Bone Quality</vt:lpstr>
      <vt:lpstr>Overview of the Technique</vt:lpstr>
      <vt:lpstr>The Midline Access Retractor</vt:lpstr>
      <vt:lpstr>O-Arm Scan</vt:lpstr>
      <vt:lpstr>Midline Approach to Fusion</vt:lpstr>
      <vt:lpstr>Planning and Navigation</vt:lpstr>
      <vt:lpstr>Approach and Starting Points</vt:lpstr>
      <vt:lpstr>Typical Cortical Starting Points</vt:lpstr>
      <vt:lpstr>PowerPoint Presentation</vt:lpstr>
      <vt:lpstr>Establishing a Trajectory</vt:lpstr>
      <vt:lpstr>Fluoroscopic guide</vt:lpstr>
      <vt:lpstr>Intraoperative Imaging</vt:lpstr>
      <vt:lpstr>Tapping the Pilot Hole</vt:lpstr>
      <vt:lpstr>Tap the pilot holes</vt:lpstr>
      <vt:lpstr>Cephalad vs. Caudal Starting Points</vt:lpstr>
      <vt:lpstr>Place screws</vt:lpstr>
      <vt:lpstr>S1 Screw Placement Options</vt:lpstr>
      <vt:lpstr>PowerPoint Presentation</vt:lpstr>
      <vt:lpstr>Decompression / Interbody</vt:lpstr>
      <vt:lpstr>Acquire Post-Op Scan</vt:lpstr>
      <vt:lpstr>Key Points</vt:lpstr>
      <vt:lpstr>Summary of Indications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Cortical Bone Screw Technique</dc:title>
  <dc:creator>RONNIE MIMRAN</dc:creator>
  <cp:lastModifiedBy>Ronnie Mimran M.D</cp:lastModifiedBy>
  <cp:revision>79</cp:revision>
  <dcterms:created xsi:type="dcterms:W3CDTF">2012-02-17T23:11:54Z</dcterms:created>
  <dcterms:modified xsi:type="dcterms:W3CDTF">2013-05-31T14:39:55Z</dcterms:modified>
</cp:coreProperties>
</file>