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1" r:id="rId2"/>
    <p:sldMasterId id="2147484319" r:id="rId3"/>
  </p:sldMasterIdLst>
  <p:notesMasterIdLst>
    <p:notesMasterId r:id="rId33"/>
  </p:notesMasterIdLst>
  <p:sldIdLst>
    <p:sldId id="360" r:id="rId4"/>
    <p:sldId id="634" r:id="rId5"/>
    <p:sldId id="494" r:id="rId6"/>
    <p:sldId id="495" r:id="rId7"/>
    <p:sldId id="496" r:id="rId8"/>
    <p:sldId id="498" r:id="rId9"/>
    <p:sldId id="499" r:id="rId10"/>
    <p:sldId id="500" r:id="rId11"/>
    <p:sldId id="601" r:id="rId12"/>
    <p:sldId id="504" r:id="rId13"/>
    <p:sldId id="627" r:id="rId14"/>
    <p:sldId id="628" r:id="rId15"/>
    <p:sldId id="629" r:id="rId16"/>
    <p:sldId id="630" r:id="rId17"/>
    <p:sldId id="631" r:id="rId18"/>
    <p:sldId id="526" r:id="rId19"/>
    <p:sldId id="583" r:id="rId20"/>
    <p:sldId id="585" r:id="rId21"/>
    <p:sldId id="586" r:id="rId22"/>
    <p:sldId id="635" r:id="rId23"/>
    <p:sldId id="539" r:id="rId24"/>
    <p:sldId id="619" r:id="rId25"/>
    <p:sldId id="620" r:id="rId26"/>
    <p:sldId id="621" r:id="rId27"/>
    <p:sldId id="616" r:id="rId28"/>
    <p:sldId id="532" r:id="rId29"/>
    <p:sldId id="533" r:id="rId30"/>
    <p:sldId id="632" r:id="rId31"/>
    <p:sldId id="633" r:id="rId3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ヒラギノ角ゴ Pro W3" charset="0"/>
        <a:cs typeface="ヒラギノ角ゴ Pro W3" charset="0"/>
      </a:defRPr>
    </a:lvl1pPr>
    <a:lvl2pPr marL="457200" algn="l" rtl="0" fontAlgn="base">
      <a:spcBef>
        <a:spcPct val="0"/>
      </a:spcBef>
      <a:spcAft>
        <a:spcPct val="0"/>
      </a:spcAft>
      <a:defRPr kern="1200">
        <a:solidFill>
          <a:schemeClr val="tx1"/>
        </a:solidFill>
        <a:latin typeface="Arial" charset="0"/>
        <a:ea typeface="ヒラギノ角ゴ Pro W3" charset="0"/>
        <a:cs typeface="ヒラギノ角ゴ Pro W3" charset="0"/>
      </a:defRPr>
    </a:lvl2pPr>
    <a:lvl3pPr marL="914400" algn="l" rtl="0" fontAlgn="base">
      <a:spcBef>
        <a:spcPct val="0"/>
      </a:spcBef>
      <a:spcAft>
        <a:spcPct val="0"/>
      </a:spcAft>
      <a:defRPr kern="1200">
        <a:solidFill>
          <a:schemeClr val="tx1"/>
        </a:solidFill>
        <a:latin typeface="Arial" charset="0"/>
        <a:ea typeface="ヒラギノ角ゴ Pro W3" charset="0"/>
        <a:cs typeface="ヒラギノ角ゴ Pro W3" charset="0"/>
      </a:defRPr>
    </a:lvl3pPr>
    <a:lvl4pPr marL="1371600" algn="l" rtl="0" fontAlgn="base">
      <a:spcBef>
        <a:spcPct val="0"/>
      </a:spcBef>
      <a:spcAft>
        <a:spcPct val="0"/>
      </a:spcAft>
      <a:defRPr kern="1200">
        <a:solidFill>
          <a:schemeClr val="tx1"/>
        </a:solidFill>
        <a:latin typeface="Arial" charset="0"/>
        <a:ea typeface="ヒラギノ角ゴ Pro W3" charset="0"/>
        <a:cs typeface="ヒラギノ角ゴ Pro W3" charset="0"/>
      </a:defRPr>
    </a:lvl4pPr>
    <a:lvl5pPr marL="1828800" algn="l" rtl="0" fontAlgn="base">
      <a:spcBef>
        <a:spcPct val="0"/>
      </a:spcBef>
      <a:spcAft>
        <a:spcPct val="0"/>
      </a:spcAft>
      <a:defRPr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kern="1200">
        <a:solidFill>
          <a:schemeClr val="tx1"/>
        </a:solidFill>
        <a:latin typeface="Arial" charset="0"/>
        <a:ea typeface="ヒラギノ角ゴ Pro W3" charset="0"/>
        <a:cs typeface="ヒラギノ角ゴ Pro W3"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586C"/>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38" autoAdjust="0"/>
    <p:restoredTop sz="94660"/>
  </p:normalViewPr>
  <p:slideViewPr>
    <p:cSldViewPr>
      <p:cViewPr varScale="1">
        <p:scale>
          <a:sx n="88" d="100"/>
          <a:sy n="88" d="100"/>
        </p:scale>
        <p:origin x="-102" y="-192"/>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0"/>
    </p:cViewPr>
  </p:sorterViewPr>
  <p:notesViewPr>
    <p:cSldViewPr>
      <p:cViewPr>
        <p:scale>
          <a:sx n="100" d="100"/>
          <a:sy n="100" d="100"/>
        </p:scale>
        <p:origin x="-1632" y="64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ea typeface="ヒラギノ角ゴ Pro W3" pitchFamily="80" charset="-128"/>
                <a:cs typeface="+mn-cs"/>
              </a:defRPr>
            </a:lvl1pPr>
          </a:lstStyle>
          <a:p>
            <a:pPr>
              <a:defRPr/>
            </a:pPr>
            <a:endParaRPr lang="en-US"/>
          </a:p>
        </p:txBody>
      </p:sp>
      <p:sp>
        <p:nvSpPr>
          <p:cNvPr id="717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ea typeface="ヒラギノ角ゴ Pro W3" pitchFamily="80" charset="-128"/>
                <a:cs typeface="+mn-cs"/>
              </a:defRPr>
            </a:lvl1pPr>
          </a:lstStyle>
          <a:p>
            <a:pPr>
              <a:defRPr/>
            </a:pPr>
            <a:endParaRPr lang="en-US"/>
          </a:p>
        </p:txBody>
      </p:sp>
      <p:sp>
        <p:nvSpPr>
          <p:cNvPr id="501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ma14:placeholderFlag xmlns:ma14="http://schemas.microsoft.com/office/mac/drawingml/2011/main" xmlns="" val="1"/>
            </a:ext>
          </a:extLst>
        </p:spPr>
      </p:sp>
      <p:sp>
        <p:nvSpPr>
          <p:cNvPr id="717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a typeface="ヒラギノ角ゴ Pro W3" pitchFamily="80" charset="-128"/>
                <a:cs typeface="+mn-cs"/>
              </a:defRPr>
            </a:lvl1pPr>
          </a:lstStyle>
          <a:p>
            <a:pPr>
              <a:defRPr/>
            </a:pPr>
            <a:endParaRPr lang="en-US"/>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09AA8712-3559-6F49-9BC3-0B5B93A86ECE}" type="slidenum">
              <a:rPr lang="en-US"/>
              <a:pPr>
                <a:defRPr/>
              </a:pPr>
              <a:t>‹#›</a:t>
            </a:fld>
            <a:endParaRPr lang="en-US"/>
          </a:p>
        </p:txBody>
      </p:sp>
    </p:spTree>
    <p:extLst>
      <p:ext uri="{BB962C8B-B14F-4D97-AF65-F5344CB8AC3E}">
        <p14:creationId xmlns:p14="http://schemas.microsoft.com/office/powerpoint/2010/main" val="30483595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9AA8712-3559-6F49-9BC3-0B5B93A86ECE}" type="slidenum">
              <a:rPr lang="en-US" smtClean="0"/>
              <a:pPr>
                <a:defRPr/>
              </a:pPr>
              <a:t>1</a:t>
            </a:fld>
            <a:endParaRPr lang="en-US"/>
          </a:p>
        </p:txBody>
      </p:sp>
    </p:spTree>
    <p:extLst>
      <p:ext uri="{BB962C8B-B14F-4D97-AF65-F5344CB8AC3E}">
        <p14:creationId xmlns:p14="http://schemas.microsoft.com/office/powerpoint/2010/main" val="34093682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9AA8712-3559-6F49-9BC3-0B5B93A86ECE}" type="slidenum">
              <a:rPr lang="en-US" smtClean="0"/>
              <a:pPr>
                <a:defRPr/>
              </a:pPr>
              <a:t>14</a:t>
            </a:fld>
            <a:endParaRPr lang="en-US"/>
          </a:p>
        </p:txBody>
      </p:sp>
    </p:spTree>
    <p:extLst>
      <p:ext uri="{BB962C8B-B14F-4D97-AF65-F5344CB8AC3E}">
        <p14:creationId xmlns:p14="http://schemas.microsoft.com/office/powerpoint/2010/main" val="3820423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9AA8712-3559-6F49-9BC3-0B5B93A86ECE}" type="slidenum">
              <a:rPr lang="en-US" smtClean="0"/>
              <a:pPr>
                <a:defRPr/>
              </a:pPr>
              <a:t>3</a:t>
            </a:fld>
            <a:endParaRPr lang="en-US"/>
          </a:p>
        </p:txBody>
      </p:sp>
    </p:spTree>
    <p:extLst>
      <p:ext uri="{BB962C8B-B14F-4D97-AF65-F5344CB8AC3E}">
        <p14:creationId xmlns:p14="http://schemas.microsoft.com/office/powerpoint/2010/main" val="1871647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ヒラギノ角ゴ Pro W3" charset="0"/>
                <a:cs typeface="ヒラギノ角ゴ Pro W3" charset="0"/>
              </a:defRPr>
            </a:lvl1pPr>
            <a:lvl2pPr marL="742950" indent="-285750" eaLnBrk="0" hangingPunct="0">
              <a:defRPr>
                <a:solidFill>
                  <a:schemeClr val="tx1"/>
                </a:solidFill>
                <a:latin typeface="Arial" charset="0"/>
                <a:ea typeface="ヒラギノ角ゴ Pro W3" charset="0"/>
                <a:cs typeface="ヒラギノ角ゴ Pro W3" charset="0"/>
              </a:defRPr>
            </a:lvl2pPr>
            <a:lvl3pPr marL="1143000" indent="-228600" eaLnBrk="0" hangingPunct="0">
              <a:defRPr>
                <a:solidFill>
                  <a:schemeClr val="tx1"/>
                </a:solidFill>
                <a:latin typeface="Arial" charset="0"/>
                <a:ea typeface="ヒラギノ角ゴ Pro W3" charset="0"/>
                <a:cs typeface="ヒラギノ角ゴ Pro W3" charset="0"/>
              </a:defRPr>
            </a:lvl3pPr>
            <a:lvl4pPr marL="1600200" indent="-228600" eaLnBrk="0" hangingPunct="0">
              <a:defRPr>
                <a:solidFill>
                  <a:schemeClr val="tx1"/>
                </a:solidFill>
                <a:latin typeface="Arial" charset="0"/>
                <a:ea typeface="ヒラギノ角ゴ Pro W3" charset="0"/>
                <a:cs typeface="ヒラギノ角ゴ Pro W3" charset="0"/>
              </a:defRPr>
            </a:lvl4pPr>
            <a:lvl5pPr marL="2057400" indent="-228600" eaLnBrk="0" hangingPunct="0">
              <a:defRPr>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a:solidFill>
                  <a:schemeClr val="tx1"/>
                </a:solidFill>
                <a:latin typeface="Arial" charset="0"/>
                <a:ea typeface="ヒラギノ角ゴ Pro W3" charset="0"/>
                <a:cs typeface="ヒラギノ角ゴ Pro W3" charset="0"/>
              </a:defRPr>
            </a:lvl9pPr>
          </a:lstStyle>
          <a:p>
            <a:pPr eaLnBrk="1" hangingPunct="1">
              <a:defRPr/>
            </a:pPr>
            <a:fld id="{5061B0DD-EFBA-6342-B81A-D91041F9B101}" type="slidenum">
              <a:rPr lang="en-US" smtClean="0"/>
              <a:pPr eaLnBrk="1" hangingPunct="1">
                <a:defRPr/>
              </a:pPr>
              <a:t>4</a:t>
            </a:fld>
            <a:endParaRPr lang="en-US" smtClean="0"/>
          </a:p>
        </p:txBody>
      </p:sp>
      <p:sp>
        <p:nvSpPr>
          <p:cNvPr id="51203" name="Rectangle 2"/>
          <p:cNvSpPr>
            <a:spLocks noGrp="1" noRot="1" noChangeAspect="1" noChangeArrowheads="1" noTextEdit="1"/>
          </p:cNvSpPr>
          <p:nvPr>
            <p:ph type="sldImg"/>
          </p:nvPr>
        </p:nvSpPr>
        <p:spPr>
          <a:xfrm>
            <a:off x="1144588" y="685800"/>
            <a:ext cx="4572000" cy="3429000"/>
          </a:xfrm>
          <a:ln/>
        </p:spPr>
      </p:sp>
      <p:sp>
        <p:nvSpPr>
          <p:cNvPr id="51204" name="Rectangle 3"/>
          <p:cNvSpPr>
            <a:spLocks noGrp="1" noChangeArrowheads="1"/>
          </p:cNvSpPr>
          <p:nvPr>
            <p:ph type="body" idx="1"/>
          </p:nvPr>
        </p:nvSpPr>
        <p:spPr>
          <a:xfrm>
            <a:off x="685800" y="4344988"/>
            <a:ext cx="5486400" cy="411321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lnSpc>
                <a:spcPct val="80000"/>
              </a:lnSpc>
              <a:defRPr/>
            </a:pPr>
            <a:r>
              <a:rPr lang="en-US" sz="1000" dirty="0">
                <a:cs typeface="+mn-cs"/>
              </a:rPr>
              <a:t>Unfavorable anatomy</a:t>
            </a:r>
          </a:p>
          <a:p>
            <a:pPr eaLnBrk="1" hangingPunct="1">
              <a:lnSpc>
                <a:spcPct val="80000"/>
              </a:lnSpc>
              <a:defRPr/>
            </a:pPr>
            <a:r>
              <a:rPr lang="en-US" sz="1000" dirty="0">
                <a:cs typeface="+mn-cs"/>
              </a:rPr>
              <a:t>	Evaluate the position of the iliac crest relative to </a:t>
            </a:r>
            <a:r>
              <a:rPr lang="en-US" sz="1000" dirty="0" err="1">
                <a:cs typeface="+mn-cs"/>
              </a:rPr>
              <a:t>L4</a:t>
            </a:r>
            <a:r>
              <a:rPr lang="en-US" sz="1000" dirty="0">
                <a:cs typeface="+mn-cs"/>
              </a:rPr>
              <a:t>-5 disc</a:t>
            </a:r>
          </a:p>
          <a:p>
            <a:pPr eaLnBrk="1" hangingPunct="1">
              <a:lnSpc>
                <a:spcPct val="80000"/>
              </a:lnSpc>
              <a:defRPr/>
            </a:pPr>
            <a:r>
              <a:rPr lang="en-US" sz="1000" dirty="0">
                <a:cs typeface="+mn-cs"/>
              </a:rPr>
              <a:t>		General rule if above midline of </a:t>
            </a:r>
            <a:r>
              <a:rPr lang="en-US" sz="1000" dirty="0" err="1">
                <a:cs typeface="+mn-cs"/>
              </a:rPr>
              <a:t>L4</a:t>
            </a:r>
            <a:r>
              <a:rPr lang="en-US" sz="1000" dirty="0">
                <a:cs typeface="+mn-cs"/>
              </a:rPr>
              <a:t> body, don</a:t>
            </a:r>
            <a:r>
              <a:rPr lang="ja-JP" altLang="en-US" sz="1000" dirty="0">
                <a:cs typeface="+mn-cs"/>
              </a:rPr>
              <a:t>’</a:t>
            </a:r>
            <a:r>
              <a:rPr lang="en-US" sz="1000" dirty="0">
                <a:cs typeface="+mn-cs"/>
              </a:rPr>
              <a:t>t try.</a:t>
            </a:r>
          </a:p>
          <a:p>
            <a:pPr lvl="2" eaLnBrk="1" hangingPunct="1">
              <a:lnSpc>
                <a:spcPct val="80000"/>
              </a:lnSpc>
              <a:defRPr/>
            </a:pPr>
            <a:r>
              <a:rPr lang="en-US" sz="1000" dirty="0"/>
              <a:t>		If below midline of </a:t>
            </a:r>
            <a:r>
              <a:rPr lang="en-US" sz="1000" dirty="0" err="1"/>
              <a:t>L4</a:t>
            </a:r>
            <a:r>
              <a:rPr lang="en-US" sz="1000" dirty="0"/>
              <a:t> </a:t>
            </a:r>
            <a:r>
              <a:rPr lang="en-US" sz="1000" dirty="0" err="1"/>
              <a:t>boday</a:t>
            </a:r>
            <a:r>
              <a:rPr lang="en-US" sz="1000" dirty="0"/>
              <a:t>, can usually be reached by breaking the table</a:t>
            </a:r>
          </a:p>
          <a:p>
            <a:pPr lvl="1" eaLnBrk="1" hangingPunct="1">
              <a:lnSpc>
                <a:spcPct val="80000"/>
              </a:lnSpc>
              <a:defRPr/>
            </a:pPr>
            <a:r>
              <a:rPr lang="en-US" sz="1000" dirty="0"/>
              <a:t>	Long 11</a:t>
            </a:r>
            <a:r>
              <a:rPr lang="en-US" sz="1000" baseline="30000" dirty="0"/>
              <a:t>th</a:t>
            </a:r>
            <a:r>
              <a:rPr lang="en-US" sz="1000" dirty="0"/>
              <a:t> or 12</a:t>
            </a:r>
            <a:r>
              <a:rPr lang="en-US" sz="1000" baseline="30000" dirty="0"/>
              <a:t>th</a:t>
            </a:r>
            <a:r>
              <a:rPr lang="en-US" sz="1000" dirty="0"/>
              <a:t> rib</a:t>
            </a:r>
          </a:p>
          <a:p>
            <a:pPr lvl="2" eaLnBrk="1" hangingPunct="1">
              <a:lnSpc>
                <a:spcPct val="80000"/>
              </a:lnSpc>
              <a:defRPr/>
            </a:pPr>
            <a:r>
              <a:rPr lang="en-US" sz="1000" dirty="0"/>
              <a:t>		Will have to go either go intercostal or take part of rib</a:t>
            </a:r>
          </a:p>
          <a:p>
            <a:pPr eaLnBrk="1" hangingPunct="1">
              <a:lnSpc>
                <a:spcPct val="80000"/>
              </a:lnSpc>
              <a:defRPr/>
            </a:pPr>
            <a:r>
              <a:rPr lang="en-US" sz="1000" dirty="0">
                <a:cs typeface="+mn-cs"/>
              </a:rPr>
              <a:t>Concavity vs. Convexity</a:t>
            </a:r>
          </a:p>
          <a:p>
            <a:pPr eaLnBrk="1" hangingPunct="1">
              <a:lnSpc>
                <a:spcPct val="80000"/>
              </a:lnSpc>
              <a:defRPr/>
            </a:pPr>
            <a:r>
              <a:rPr lang="en-US" sz="1000" dirty="0">
                <a:cs typeface="+mn-cs"/>
              </a:rPr>
              <a:t>	surgeons preference varies</a:t>
            </a:r>
          </a:p>
          <a:p>
            <a:pPr lvl="2" eaLnBrk="1" hangingPunct="1">
              <a:lnSpc>
                <a:spcPct val="80000"/>
              </a:lnSpc>
              <a:defRPr/>
            </a:pPr>
            <a:r>
              <a:rPr lang="en-US" dirty="0"/>
              <a:t>		Concave – Hit </a:t>
            </a:r>
            <a:r>
              <a:rPr lang="en-US" dirty="0" smtClean="0"/>
              <a:t>two levels </a:t>
            </a:r>
            <a:r>
              <a:rPr lang="en-US" dirty="0"/>
              <a:t>through 1 skin </a:t>
            </a:r>
            <a:r>
              <a:rPr lang="en-US" dirty="0" smtClean="0"/>
              <a:t>incision</a:t>
            </a:r>
            <a:endParaRPr lang="en-US" dirty="0"/>
          </a:p>
          <a:p>
            <a:pPr lvl="2" eaLnBrk="1" hangingPunct="1">
              <a:lnSpc>
                <a:spcPct val="80000"/>
              </a:lnSpc>
              <a:defRPr/>
            </a:pPr>
            <a:r>
              <a:rPr lang="en-US" dirty="0"/>
              <a:t>		Convex- easier to do </a:t>
            </a:r>
            <a:r>
              <a:rPr lang="en-US" dirty="0" err="1"/>
              <a:t>discetomy</a:t>
            </a:r>
            <a:endParaRPr lang="en-US" sz="1000" dirty="0"/>
          </a:p>
          <a:p>
            <a:pPr lvl="1" eaLnBrk="1" hangingPunct="1">
              <a:lnSpc>
                <a:spcPct val="80000"/>
              </a:lnSpc>
              <a:defRPr/>
            </a:pPr>
            <a:r>
              <a:rPr lang="en-US" sz="1000" dirty="0"/>
              <a:t>	Go in on side that appears easiest to access on x-rays (e.g., due to crest</a:t>
            </a:r>
            <a:r>
              <a:rPr lang="en-US" sz="1000" dirty="0" smtClean="0"/>
              <a:t>,)</a:t>
            </a:r>
            <a:endParaRPr lang="en-US" sz="1000" dirty="0"/>
          </a:p>
          <a:p>
            <a:pPr lvl="1" eaLnBrk="1" hangingPunct="1">
              <a:lnSpc>
                <a:spcPct val="80000"/>
              </a:lnSpc>
              <a:defRPr/>
            </a:pPr>
            <a:r>
              <a:rPr lang="en-US" sz="1000" dirty="0"/>
              <a:t>	Surgeon comfort	</a:t>
            </a:r>
          </a:p>
          <a:p>
            <a:pPr lvl="2" eaLnBrk="1" hangingPunct="1">
              <a:lnSpc>
                <a:spcPct val="80000"/>
              </a:lnSpc>
              <a:defRPr/>
            </a:pPr>
            <a:r>
              <a:rPr lang="en-US" sz="1000" dirty="0"/>
              <a:t>			</a:t>
            </a:r>
            <a:r>
              <a:rPr lang="en-US" dirty="0"/>
              <a:t>Correction can be equally good from either side; consider ease of access </a:t>
            </a:r>
          </a:p>
          <a:p>
            <a:pPr lvl="2" eaLnBrk="1" hangingPunct="1">
              <a:lnSpc>
                <a:spcPct val="80000"/>
              </a:lnSpc>
              <a:defRPr/>
            </a:pPr>
            <a:r>
              <a:rPr lang="en-US" dirty="0"/>
              <a:t>		</a:t>
            </a:r>
          </a:p>
          <a:p>
            <a:pPr lvl="2" eaLnBrk="1" hangingPunct="1">
              <a:lnSpc>
                <a:spcPct val="80000"/>
              </a:lnSpc>
              <a:defRPr/>
            </a:pPr>
            <a:r>
              <a:rPr lang="en-US" sz="1000" dirty="0"/>
              <a:t>Ultimately, whichever side lets you reach </a:t>
            </a:r>
            <a:r>
              <a:rPr lang="en-US" sz="1000" dirty="0" err="1"/>
              <a:t>L4-L5</a:t>
            </a:r>
            <a:r>
              <a:rPr lang="en-US" sz="1000" dirty="0"/>
              <a:t> the easiest</a:t>
            </a:r>
          </a:p>
          <a:p>
            <a:pPr lvl="2" eaLnBrk="1" hangingPunct="1">
              <a:lnSpc>
                <a:spcPct val="80000"/>
              </a:lnSpc>
              <a:defRPr/>
            </a:pPr>
            <a:endParaRPr lang="en-US" sz="1000" dirty="0"/>
          </a:p>
          <a:p>
            <a:pPr eaLnBrk="1" hangingPunct="1">
              <a:lnSpc>
                <a:spcPct val="80000"/>
              </a:lnSpc>
              <a:defRPr/>
            </a:pPr>
            <a:endParaRPr lang="en-US" sz="1000" dirty="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9AA8712-3559-6F49-9BC3-0B5B93A86ECE}" type="slidenum">
              <a:rPr lang="en-US" smtClean="0"/>
              <a:pPr>
                <a:defRPr/>
              </a:pPr>
              <a:t>5</a:t>
            </a:fld>
            <a:endParaRPr lang="en-US"/>
          </a:p>
        </p:txBody>
      </p:sp>
    </p:spTree>
    <p:extLst>
      <p:ext uri="{BB962C8B-B14F-4D97-AF65-F5344CB8AC3E}">
        <p14:creationId xmlns:p14="http://schemas.microsoft.com/office/powerpoint/2010/main" val="16033445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28674"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
        <p:nvSpPr>
          <p:cNvPr id="28675"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a:solidFill>
                  <a:schemeClr val="tx1"/>
                </a:solidFill>
                <a:latin typeface="Arial" charset="0"/>
                <a:ea typeface="ヒラギノ角ゴ Pro W3" charset="0"/>
                <a:cs typeface="ヒラギノ角ゴ Pro W3" charset="0"/>
              </a:defRPr>
            </a:lvl1pPr>
            <a:lvl2pPr marL="742950" indent="-285750" defTabSz="933450" eaLnBrk="0" hangingPunct="0">
              <a:defRPr sz="2400">
                <a:solidFill>
                  <a:schemeClr val="tx1"/>
                </a:solidFill>
                <a:latin typeface="Arial" charset="0"/>
                <a:ea typeface="ヒラギノ角ゴ Pro W3" charset="0"/>
                <a:cs typeface="ヒラギノ角ゴ Pro W3" charset="0"/>
              </a:defRPr>
            </a:lvl2pPr>
            <a:lvl3pPr marL="1143000" indent="-228600" defTabSz="933450" eaLnBrk="0" hangingPunct="0">
              <a:defRPr sz="2400">
                <a:solidFill>
                  <a:schemeClr val="tx1"/>
                </a:solidFill>
                <a:latin typeface="Arial" charset="0"/>
                <a:ea typeface="ヒラギノ角ゴ Pro W3" charset="0"/>
                <a:cs typeface="ヒラギノ角ゴ Pro W3" charset="0"/>
              </a:defRPr>
            </a:lvl3pPr>
            <a:lvl4pPr marL="1600200" indent="-228600" defTabSz="933450" eaLnBrk="0" hangingPunct="0">
              <a:defRPr sz="2400">
                <a:solidFill>
                  <a:schemeClr val="tx1"/>
                </a:solidFill>
                <a:latin typeface="Arial" charset="0"/>
                <a:ea typeface="ヒラギノ角ゴ Pro W3" charset="0"/>
                <a:cs typeface="ヒラギノ角ゴ Pro W3" charset="0"/>
              </a:defRPr>
            </a:lvl4pPr>
            <a:lvl5pPr marL="2057400" indent="-228600" defTabSz="933450" eaLnBrk="0" hangingPunct="0">
              <a:defRPr sz="2400">
                <a:solidFill>
                  <a:schemeClr val="tx1"/>
                </a:solidFill>
                <a:latin typeface="Arial" charset="0"/>
                <a:ea typeface="ヒラギノ角ゴ Pro W3" charset="0"/>
                <a:cs typeface="ヒラギノ角ゴ Pro W3" charset="0"/>
              </a:defRPr>
            </a:lvl5pPr>
            <a:lvl6pPr marL="2514600" indent="-228600" defTabSz="93345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defTabSz="93345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defTabSz="93345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defTabSz="93345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DEE40751-C315-A747-B590-39564546AFAA}" type="slidenum">
              <a:rPr lang="en-US" sz="1200">
                <a:ea typeface="ＭＳ Ｐゴシック" charset="0"/>
                <a:cs typeface="ＭＳ Ｐゴシック" charset="0"/>
              </a:rPr>
              <a:pPr eaLnBrk="1" hangingPunct="1"/>
              <a:t>6</a:t>
            </a:fld>
            <a:endParaRPr lang="en-US" sz="120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30722"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
        <p:nvSpPr>
          <p:cNvPr id="30723"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a:solidFill>
                  <a:schemeClr val="tx1"/>
                </a:solidFill>
                <a:latin typeface="Arial" charset="0"/>
                <a:ea typeface="ヒラギノ角ゴ Pro W3" charset="0"/>
                <a:cs typeface="ヒラギノ角ゴ Pro W3" charset="0"/>
              </a:defRPr>
            </a:lvl1pPr>
            <a:lvl2pPr marL="742950" indent="-285750" defTabSz="933450" eaLnBrk="0" hangingPunct="0">
              <a:defRPr sz="2400">
                <a:solidFill>
                  <a:schemeClr val="tx1"/>
                </a:solidFill>
                <a:latin typeface="Arial" charset="0"/>
                <a:ea typeface="ヒラギノ角ゴ Pro W3" charset="0"/>
                <a:cs typeface="ヒラギノ角ゴ Pro W3" charset="0"/>
              </a:defRPr>
            </a:lvl2pPr>
            <a:lvl3pPr marL="1143000" indent="-228600" defTabSz="933450" eaLnBrk="0" hangingPunct="0">
              <a:defRPr sz="2400">
                <a:solidFill>
                  <a:schemeClr val="tx1"/>
                </a:solidFill>
                <a:latin typeface="Arial" charset="0"/>
                <a:ea typeface="ヒラギノ角ゴ Pro W3" charset="0"/>
                <a:cs typeface="ヒラギノ角ゴ Pro W3" charset="0"/>
              </a:defRPr>
            </a:lvl3pPr>
            <a:lvl4pPr marL="1600200" indent="-228600" defTabSz="933450" eaLnBrk="0" hangingPunct="0">
              <a:defRPr sz="2400">
                <a:solidFill>
                  <a:schemeClr val="tx1"/>
                </a:solidFill>
                <a:latin typeface="Arial" charset="0"/>
                <a:ea typeface="ヒラギノ角ゴ Pro W3" charset="0"/>
                <a:cs typeface="ヒラギノ角ゴ Pro W3" charset="0"/>
              </a:defRPr>
            </a:lvl4pPr>
            <a:lvl5pPr marL="2057400" indent="-228600" defTabSz="933450" eaLnBrk="0" hangingPunct="0">
              <a:defRPr sz="2400">
                <a:solidFill>
                  <a:schemeClr val="tx1"/>
                </a:solidFill>
                <a:latin typeface="Arial" charset="0"/>
                <a:ea typeface="ヒラギノ角ゴ Pro W3" charset="0"/>
                <a:cs typeface="ヒラギノ角ゴ Pro W3" charset="0"/>
              </a:defRPr>
            </a:lvl5pPr>
            <a:lvl6pPr marL="2514600" indent="-228600" defTabSz="93345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defTabSz="93345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defTabSz="93345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defTabSz="93345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53BF78E8-39FA-8F42-BCE2-40B1ACC4E2FB}" type="slidenum">
              <a:rPr lang="en-US" sz="1200">
                <a:ea typeface="ＭＳ Ｐゴシック" charset="0"/>
                <a:cs typeface="ＭＳ Ｐゴシック" charset="0"/>
              </a:rPr>
              <a:pPr eaLnBrk="1" hangingPunct="1"/>
              <a:t>7</a:t>
            </a:fld>
            <a:endParaRPr lang="en-US" sz="120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32770"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
        <p:nvSpPr>
          <p:cNvPr id="32771"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a:solidFill>
                  <a:schemeClr val="tx1"/>
                </a:solidFill>
                <a:latin typeface="Arial" charset="0"/>
                <a:ea typeface="ヒラギノ角ゴ Pro W3" charset="0"/>
                <a:cs typeface="ヒラギノ角ゴ Pro W3" charset="0"/>
              </a:defRPr>
            </a:lvl1pPr>
            <a:lvl2pPr marL="742950" indent="-285750" defTabSz="933450" eaLnBrk="0" hangingPunct="0">
              <a:defRPr sz="2400">
                <a:solidFill>
                  <a:schemeClr val="tx1"/>
                </a:solidFill>
                <a:latin typeface="Arial" charset="0"/>
                <a:ea typeface="ヒラギノ角ゴ Pro W3" charset="0"/>
                <a:cs typeface="ヒラギノ角ゴ Pro W3" charset="0"/>
              </a:defRPr>
            </a:lvl2pPr>
            <a:lvl3pPr marL="1143000" indent="-228600" defTabSz="933450" eaLnBrk="0" hangingPunct="0">
              <a:defRPr sz="2400">
                <a:solidFill>
                  <a:schemeClr val="tx1"/>
                </a:solidFill>
                <a:latin typeface="Arial" charset="0"/>
                <a:ea typeface="ヒラギノ角ゴ Pro W3" charset="0"/>
                <a:cs typeface="ヒラギノ角ゴ Pro W3" charset="0"/>
              </a:defRPr>
            </a:lvl3pPr>
            <a:lvl4pPr marL="1600200" indent="-228600" defTabSz="933450" eaLnBrk="0" hangingPunct="0">
              <a:defRPr sz="2400">
                <a:solidFill>
                  <a:schemeClr val="tx1"/>
                </a:solidFill>
                <a:latin typeface="Arial" charset="0"/>
                <a:ea typeface="ヒラギノ角ゴ Pro W3" charset="0"/>
                <a:cs typeface="ヒラギノ角ゴ Pro W3" charset="0"/>
              </a:defRPr>
            </a:lvl4pPr>
            <a:lvl5pPr marL="2057400" indent="-228600" defTabSz="933450" eaLnBrk="0" hangingPunct="0">
              <a:defRPr sz="2400">
                <a:solidFill>
                  <a:schemeClr val="tx1"/>
                </a:solidFill>
                <a:latin typeface="Arial" charset="0"/>
                <a:ea typeface="ヒラギノ角ゴ Pro W3" charset="0"/>
                <a:cs typeface="ヒラギノ角ゴ Pro W3" charset="0"/>
              </a:defRPr>
            </a:lvl5pPr>
            <a:lvl6pPr marL="2514600" indent="-228600" defTabSz="93345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defTabSz="93345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defTabSz="93345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defTabSz="93345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0E7107AE-A656-064A-94B5-2A83D9049ED1}" type="slidenum">
              <a:rPr lang="en-US" sz="1200">
                <a:ea typeface="ＭＳ Ｐゴシック" charset="0"/>
                <a:cs typeface="ＭＳ Ｐゴシック" charset="0"/>
              </a:rPr>
              <a:pPr eaLnBrk="1" hangingPunct="1"/>
              <a:t>8</a:t>
            </a:fld>
            <a:endParaRPr lang="en-US" sz="120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36866"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
        <p:nvSpPr>
          <p:cNvPr id="36867"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a:solidFill>
                  <a:schemeClr val="tx1"/>
                </a:solidFill>
                <a:latin typeface="Arial" charset="0"/>
                <a:ea typeface="ヒラギノ角ゴ Pro W3" charset="0"/>
                <a:cs typeface="ヒラギノ角ゴ Pro W3" charset="0"/>
              </a:defRPr>
            </a:lvl1pPr>
            <a:lvl2pPr marL="742950" indent="-285750" defTabSz="933450" eaLnBrk="0" hangingPunct="0">
              <a:defRPr sz="2400">
                <a:solidFill>
                  <a:schemeClr val="tx1"/>
                </a:solidFill>
                <a:latin typeface="Arial" charset="0"/>
                <a:ea typeface="ヒラギノ角ゴ Pro W3" charset="0"/>
                <a:cs typeface="ヒラギノ角ゴ Pro W3" charset="0"/>
              </a:defRPr>
            </a:lvl2pPr>
            <a:lvl3pPr marL="1143000" indent="-228600" defTabSz="933450" eaLnBrk="0" hangingPunct="0">
              <a:defRPr sz="2400">
                <a:solidFill>
                  <a:schemeClr val="tx1"/>
                </a:solidFill>
                <a:latin typeface="Arial" charset="0"/>
                <a:ea typeface="ヒラギノ角ゴ Pro W3" charset="0"/>
                <a:cs typeface="ヒラギノ角ゴ Pro W3" charset="0"/>
              </a:defRPr>
            </a:lvl3pPr>
            <a:lvl4pPr marL="1600200" indent="-228600" defTabSz="933450" eaLnBrk="0" hangingPunct="0">
              <a:defRPr sz="2400">
                <a:solidFill>
                  <a:schemeClr val="tx1"/>
                </a:solidFill>
                <a:latin typeface="Arial" charset="0"/>
                <a:ea typeface="ヒラギノ角ゴ Pro W3" charset="0"/>
                <a:cs typeface="ヒラギノ角ゴ Pro W3" charset="0"/>
              </a:defRPr>
            </a:lvl4pPr>
            <a:lvl5pPr marL="2057400" indent="-228600" defTabSz="933450" eaLnBrk="0" hangingPunct="0">
              <a:defRPr sz="2400">
                <a:solidFill>
                  <a:schemeClr val="tx1"/>
                </a:solidFill>
                <a:latin typeface="Arial" charset="0"/>
                <a:ea typeface="ヒラギノ角ゴ Pro W3" charset="0"/>
                <a:cs typeface="ヒラギノ角ゴ Pro W3" charset="0"/>
              </a:defRPr>
            </a:lvl5pPr>
            <a:lvl6pPr marL="2514600" indent="-228600" defTabSz="93345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defTabSz="93345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defTabSz="93345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defTabSz="93345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0C2E64A7-42A0-B948-B182-5A7170F40737}" type="slidenum">
              <a:rPr lang="en-US" sz="1200">
                <a:ea typeface="ＭＳ Ｐゴシック" charset="0"/>
                <a:cs typeface="ＭＳ Ｐゴシック" charset="0"/>
              </a:rPr>
              <a:pPr eaLnBrk="1" hangingPunct="1"/>
              <a:t>10</a:t>
            </a:fld>
            <a:endParaRPr lang="en-US" sz="120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9AA8712-3559-6F49-9BC3-0B5B93A86ECE}" type="slidenum">
              <a:rPr lang="en-US" smtClean="0"/>
              <a:pPr>
                <a:defRPr/>
              </a:pPr>
              <a:t>13</a:t>
            </a:fld>
            <a:endParaRPr lang="en-US"/>
          </a:p>
        </p:txBody>
      </p:sp>
    </p:spTree>
    <p:extLst>
      <p:ext uri="{BB962C8B-B14F-4D97-AF65-F5344CB8AC3E}">
        <p14:creationId xmlns:p14="http://schemas.microsoft.com/office/powerpoint/2010/main" val="38204238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dark_cover_ppt"/>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2286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3" descr="white.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28600" y="228600"/>
            <a:ext cx="24384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4" name="Rectangle 2"/>
          <p:cNvSpPr>
            <a:spLocks noGrp="1" noChangeArrowheads="1"/>
          </p:cNvSpPr>
          <p:nvPr>
            <p:ph type="ctrTitle"/>
          </p:nvPr>
        </p:nvSpPr>
        <p:spPr>
          <a:xfrm>
            <a:off x="895350" y="1033463"/>
            <a:ext cx="7334250" cy="1470025"/>
          </a:xfrm>
        </p:spPr>
        <p:txBody>
          <a:bodyPr/>
          <a:lstStyle>
            <a:lvl1pPr>
              <a:defRPr sz="3800"/>
            </a:lvl1pPr>
          </a:lstStyle>
          <a:p>
            <a:pPr lvl="0"/>
            <a:r>
              <a:rPr lang="en-US" noProof="0" smtClean="0"/>
              <a:t>Click to edit Master title style</a:t>
            </a:r>
          </a:p>
        </p:txBody>
      </p:sp>
      <p:sp>
        <p:nvSpPr>
          <p:cNvPr id="81925" name="Rectangle 3"/>
          <p:cNvSpPr>
            <a:spLocks noGrp="1" noChangeArrowheads="1"/>
          </p:cNvSpPr>
          <p:nvPr>
            <p:ph type="subTitle" idx="1"/>
          </p:nvPr>
        </p:nvSpPr>
        <p:spPr>
          <a:xfrm>
            <a:off x="895350" y="1600200"/>
            <a:ext cx="6400800" cy="1752600"/>
          </a:xfrm>
        </p:spPr>
        <p:txBody>
          <a:bodyPr/>
          <a:lstStyle>
            <a:lvl1pPr marL="0" indent="0">
              <a:buFontTx/>
              <a:buNone/>
              <a:defRPr/>
            </a:lvl1pPr>
          </a:lstStyle>
          <a:p>
            <a:pPr lvl="0"/>
            <a:r>
              <a:rPr lang="en-US" noProof="0" smtClean="0"/>
              <a:t>Click to edit Master subtitle style</a:t>
            </a:r>
          </a:p>
        </p:txBody>
      </p:sp>
      <p:sp>
        <p:nvSpPr>
          <p:cNvPr id="7" name="TextBox 6"/>
          <p:cNvSpPr txBox="1"/>
          <p:nvPr userDrawn="1"/>
        </p:nvSpPr>
        <p:spPr>
          <a:xfrm>
            <a:off x="6973888" y="6590040"/>
            <a:ext cx="2057400" cy="261610"/>
          </a:xfrm>
          <a:prstGeom prst="rect">
            <a:avLst/>
          </a:prstGeom>
          <a:noFill/>
        </p:spPr>
        <p:txBody>
          <a:bodyPr wrap="square" rtlCol="0">
            <a:spAutoFit/>
          </a:bodyPr>
          <a:lstStyle/>
          <a:p>
            <a:r>
              <a:rPr lang="en-US" sz="1100" dirty="0" smtClean="0"/>
              <a:t>PMD009794-2.0 </a:t>
            </a:r>
            <a:endParaRPr lang="en-US" sz="1100" dirty="0"/>
          </a:p>
        </p:txBody>
      </p:sp>
    </p:spTree>
    <p:extLst>
      <p:ext uri="{BB962C8B-B14F-4D97-AF65-F5344CB8AC3E}">
        <p14:creationId xmlns:p14="http://schemas.microsoft.com/office/powerpoint/2010/main" val="299225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91152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350" y="723900"/>
            <a:ext cx="1847850" cy="5448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723900"/>
            <a:ext cx="5391150" cy="5448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177090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23900"/>
            <a:ext cx="7391400" cy="8763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752600"/>
            <a:ext cx="36195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57700" y="1752600"/>
            <a:ext cx="36195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433594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723900"/>
            <a:ext cx="7391400" cy="8763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752600"/>
            <a:ext cx="3619500" cy="213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457700" y="1752600"/>
            <a:ext cx="3619500" cy="213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685800" y="4038600"/>
            <a:ext cx="7391400" cy="213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767868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23900"/>
            <a:ext cx="7391400" cy="8763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752600"/>
            <a:ext cx="36195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457700" y="1752600"/>
            <a:ext cx="3619500" cy="213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457700" y="4038600"/>
            <a:ext cx="3619500" cy="213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224103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685800" y="723900"/>
            <a:ext cx="7391400" cy="8763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752600"/>
            <a:ext cx="36195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457700" y="1752600"/>
            <a:ext cx="3619500" cy="4419600"/>
          </a:xfrm>
        </p:spPr>
        <p:txBody>
          <a:bodyPr/>
          <a:lstStyle/>
          <a:p>
            <a:pPr lvl="0"/>
            <a:endParaRPr lang="en-US" noProof="0" smtClean="0"/>
          </a:p>
        </p:txBody>
      </p:sp>
    </p:spTree>
    <p:extLst>
      <p:ext uri="{BB962C8B-B14F-4D97-AF65-F5344CB8AC3E}">
        <p14:creationId xmlns:p14="http://schemas.microsoft.com/office/powerpoint/2010/main" val="18057009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9841206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152777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491501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752600"/>
            <a:ext cx="36195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57700" y="1752600"/>
            <a:ext cx="36195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64473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707050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710446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287302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60460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204615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64069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254756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350" y="723900"/>
            <a:ext cx="1847850" cy="5448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723900"/>
            <a:ext cx="5391150" cy="5448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484292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1143000" y="2286000"/>
            <a:ext cx="4724400" cy="1314450"/>
          </a:xfrm>
        </p:spPr>
        <p:txBody>
          <a:bodyPr>
            <a:normAutofit/>
          </a:bodyPr>
          <a:lstStyle>
            <a:lvl1pPr algn="l">
              <a:defRPr sz="3200">
                <a:solidFill>
                  <a:schemeClr val="bg1"/>
                </a:solidFill>
              </a:defRPr>
            </a:lvl1pPr>
          </a:lstStyle>
          <a:p>
            <a:r>
              <a:rPr lang="en-US" dirty="0" smtClean="0"/>
              <a:t>Click to edit Master </a:t>
            </a:r>
            <a:br>
              <a:rPr lang="en-US" dirty="0" smtClean="0"/>
            </a:br>
            <a:r>
              <a:rPr lang="en-US" dirty="0" smtClean="0"/>
              <a:t>title style</a:t>
            </a:r>
            <a:endParaRPr lang="en-US" dirty="0"/>
          </a:p>
        </p:txBody>
      </p:sp>
      <p:sp>
        <p:nvSpPr>
          <p:cNvPr id="3" name="Subtitle 2"/>
          <p:cNvSpPr>
            <a:spLocks noGrp="1"/>
          </p:cNvSpPr>
          <p:nvPr>
            <p:ph type="subTitle" idx="1" hasCustomPrompt="1"/>
          </p:nvPr>
        </p:nvSpPr>
        <p:spPr>
          <a:xfrm>
            <a:off x="1143000" y="3886200"/>
            <a:ext cx="3810000" cy="1752600"/>
          </a:xfrm>
        </p:spPr>
        <p:txBody>
          <a:bodyPr>
            <a:normAutofit/>
          </a:bodyPr>
          <a:lstStyle>
            <a:lvl1pPr marL="0" indent="0" algn="l">
              <a:buNone/>
              <a:defRPr sz="2400">
                <a:solidFill>
                  <a:schemeClr val="tx2">
                    <a:lumMod val="20000"/>
                    <a:lumOff val="8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a:t>
            </a:r>
            <a:br>
              <a:rPr lang="en-US" dirty="0" smtClean="0"/>
            </a:br>
            <a:r>
              <a:rPr lang="en-US" dirty="0" smtClean="0"/>
              <a:t>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solidFill>
                  <a:schemeClr val="bg1"/>
                </a:solidFill>
              </a:defRPr>
            </a:lvl1pPr>
          </a:lstStyle>
          <a:p>
            <a:pPr fontAlgn="auto">
              <a:spcBef>
                <a:spcPts val="0"/>
              </a:spcBef>
              <a:spcAft>
                <a:spcPts val="0"/>
              </a:spcAft>
            </a:pPr>
            <a:fld id="{98FF9893-1B6B-43EC-8097-0F8F14D001CB}" type="datetimeFigureOut">
              <a:rPr lang="en-US" smtClean="0">
                <a:solidFill>
                  <a:prstClr val="white"/>
                </a:solidFill>
                <a:latin typeface="Calibri"/>
                <a:ea typeface="+mn-ea"/>
                <a:cs typeface="+mn-cs"/>
              </a:rPr>
              <a:pPr fontAlgn="auto">
                <a:spcBef>
                  <a:spcPts val="0"/>
                </a:spcBef>
                <a:spcAft>
                  <a:spcPts val="0"/>
                </a:spcAft>
              </a:pPr>
              <a:t>6/7/2013</a:t>
            </a:fld>
            <a:endParaRPr lang="en-US" dirty="0">
              <a:solidFill>
                <a:prstClr val="white"/>
              </a:solidFill>
              <a:latin typeface="Calibri"/>
              <a:ea typeface="+mn-ea"/>
              <a:cs typeface="+mn-cs"/>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F2B1BF30-64CA-428C-B2C4-B7DEDCE699E7}" type="slidenum">
              <a:rPr lang="en-US" smtClean="0">
                <a:solidFill>
                  <a:prstClr val="white"/>
                </a:solidFill>
              </a:rPr>
              <a:pPr/>
              <a:t>‹#›</a:t>
            </a:fld>
            <a:endParaRPr lang="en-US" dirty="0">
              <a:solidFill>
                <a:prstClr val="white"/>
              </a:solidFill>
            </a:endParaRPr>
          </a:p>
        </p:txBody>
      </p:sp>
      <p:sp>
        <p:nvSpPr>
          <p:cNvPr id="9" name="TextBox 8"/>
          <p:cNvSpPr txBox="1"/>
          <p:nvPr userDrawn="1"/>
        </p:nvSpPr>
        <p:spPr>
          <a:xfrm>
            <a:off x="6973888" y="6590040"/>
            <a:ext cx="2057400" cy="261610"/>
          </a:xfrm>
          <a:prstGeom prst="rect">
            <a:avLst/>
          </a:prstGeom>
          <a:noFill/>
        </p:spPr>
        <p:txBody>
          <a:bodyPr wrap="square" rtlCol="0">
            <a:spAutoFit/>
          </a:bodyPr>
          <a:lstStyle/>
          <a:p>
            <a:r>
              <a:rPr lang="en-US" sz="1100" dirty="0" smtClean="0"/>
              <a:t>PMD009794-2.0 </a:t>
            </a:r>
            <a:endParaRPr lang="en-US" sz="1100" dirty="0"/>
          </a:p>
        </p:txBody>
      </p:sp>
    </p:spTree>
    <p:extLst>
      <p:ext uri="{BB962C8B-B14F-4D97-AF65-F5344CB8AC3E}">
        <p14:creationId xmlns:p14="http://schemas.microsoft.com/office/powerpoint/2010/main" val="300925011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179674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752600"/>
            <a:ext cx="36195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57700" y="1752600"/>
            <a:ext cx="36195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45819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31885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77289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73857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56011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47637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5.jpe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theme" Target="../theme/theme3.xml"/><Relationship Id="rId1" Type="http://schemas.openxmlformats.org/officeDocument/2006/relationships/slideLayout" Target="../slideLayouts/slideLayout27.xml"/><Relationship Id="rId4" Type="http://schemas.openxmlformats.org/officeDocument/2006/relationships/image" Target="../media/image8.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dark_content_ppt"/>
          <p:cNvPicPr>
            <a:picLocks noChangeAspect="1" noChangeArrowheads="1"/>
          </p:cNvPicPr>
          <p:nvPr/>
        </p:nvPicPr>
        <p:blipFill>
          <a:blip r:embed="rId17">
            <a:extLst>
              <a:ext uri="{28A0092B-C50C-407E-A947-70E740481C1C}">
                <a14:useLocalDpi xmlns:a14="http://schemas.microsoft.com/office/drawing/2010/main"/>
              </a:ext>
            </a:extLst>
          </a:blip>
          <a:srcRect/>
          <a:stretch>
            <a:fillRect/>
          </a:stretch>
        </p:blipFill>
        <p:spPr bwMode="auto">
          <a:xfrm>
            <a:off x="0" y="-952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3" descr="white.png"/>
          <p:cNvPicPr>
            <a:picLocks noChangeAspect="1"/>
          </p:cNvPicPr>
          <p:nvPr/>
        </p:nvPicPr>
        <p:blipFill>
          <a:blip r:embed="rId18">
            <a:extLst>
              <a:ext uri="{28A0092B-C50C-407E-A947-70E740481C1C}">
                <a14:useLocalDpi xmlns:a14="http://schemas.microsoft.com/office/drawing/2010/main"/>
              </a:ext>
            </a:extLst>
          </a:blip>
          <a:srcRect/>
          <a:stretch>
            <a:fillRect/>
          </a:stretch>
        </p:blipFill>
        <p:spPr bwMode="auto">
          <a:xfrm>
            <a:off x="7240588" y="6019800"/>
            <a:ext cx="1905000"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6173788" y="6327775"/>
            <a:ext cx="1828800" cy="214313"/>
          </a:xfrm>
          <a:prstGeom prst="rect">
            <a:avLst/>
          </a:prstGeom>
          <a:noFill/>
        </p:spPr>
        <p:txBody>
          <a:bodyPr>
            <a:spAutoFit/>
          </a:bodyPr>
          <a:lstStyle>
            <a:lvl1pPr eaLnBrk="0" hangingPunct="0">
              <a:defRPr>
                <a:solidFill>
                  <a:schemeClr val="tx1"/>
                </a:solidFill>
                <a:latin typeface="Arial" charset="0"/>
                <a:ea typeface="ヒラギノ角ゴ Pro W3" charset="0"/>
                <a:cs typeface="ヒラギノ角ゴ Pro W3" charset="0"/>
              </a:defRPr>
            </a:lvl1pPr>
            <a:lvl2pPr marL="742950" indent="-285750" eaLnBrk="0" hangingPunct="0">
              <a:defRPr>
                <a:solidFill>
                  <a:schemeClr val="tx1"/>
                </a:solidFill>
                <a:latin typeface="Arial" charset="0"/>
                <a:ea typeface="ヒラギノ角ゴ Pro W3" charset="0"/>
                <a:cs typeface="ヒラギノ角ゴ Pro W3" charset="0"/>
              </a:defRPr>
            </a:lvl2pPr>
            <a:lvl3pPr marL="1143000" indent="-228600" eaLnBrk="0" hangingPunct="0">
              <a:defRPr>
                <a:solidFill>
                  <a:schemeClr val="tx1"/>
                </a:solidFill>
                <a:latin typeface="Arial" charset="0"/>
                <a:ea typeface="ヒラギノ角ゴ Pro W3" charset="0"/>
                <a:cs typeface="ヒラギノ角ゴ Pro W3" charset="0"/>
              </a:defRPr>
            </a:lvl3pPr>
            <a:lvl4pPr marL="1600200" indent="-228600" eaLnBrk="0" hangingPunct="0">
              <a:defRPr>
                <a:solidFill>
                  <a:schemeClr val="tx1"/>
                </a:solidFill>
                <a:latin typeface="Arial" charset="0"/>
                <a:ea typeface="ヒラギノ角ゴ Pro W3" charset="0"/>
                <a:cs typeface="ヒラギノ角ゴ Pro W3" charset="0"/>
              </a:defRPr>
            </a:lvl4pPr>
            <a:lvl5pPr marL="2057400" indent="-228600" eaLnBrk="0" hangingPunct="0">
              <a:defRPr>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a:solidFill>
                  <a:schemeClr val="tx1"/>
                </a:solidFill>
                <a:latin typeface="Arial" charset="0"/>
                <a:ea typeface="ヒラギノ角ゴ Pro W3" charset="0"/>
                <a:cs typeface="ヒラギノ角ゴ Pro W3" charset="0"/>
              </a:defRPr>
            </a:lvl9pPr>
          </a:lstStyle>
          <a:p>
            <a:pPr eaLnBrk="1" hangingPunct="1">
              <a:defRPr/>
            </a:pPr>
            <a:fld id="{710658A1-A1D4-8A4F-88AB-9399865A1DDA}" type="slidenum">
              <a:rPr lang="en-US" sz="800" smtClean="0">
                <a:solidFill>
                  <a:schemeClr val="tx2"/>
                </a:solidFill>
              </a:rPr>
              <a:pPr eaLnBrk="1" hangingPunct="1">
                <a:defRPr/>
              </a:pPr>
              <a:t>‹#›</a:t>
            </a:fld>
            <a:r>
              <a:rPr lang="en-US" sz="800" smtClean="0">
                <a:solidFill>
                  <a:schemeClr val="tx2"/>
                </a:solidFill>
              </a:rPr>
              <a:t> | MDT Confidential</a:t>
            </a:r>
          </a:p>
        </p:txBody>
      </p:sp>
      <p:sp>
        <p:nvSpPr>
          <p:cNvPr id="1029" name="Rectangle 2"/>
          <p:cNvSpPr>
            <a:spLocks noGrp="1" noChangeArrowheads="1"/>
          </p:cNvSpPr>
          <p:nvPr>
            <p:ph type="title"/>
          </p:nvPr>
        </p:nvSpPr>
        <p:spPr bwMode="auto">
          <a:xfrm>
            <a:off x="685800" y="723900"/>
            <a:ext cx="73914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30" name="Rectangle 3"/>
          <p:cNvSpPr>
            <a:spLocks noGrp="1" noChangeArrowheads="1"/>
          </p:cNvSpPr>
          <p:nvPr>
            <p:ph type="body" idx="1"/>
          </p:nvPr>
        </p:nvSpPr>
        <p:spPr bwMode="auto">
          <a:xfrm>
            <a:off x="685800" y="1752600"/>
            <a:ext cx="7391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extBox 1"/>
          <p:cNvSpPr txBox="1"/>
          <p:nvPr userDrawn="1"/>
        </p:nvSpPr>
        <p:spPr>
          <a:xfrm>
            <a:off x="6973888" y="6590040"/>
            <a:ext cx="2057400" cy="261610"/>
          </a:xfrm>
          <a:prstGeom prst="rect">
            <a:avLst/>
          </a:prstGeom>
          <a:noFill/>
        </p:spPr>
        <p:txBody>
          <a:bodyPr wrap="square" rtlCol="0">
            <a:spAutoFit/>
          </a:bodyPr>
          <a:lstStyle/>
          <a:p>
            <a:r>
              <a:rPr lang="en-US" sz="1100" dirty="0" smtClean="0"/>
              <a:t>PMD009794-2.0 </a:t>
            </a:r>
            <a:endParaRPr lang="en-US" sz="1100" dirty="0"/>
          </a:p>
        </p:txBody>
      </p:sp>
    </p:spTree>
  </p:cSld>
  <p:clrMap bg1="dk2" tx1="lt1" bg2="dk1" tx2="lt2" accent1="accent1" accent2="accent2" accent3="accent3" accent4="accent4" accent5="accent5" accent6="accent6" hlink="hlink" folHlink="folHlink"/>
  <p:sldLayoutIdLst>
    <p:sldLayoutId id="2147484304" r:id="rId1"/>
    <p:sldLayoutId id="2147484305" r:id="rId2"/>
    <p:sldLayoutId id="2147484306" r:id="rId3"/>
    <p:sldLayoutId id="2147484307" r:id="rId4"/>
    <p:sldLayoutId id="2147484308" r:id="rId5"/>
    <p:sldLayoutId id="2147484309" r:id="rId6"/>
    <p:sldLayoutId id="2147484310" r:id="rId7"/>
    <p:sldLayoutId id="2147484311" r:id="rId8"/>
    <p:sldLayoutId id="2147484312" r:id="rId9"/>
    <p:sldLayoutId id="2147484313" r:id="rId10"/>
    <p:sldLayoutId id="2147484314" r:id="rId11"/>
    <p:sldLayoutId id="2147484315" r:id="rId12"/>
    <p:sldLayoutId id="2147484316" r:id="rId13"/>
    <p:sldLayoutId id="2147484317" r:id="rId14"/>
    <p:sldLayoutId id="2147484318" r:id="rId15"/>
  </p:sldLayoutIdLst>
  <p:txStyles>
    <p:titleStyle>
      <a:lvl1pPr algn="l" rtl="0" eaLnBrk="0" fontAlgn="base" hangingPunct="0">
        <a:spcBef>
          <a:spcPct val="0"/>
        </a:spcBef>
        <a:spcAft>
          <a:spcPct val="0"/>
        </a:spcAft>
        <a:defRPr sz="2800">
          <a:solidFill>
            <a:schemeClr val="tx2"/>
          </a:solidFill>
          <a:latin typeface="+mj-lt"/>
          <a:ea typeface="+mj-ea"/>
          <a:cs typeface="ヒラギノ角ゴ Pro W3" charset="0"/>
        </a:defRPr>
      </a:lvl1pPr>
      <a:lvl2pPr algn="l" rtl="0" eaLnBrk="0" fontAlgn="base" hangingPunct="0">
        <a:spcBef>
          <a:spcPct val="0"/>
        </a:spcBef>
        <a:spcAft>
          <a:spcPct val="0"/>
        </a:spcAft>
        <a:defRPr sz="2800">
          <a:solidFill>
            <a:schemeClr val="tx2"/>
          </a:solidFill>
          <a:latin typeface="Arial" charset="0"/>
          <a:ea typeface="ヒラギノ角ゴ Pro W3" pitchFamily="80" charset="-128"/>
          <a:cs typeface="ヒラギノ角ゴ Pro W3" charset="0"/>
        </a:defRPr>
      </a:lvl2pPr>
      <a:lvl3pPr algn="l" rtl="0" eaLnBrk="0" fontAlgn="base" hangingPunct="0">
        <a:spcBef>
          <a:spcPct val="0"/>
        </a:spcBef>
        <a:spcAft>
          <a:spcPct val="0"/>
        </a:spcAft>
        <a:defRPr sz="2800">
          <a:solidFill>
            <a:schemeClr val="tx2"/>
          </a:solidFill>
          <a:latin typeface="Arial" charset="0"/>
          <a:ea typeface="ヒラギノ角ゴ Pro W3" pitchFamily="80" charset="-128"/>
          <a:cs typeface="ヒラギノ角ゴ Pro W3" charset="0"/>
        </a:defRPr>
      </a:lvl3pPr>
      <a:lvl4pPr algn="l" rtl="0" eaLnBrk="0" fontAlgn="base" hangingPunct="0">
        <a:spcBef>
          <a:spcPct val="0"/>
        </a:spcBef>
        <a:spcAft>
          <a:spcPct val="0"/>
        </a:spcAft>
        <a:defRPr sz="2800">
          <a:solidFill>
            <a:schemeClr val="tx2"/>
          </a:solidFill>
          <a:latin typeface="Arial" charset="0"/>
          <a:ea typeface="ヒラギノ角ゴ Pro W3" pitchFamily="80" charset="-128"/>
          <a:cs typeface="ヒラギノ角ゴ Pro W3" charset="0"/>
        </a:defRPr>
      </a:lvl4pPr>
      <a:lvl5pPr algn="l" rtl="0" eaLnBrk="0" fontAlgn="base" hangingPunct="0">
        <a:spcBef>
          <a:spcPct val="0"/>
        </a:spcBef>
        <a:spcAft>
          <a:spcPct val="0"/>
        </a:spcAft>
        <a:defRPr sz="2800">
          <a:solidFill>
            <a:schemeClr val="tx2"/>
          </a:solidFill>
          <a:latin typeface="Arial" charset="0"/>
          <a:ea typeface="ヒラギノ角ゴ Pro W3" pitchFamily="80" charset="-128"/>
          <a:cs typeface="ヒラギノ角ゴ Pro W3" charset="0"/>
        </a:defRPr>
      </a:lvl5pPr>
      <a:lvl6pPr marL="457200" algn="l" rtl="0" eaLnBrk="0" fontAlgn="base" hangingPunct="0">
        <a:spcBef>
          <a:spcPct val="0"/>
        </a:spcBef>
        <a:spcAft>
          <a:spcPct val="0"/>
        </a:spcAft>
        <a:defRPr sz="2800">
          <a:solidFill>
            <a:schemeClr val="tx2"/>
          </a:solidFill>
          <a:latin typeface="Arial" charset="0"/>
          <a:ea typeface="ヒラギノ角ゴ Pro W3" pitchFamily="80" charset="-128"/>
        </a:defRPr>
      </a:lvl6pPr>
      <a:lvl7pPr marL="914400" algn="l" rtl="0" eaLnBrk="0" fontAlgn="base" hangingPunct="0">
        <a:spcBef>
          <a:spcPct val="0"/>
        </a:spcBef>
        <a:spcAft>
          <a:spcPct val="0"/>
        </a:spcAft>
        <a:defRPr sz="2800">
          <a:solidFill>
            <a:schemeClr val="tx2"/>
          </a:solidFill>
          <a:latin typeface="Arial" charset="0"/>
          <a:ea typeface="ヒラギノ角ゴ Pro W3" pitchFamily="80" charset="-128"/>
        </a:defRPr>
      </a:lvl7pPr>
      <a:lvl8pPr marL="1371600" algn="l" rtl="0" eaLnBrk="0" fontAlgn="base" hangingPunct="0">
        <a:spcBef>
          <a:spcPct val="0"/>
        </a:spcBef>
        <a:spcAft>
          <a:spcPct val="0"/>
        </a:spcAft>
        <a:defRPr sz="2800">
          <a:solidFill>
            <a:schemeClr val="tx2"/>
          </a:solidFill>
          <a:latin typeface="Arial" charset="0"/>
          <a:ea typeface="ヒラギノ角ゴ Pro W3" pitchFamily="80" charset="-128"/>
        </a:defRPr>
      </a:lvl8pPr>
      <a:lvl9pPr marL="1828800" algn="l" rtl="0" eaLnBrk="0" fontAlgn="base" hangingPunct="0">
        <a:spcBef>
          <a:spcPct val="0"/>
        </a:spcBef>
        <a:spcAft>
          <a:spcPct val="0"/>
        </a:spcAft>
        <a:defRPr sz="2800">
          <a:solidFill>
            <a:schemeClr val="tx2"/>
          </a:solidFill>
          <a:latin typeface="Arial" charset="0"/>
          <a:ea typeface="ヒラギノ角ゴ Pro W3" pitchFamily="80" charset="-128"/>
        </a:defRPr>
      </a:lvl9pPr>
    </p:titleStyle>
    <p:bodyStyle>
      <a:lvl1pPr marL="342900" indent="-342900" algn="l" rtl="0" eaLnBrk="0" fontAlgn="base" hangingPunct="0">
        <a:spcBef>
          <a:spcPct val="20000"/>
        </a:spcBef>
        <a:spcAft>
          <a:spcPct val="0"/>
        </a:spcAft>
        <a:buChar char="•"/>
        <a:defRPr sz="2400">
          <a:solidFill>
            <a:schemeClr val="tx2"/>
          </a:solidFill>
          <a:latin typeface="+mn-lt"/>
          <a:ea typeface="+mn-ea"/>
          <a:cs typeface="ヒラギノ角ゴ Pro W3" charset="0"/>
        </a:defRPr>
      </a:lvl1pPr>
      <a:lvl2pPr marL="742950" indent="-285750" algn="l" rtl="0" eaLnBrk="0" fontAlgn="base" hangingPunct="0">
        <a:spcBef>
          <a:spcPct val="20000"/>
        </a:spcBef>
        <a:spcAft>
          <a:spcPct val="0"/>
        </a:spcAft>
        <a:buChar char="–"/>
        <a:defRPr sz="2000">
          <a:solidFill>
            <a:schemeClr val="tx2"/>
          </a:solidFill>
          <a:latin typeface="+mn-lt"/>
          <a:ea typeface="+mn-ea"/>
          <a:cs typeface="ヒラギノ角ゴ Pro W3" charset="0"/>
        </a:defRPr>
      </a:lvl2pPr>
      <a:lvl3pPr marL="1143000" indent="-228600" algn="l" rtl="0" eaLnBrk="0" fontAlgn="base" hangingPunct="0">
        <a:spcBef>
          <a:spcPct val="20000"/>
        </a:spcBef>
        <a:spcAft>
          <a:spcPct val="0"/>
        </a:spcAft>
        <a:buChar char="•"/>
        <a:defRPr>
          <a:solidFill>
            <a:schemeClr val="tx2"/>
          </a:solidFill>
          <a:latin typeface="+mn-lt"/>
          <a:ea typeface="+mn-ea"/>
          <a:cs typeface="ヒラギノ角ゴ Pro W3" charset="0"/>
        </a:defRPr>
      </a:lvl3pPr>
      <a:lvl4pPr marL="1600200" indent="-228600" algn="l" rtl="0" eaLnBrk="0" fontAlgn="base" hangingPunct="0">
        <a:spcBef>
          <a:spcPct val="20000"/>
        </a:spcBef>
        <a:spcAft>
          <a:spcPct val="0"/>
        </a:spcAft>
        <a:defRPr>
          <a:solidFill>
            <a:schemeClr val="tx2"/>
          </a:solidFill>
          <a:latin typeface="+mn-lt"/>
          <a:ea typeface="+mn-ea"/>
          <a:cs typeface="ヒラギノ角ゴ Pro W3" charset="0"/>
        </a:defRPr>
      </a:lvl4pPr>
      <a:lvl5pPr marL="2057400" indent="-228600" algn="l" rtl="0" eaLnBrk="0" fontAlgn="base" hangingPunct="0">
        <a:spcBef>
          <a:spcPct val="20000"/>
        </a:spcBef>
        <a:spcAft>
          <a:spcPct val="0"/>
        </a:spcAft>
        <a:buChar char="»"/>
        <a:defRPr sz="1600">
          <a:solidFill>
            <a:schemeClr val="tx2"/>
          </a:solidFill>
          <a:latin typeface="+mn-lt"/>
          <a:ea typeface="+mn-ea"/>
          <a:cs typeface="ヒラギノ角ゴ Pro W3" charset="0"/>
        </a:defRPr>
      </a:lvl5pPr>
      <a:lvl6pPr marL="2514600" indent="-228600" algn="l" rtl="0" eaLnBrk="0" fontAlgn="base" hangingPunct="0">
        <a:spcBef>
          <a:spcPct val="20000"/>
        </a:spcBef>
        <a:spcAft>
          <a:spcPct val="0"/>
        </a:spcAft>
        <a:buChar char="»"/>
        <a:defRPr sz="1600">
          <a:solidFill>
            <a:schemeClr val="tx2"/>
          </a:solidFill>
          <a:latin typeface="+mn-lt"/>
          <a:ea typeface="+mn-ea"/>
        </a:defRPr>
      </a:lvl6pPr>
      <a:lvl7pPr marL="2971800" indent="-228600" algn="l" rtl="0" eaLnBrk="0" fontAlgn="base" hangingPunct="0">
        <a:spcBef>
          <a:spcPct val="20000"/>
        </a:spcBef>
        <a:spcAft>
          <a:spcPct val="0"/>
        </a:spcAft>
        <a:buChar char="»"/>
        <a:defRPr sz="1600">
          <a:solidFill>
            <a:schemeClr val="tx2"/>
          </a:solidFill>
          <a:latin typeface="+mn-lt"/>
          <a:ea typeface="+mn-ea"/>
        </a:defRPr>
      </a:lvl7pPr>
      <a:lvl8pPr marL="3429000" indent="-228600" algn="l" rtl="0" eaLnBrk="0" fontAlgn="base" hangingPunct="0">
        <a:spcBef>
          <a:spcPct val="20000"/>
        </a:spcBef>
        <a:spcAft>
          <a:spcPct val="0"/>
        </a:spcAft>
        <a:buChar char="»"/>
        <a:defRPr sz="1600">
          <a:solidFill>
            <a:schemeClr val="tx2"/>
          </a:solidFill>
          <a:latin typeface="+mn-lt"/>
          <a:ea typeface="+mn-ea"/>
        </a:defRPr>
      </a:lvl8pPr>
      <a:lvl9pPr marL="3886200" indent="-228600" algn="l" rtl="0" eaLnBrk="0" fontAlgn="base" hangingPunct="0">
        <a:spcBef>
          <a:spcPct val="20000"/>
        </a:spcBef>
        <a:spcAft>
          <a:spcPct val="0"/>
        </a:spcAft>
        <a:buChar char="»"/>
        <a:defRPr sz="16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7410" name="Picture 2" descr="dark_content_white_ppt"/>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11"/>
          <p:cNvSpPr>
            <a:spLocks noGrp="1" noChangeArrowheads="1"/>
          </p:cNvSpPr>
          <p:nvPr>
            <p:ph type="title"/>
          </p:nvPr>
        </p:nvSpPr>
        <p:spPr bwMode="auto">
          <a:xfrm>
            <a:off x="685800" y="723900"/>
            <a:ext cx="73914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7412" name="Rectangle 12"/>
          <p:cNvSpPr>
            <a:spLocks noGrp="1" noChangeArrowheads="1"/>
          </p:cNvSpPr>
          <p:nvPr>
            <p:ph type="body" idx="1"/>
          </p:nvPr>
        </p:nvSpPr>
        <p:spPr bwMode="auto">
          <a:xfrm>
            <a:off x="685800" y="1752600"/>
            <a:ext cx="7391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7413" name="Picture 8" descr="color.png"/>
          <p:cNvPicPr>
            <a:picLocks noChangeAspect="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7239000" y="6016625"/>
            <a:ext cx="1905000"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6172200" y="6324600"/>
            <a:ext cx="1828800" cy="214313"/>
          </a:xfrm>
          <a:prstGeom prst="rect">
            <a:avLst/>
          </a:prstGeom>
          <a:noFill/>
        </p:spPr>
        <p:txBody>
          <a:bodyPr>
            <a:spAutoFit/>
          </a:bodyPr>
          <a:lstStyle>
            <a:lvl1pPr eaLnBrk="0" hangingPunct="0">
              <a:defRPr>
                <a:solidFill>
                  <a:schemeClr val="tx1"/>
                </a:solidFill>
                <a:latin typeface="Arial" charset="0"/>
                <a:ea typeface="ヒラギノ角ゴ Pro W3" charset="0"/>
                <a:cs typeface="ヒラギノ角ゴ Pro W3" charset="0"/>
              </a:defRPr>
            </a:lvl1pPr>
            <a:lvl2pPr marL="742950" indent="-285750" eaLnBrk="0" hangingPunct="0">
              <a:defRPr>
                <a:solidFill>
                  <a:schemeClr val="tx1"/>
                </a:solidFill>
                <a:latin typeface="Arial" charset="0"/>
                <a:ea typeface="ヒラギノ角ゴ Pro W3" charset="0"/>
                <a:cs typeface="ヒラギノ角ゴ Pro W3" charset="0"/>
              </a:defRPr>
            </a:lvl2pPr>
            <a:lvl3pPr marL="1143000" indent="-228600" eaLnBrk="0" hangingPunct="0">
              <a:defRPr>
                <a:solidFill>
                  <a:schemeClr val="tx1"/>
                </a:solidFill>
                <a:latin typeface="Arial" charset="0"/>
                <a:ea typeface="ヒラギノ角ゴ Pro W3" charset="0"/>
                <a:cs typeface="ヒラギノ角ゴ Pro W3" charset="0"/>
              </a:defRPr>
            </a:lvl3pPr>
            <a:lvl4pPr marL="1600200" indent="-228600" eaLnBrk="0" hangingPunct="0">
              <a:defRPr>
                <a:solidFill>
                  <a:schemeClr val="tx1"/>
                </a:solidFill>
                <a:latin typeface="Arial" charset="0"/>
                <a:ea typeface="ヒラギノ角ゴ Pro W3" charset="0"/>
                <a:cs typeface="ヒラギノ角ゴ Pro W3" charset="0"/>
              </a:defRPr>
            </a:lvl4pPr>
            <a:lvl5pPr marL="2057400" indent="-228600" eaLnBrk="0" hangingPunct="0">
              <a:defRPr>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a:solidFill>
                  <a:schemeClr val="tx1"/>
                </a:solidFill>
                <a:latin typeface="Arial" charset="0"/>
                <a:ea typeface="ヒラギノ角ゴ Pro W3" charset="0"/>
                <a:cs typeface="ヒラギノ角ゴ Pro W3" charset="0"/>
              </a:defRPr>
            </a:lvl9pPr>
          </a:lstStyle>
          <a:p>
            <a:pPr eaLnBrk="1" hangingPunct="1">
              <a:defRPr/>
            </a:pPr>
            <a:fld id="{04484688-033E-6641-8D94-812BD605B4C6}" type="slidenum">
              <a:rPr lang="en-US" sz="800" smtClean="0"/>
              <a:pPr eaLnBrk="1" hangingPunct="1">
                <a:defRPr/>
              </a:pPr>
              <a:t>‹#›</a:t>
            </a:fld>
            <a:r>
              <a:rPr lang="en-US" sz="800" smtClean="0"/>
              <a:t> | MDT Confidential</a:t>
            </a:r>
          </a:p>
        </p:txBody>
      </p:sp>
      <p:sp>
        <p:nvSpPr>
          <p:cNvPr id="8" name="TextBox 7"/>
          <p:cNvSpPr txBox="1"/>
          <p:nvPr userDrawn="1"/>
        </p:nvSpPr>
        <p:spPr>
          <a:xfrm>
            <a:off x="6973888" y="6590040"/>
            <a:ext cx="2057400" cy="261610"/>
          </a:xfrm>
          <a:prstGeom prst="rect">
            <a:avLst/>
          </a:prstGeom>
          <a:noFill/>
        </p:spPr>
        <p:txBody>
          <a:bodyPr wrap="square" rtlCol="0">
            <a:spAutoFit/>
          </a:bodyPr>
          <a:lstStyle/>
          <a:p>
            <a:r>
              <a:rPr lang="en-US" sz="1100" dirty="0" smtClean="0"/>
              <a:t>PMD009794-2.0 </a:t>
            </a:r>
            <a:endParaRPr lang="en-US" sz="1100" dirty="0"/>
          </a:p>
        </p:txBody>
      </p:sp>
    </p:spTree>
  </p:cSld>
  <p:clrMap bg1="lt1" tx1="dk1" bg2="lt2" tx2="dk2" accent1="accent1" accent2="accent2" accent3="accent3" accent4="accent4" accent5="accent5" accent6="accent6" hlink="hlink" folHlink="folHlink"/>
  <p:sldLayoutIdLst>
    <p:sldLayoutId id="2147484293" r:id="rId1"/>
    <p:sldLayoutId id="2147484294" r:id="rId2"/>
    <p:sldLayoutId id="2147484295" r:id="rId3"/>
    <p:sldLayoutId id="2147484296" r:id="rId4"/>
    <p:sldLayoutId id="2147484297" r:id="rId5"/>
    <p:sldLayoutId id="2147484298" r:id="rId6"/>
    <p:sldLayoutId id="2147484299" r:id="rId7"/>
    <p:sldLayoutId id="2147484300" r:id="rId8"/>
    <p:sldLayoutId id="2147484301" r:id="rId9"/>
    <p:sldLayoutId id="2147484302" r:id="rId10"/>
    <p:sldLayoutId id="2147484303" r:id="rId11"/>
  </p:sldLayoutIdLst>
  <p:txStyles>
    <p:titleStyle>
      <a:lvl1pPr algn="l" rtl="0" eaLnBrk="0" fontAlgn="base" hangingPunct="0">
        <a:spcBef>
          <a:spcPct val="0"/>
        </a:spcBef>
        <a:spcAft>
          <a:spcPct val="0"/>
        </a:spcAft>
        <a:defRPr sz="2800">
          <a:solidFill>
            <a:srgbClr val="005195"/>
          </a:solidFill>
          <a:latin typeface="+mj-lt"/>
          <a:ea typeface="ＭＳ Ｐゴシック" charset="0"/>
          <a:cs typeface="ＭＳ Ｐゴシック" charset="0"/>
        </a:defRPr>
      </a:lvl1pPr>
      <a:lvl2pPr algn="l" rtl="0" eaLnBrk="0" fontAlgn="base" hangingPunct="0">
        <a:spcBef>
          <a:spcPct val="0"/>
        </a:spcBef>
        <a:spcAft>
          <a:spcPct val="0"/>
        </a:spcAft>
        <a:defRPr sz="2800">
          <a:solidFill>
            <a:srgbClr val="005195"/>
          </a:solidFill>
          <a:latin typeface="Arial" charset="0"/>
          <a:ea typeface="ＭＳ Ｐゴシック" charset="0"/>
          <a:cs typeface="ＭＳ Ｐゴシック" charset="0"/>
        </a:defRPr>
      </a:lvl2pPr>
      <a:lvl3pPr algn="l" rtl="0" eaLnBrk="0" fontAlgn="base" hangingPunct="0">
        <a:spcBef>
          <a:spcPct val="0"/>
        </a:spcBef>
        <a:spcAft>
          <a:spcPct val="0"/>
        </a:spcAft>
        <a:defRPr sz="2800">
          <a:solidFill>
            <a:srgbClr val="005195"/>
          </a:solidFill>
          <a:latin typeface="Arial" charset="0"/>
          <a:ea typeface="ＭＳ Ｐゴシック" charset="0"/>
          <a:cs typeface="ＭＳ Ｐゴシック" charset="0"/>
        </a:defRPr>
      </a:lvl3pPr>
      <a:lvl4pPr algn="l" rtl="0" eaLnBrk="0" fontAlgn="base" hangingPunct="0">
        <a:spcBef>
          <a:spcPct val="0"/>
        </a:spcBef>
        <a:spcAft>
          <a:spcPct val="0"/>
        </a:spcAft>
        <a:defRPr sz="2800">
          <a:solidFill>
            <a:srgbClr val="005195"/>
          </a:solidFill>
          <a:latin typeface="Arial" charset="0"/>
          <a:ea typeface="ＭＳ Ｐゴシック" charset="0"/>
          <a:cs typeface="ＭＳ Ｐゴシック" charset="0"/>
        </a:defRPr>
      </a:lvl4pPr>
      <a:lvl5pPr algn="l" rtl="0" eaLnBrk="0" fontAlgn="base" hangingPunct="0">
        <a:spcBef>
          <a:spcPct val="0"/>
        </a:spcBef>
        <a:spcAft>
          <a:spcPct val="0"/>
        </a:spcAft>
        <a:defRPr sz="2800">
          <a:solidFill>
            <a:srgbClr val="005195"/>
          </a:solidFill>
          <a:latin typeface="Arial" charset="0"/>
          <a:ea typeface="ＭＳ Ｐゴシック" charset="0"/>
          <a:cs typeface="ＭＳ Ｐゴシック" charset="0"/>
        </a:defRPr>
      </a:lvl5pPr>
      <a:lvl6pPr marL="457200" algn="l" rtl="0" eaLnBrk="0" fontAlgn="base" hangingPunct="0">
        <a:spcBef>
          <a:spcPct val="0"/>
        </a:spcBef>
        <a:spcAft>
          <a:spcPct val="0"/>
        </a:spcAft>
        <a:defRPr sz="2800">
          <a:solidFill>
            <a:srgbClr val="005195"/>
          </a:solidFill>
          <a:latin typeface="Arial" charset="0"/>
        </a:defRPr>
      </a:lvl6pPr>
      <a:lvl7pPr marL="914400" algn="l" rtl="0" eaLnBrk="0" fontAlgn="base" hangingPunct="0">
        <a:spcBef>
          <a:spcPct val="0"/>
        </a:spcBef>
        <a:spcAft>
          <a:spcPct val="0"/>
        </a:spcAft>
        <a:defRPr sz="2800">
          <a:solidFill>
            <a:srgbClr val="005195"/>
          </a:solidFill>
          <a:latin typeface="Arial" charset="0"/>
        </a:defRPr>
      </a:lvl7pPr>
      <a:lvl8pPr marL="1371600" algn="l" rtl="0" eaLnBrk="0" fontAlgn="base" hangingPunct="0">
        <a:spcBef>
          <a:spcPct val="0"/>
        </a:spcBef>
        <a:spcAft>
          <a:spcPct val="0"/>
        </a:spcAft>
        <a:defRPr sz="2800">
          <a:solidFill>
            <a:srgbClr val="005195"/>
          </a:solidFill>
          <a:latin typeface="Arial" charset="0"/>
        </a:defRPr>
      </a:lvl8pPr>
      <a:lvl9pPr marL="1828800" algn="l" rtl="0" eaLnBrk="0" fontAlgn="base" hangingPunct="0">
        <a:spcBef>
          <a:spcPct val="0"/>
        </a:spcBef>
        <a:spcAft>
          <a:spcPct val="0"/>
        </a:spcAft>
        <a:defRPr sz="2800">
          <a:solidFill>
            <a:srgbClr val="005195"/>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0"/>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l="1553" t="4143" r="-1553" b="86795"/>
          <a:stretch/>
        </p:blipFill>
        <p:spPr>
          <a:xfrm>
            <a:off x="-22194" y="6236562"/>
            <a:ext cx="9311196" cy="621437"/>
          </a:xfrm>
          <a:prstGeom prst="rect">
            <a:avLst/>
          </a:prstGeom>
        </p:spPr>
      </p:pic>
      <p:sp>
        <p:nvSpPr>
          <p:cNvPr id="2" name="Title Placeholder 1"/>
          <p:cNvSpPr>
            <a:spLocks noGrp="1"/>
          </p:cNvSpPr>
          <p:nvPr>
            <p:ph type="title"/>
          </p:nvPr>
        </p:nvSpPr>
        <p:spPr>
          <a:xfrm>
            <a:off x="381000" y="152400"/>
            <a:ext cx="8382000" cy="9144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1000" y="1295400"/>
            <a:ext cx="8382000" cy="4724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3124200" y="6356350"/>
            <a:ext cx="1905000" cy="365125"/>
          </a:xfrm>
          <a:prstGeom prst="rect">
            <a:avLst/>
          </a:prstGeom>
        </p:spPr>
        <p:txBody>
          <a:bodyPr vert="horz" lIns="91440" tIns="45720" rIns="91440" bIns="45720" rtlCol="0" anchor="ctr"/>
          <a:lstStyle>
            <a:lvl1pPr algn="ctr">
              <a:defRPr sz="1200">
                <a:solidFill>
                  <a:schemeClr val="tx2"/>
                </a:solidFill>
              </a:defRPr>
            </a:lvl1pPr>
          </a:lstStyle>
          <a:p>
            <a:pPr fontAlgn="auto">
              <a:spcBef>
                <a:spcPts val="0"/>
              </a:spcBef>
              <a:spcAft>
                <a:spcPts val="0"/>
              </a:spcAft>
            </a:pPr>
            <a:endParaRPr lang="en-US" dirty="0">
              <a:solidFill>
                <a:srgbClr val="1F497D"/>
              </a:solidFill>
              <a:latin typeface="Calibri"/>
              <a:ea typeface="+mn-ea"/>
              <a:cs typeface="+mn-cs"/>
            </a:endParaRPr>
          </a:p>
        </p:txBody>
      </p:sp>
      <p:sp>
        <p:nvSpPr>
          <p:cNvPr id="6" name="Slide Number Placeholder 5"/>
          <p:cNvSpPr>
            <a:spLocks noGrp="1"/>
          </p:cNvSpPr>
          <p:nvPr>
            <p:ph type="sldNum" sz="quarter" idx="4"/>
          </p:nvPr>
        </p:nvSpPr>
        <p:spPr>
          <a:xfrm>
            <a:off x="5105400" y="6364717"/>
            <a:ext cx="2133600" cy="365125"/>
          </a:xfrm>
          <a:prstGeom prst="rect">
            <a:avLst/>
          </a:prstGeom>
        </p:spPr>
        <p:txBody>
          <a:bodyPr vert="horz" lIns="91440" tIns="45720" rIns="91440" bIns="45720" rtlCol="0" anchor="ctr"/>
          <a:lstStyle>
            <a:lvl1pPr algn="r">
              <a:defRPr sz="1200">
                <a:solidFill>
                  <a:schemeClr val="tx2"/>
                </a:solidFill>
              </a:defRPr>
            </a:lvl1pPr>
          </a:lstStyle>
          <a:p>
            <a:pPr fontAlgn="auto">
              <a:spcBef>
                <a:spcPts val="0"/>
              </a:spcBef>
              <a:spcAft>
                <a:spcPts val="0"/>
              </a:spcAft>
            </a:pPr>
            <a:fld id="{F2B1BF30-64CA-428C-B2C4-B7DEDCE699E7}" type="slidenum">
              <a:rPr lang="en-US" smtClean="0">
                <a:solidFill>
                  <a:srgbClr val="1F497D"/>
                </a:solidFill>
                <a:latin typeface="Calibri"/>
                <a:ea typeface="+mn-ea"/>
                <a:cs typeface="+mn-cs"/>
              </a:rPr>
              <a:pPr fontAlgn="auto">
                <a:spcBef>
                  <a:spcPts val="0"/>
                </a:spcBef>
                <a:spcAft>
                  <a:spcPts val="0"/>
                </a:spcAft>
              </a:pPr>
              <a:t>‹#›</a:t>
            </a:fld>
            <a:r>
              <a:rPr lang="en-US" dirty="0" smtClean="0">
                <a:solidFill>
                  <a:srgbClr val="1F497D"/>
                </a:solidFill>
                <a:latin typeface="Calibri"/>
                <a:ea typeface="+mn-ea"/>
                <a:cs typeface="+mn-cs"/>
              </a:rPr>
              <a:t>│MDT Confidential</a:t>
            </a:r>
            <a:endParaRPr lang="en-US" dirty="0">
              <a:solidFill>
                <a:srgbClr val="1F497D"/>
              </a:solidFill>
              <a:latin typeface="Calibri"/>
              <a:ea typeface="+mn-ea"/>
              <a:cs typeface="+mn-cs"/>
            </a:endParaRPr>
          </a:p>
        </p:txBody>
      </p:sp>
      <p:pic>
        <p:nvPicPr>
          <p:cNvPr id="11" name="Picture 10"/>
          <p:cNvPicPr>
            <a:picLocks noChangeAspect="1"/>
          </p:cNvPicPr>
          <p:nvPr userDrawn="1"/>
        </p:nvPicPr>
        <p:blipFill rotWithShape="1">
          <a:blip r:embed="rId4">
            <a:extLst>
              <a:ext uri="{28A0092B-C50C-407E-A947-70E740481C1C}">
                <a14:useLocalDpi xmlns:a14="http://schemas.microsoft.com/office/drawing/2010/main" val="0"/>
              </a:ext>
            </a:extLst>
          </a:blip>
          <a:srcRect l="74207" t="88328" r="7541" b="5836"/>
          <a:stretch/>
        </p:blipFill>
        <p:spPr>
          <a:xfrm>
            <a:off x="7351450" y="6347162"/>
            <a:ext cx="1669002" cy="400235"/>
          </a:xfrm>
          <a:prstGeom prst="rect">
            <a:avLst/>
          </a:prstGeom>
        </p:spPr>
      </p:pic>
      <p:sp>
        <p:nvSpPr>
          <p:cNvPr id="9" name="TextBox 8"/>
          <p:cNvSpPr txBox="1"/>
          <p:nvPr userDrawn="1"/>
        </p:nvSpPr>
        <p:spPr>
          <a:xfrm>
            <a:off x="5105400" y="6616592"/>
            <a:ext cx="2057400" cy="261610"/>
          </a:xfrm>
          <a:prstGeom prst="rect">
            <a:avLst/>
          </a:prstGeom>
          <a:noFill/>
        </p:spPr>
        <p:txBody>
          <a:bodyPr wrap="square" rtlCol="0">
            <a:spAutoFit/>
          </a:bodyPr>
          <a:lstStyle/>
          <a:p>
            <a:r>
              <a:rPr lang="en-US" sz="1100" dirty="0" smtClean="0"/>
              <a:t>PMD009794-2.0 </a:t>
            </a:r>
            <a:endParaRPr lang="en-US" sz="1100" dirty="0"/>
          </a:p>
        </p:txBody>
      </p:sp>
    </p:spTree>
    <p:extLst>
      <p:ext uri="{BB962C8B-B14F-4D97-AF65-F5344CB8AC3E}">
        <p14:creationId xmlns:p14="http://schemas.microsoft.com/office/powerpoint/2010/main" val="817780740"/>
      </p:ext>
    </p:extLst>
  </p:cSld>
  <p:clrMap bg1="lt1" tx1="dk1" bg2="lt2" tx2="dk2" accent1="accent1" accent2="accent2" accent3="accent3" accent4="accent4" accent5="accent5" accent6="accent6" hlink="hlink" folHlink="folHlink"/>
  <p:sldLayoutIdLst>
    <p:sldLayoutId id="2147484320"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gi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2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8" name="Rectangle 5"/>
          <p:cNvSpPr>
            <a:spLocks noGrp="1" noChangeArrowheads="1"/>
          </p:cNvSpPr>
          <p:nvPr>
            <p:ph type="subTitle" idx="1"/>
          </p:nvPr>
        </p:nvSpPr>
        <p:spPr>
          <a:xfrm>
            <a:off x="838200" y="1676400"/>
            <a:ext cx="6400800" cy="4343400"/>
          </a:xfrm>
        </p:spPr>
        <p:txBody>
          <a:bodyPr/>
          <a:lstStyle/>
          <a:p>
            <a:r>
              <a:rPr lang="en-US" sz="2800" dirty="0" smtClean="0">
                <a:latin typeface="Arial" charset="0"/>
                <a:ea typeface="ヒラギノ角ゴ Pro W3" charset="0"/>
              </a:rPr>
              <a:t>OLIF25™ Procedure</a:t>
            </a:r>
          </a:p>
          <a:p>
            <a:r>
              <a:rPr lang="en-US" sz="2800" dirty="0" smtClean="0">
                <a:latin typeface="Arial" charset="0"/>
                <a:ea typeface="ヒラギノ角ゴ Pro W3" charset="0"/>
              </a:rPr>
              <a:t>Surgical </a:t>
            </a:r>
            <a:r>
              <a:rPr lang="en-US" sz="2800" dirty="0" smtClean="0">
                <a:latin typeface="Arial" charset="0"/>
                <a:ea typeface="ヒラギノ角ゴ Pro W3" charset="0"/>
              </a:rPr>
              <a:t>Technique</a:t>
            </a:r>
          </a:p>
          <a:p>
            <a:endParaRPr lang="en-US" sz="2800" dirty="0">
              <a:latin typeface="Arial" charset="0"/>
              <a:ea typeface="ヒラギノ角ゴ Pro W3" charset="0"/>
            </a:endParaRPr>
          </a:p>
          <a:p>
            <a:endParaRPr lang="en-US" sz="2800" dirty="0" smtClean="0">
              <a:latin typeface="Arial" charset="0"/>
              <a:ea typeface="ヒラギノ角ゴ Pro W3" charset="0"/>
            </a:endParaRPr>
          </a:p>
          <a:p>
            <a:endParaRPr lang="en-US" sz="2800" dirty="0">
              <a:latin typeface="Arial" charset="0"/>
              <a:ea typeface="ヒラギノ角ゴ Pro W3" charset="0"/>
            </a:endParaRPr>
          </a:p>
          <a:p>
            <a:endParaRPr lang="en-US" sz="2800" smtClean="0">
              <a:latin typeface="Arial" charset="0"/>
              <a:ea typeface="ヒラギノ角ゴ Pro W3" charset="0"/>
            </a:endParaRPr>
          </a:p>
          <a:p>
            <a:endParaRPr lang="en-US" sz="2800" dirty="0" smtClean="0">
              <a:latin typeface="Arial" charset="0"/>
              <a:ea typeface="ヒラギノ角ゴ Pro W3" charset="0"/>
            </a:endParaRPr>
          </a:p>
          <a:p>
            <a:r>
              <a:rPr lang="en-US" sz="2000" dirty="0">
                <a:latin typeface="Arial" charset="0"/>
                <a:ea typeface="ヒラギノ角ゴ Pro W3" charset="0"/>
              </a:rPr>
              <a:t>Ronnie </a:t>
            </a:r>
            <a:r>
              <a:rPr lang="en-US" sz="2000" dirty="0" err="1">
                <a:latin typeface="Arial" charset="0"/>
                <a:ea typeface="ヒラギノ角ゴ Pro W3" charset="0"/>
              </a:rPr>
              <a:t>Mimran</a:t>
            </a:r>
            <a:r>
              <a:rPr lang="en-US" sz="2000" dirty="0">
                <a:latin typeface="Arial" charset="0"/>
                <a:ea typeface="ヒラギノ角ゴ Pro W3" charset="0"/>
              </a:rPr>
              <a:t>, MD</a:t>
            </a:r>
          </a:p>
          <a:p>
            <a:r>
              <a:rPr lang="en-US" sz="2000" dirty="0">
                <a:latin typeface="Arial" charset="0"/>
                <a:ea typeface="ヒラギノ角ゴ Pro W3" charset="0"/>
              </a:rPr>
              <a:t>Pacific Brain and  Spine Medical Group</a:t>
            </a:r>
          </a:p>
          <a:p>
            <a:r>
              <a:rPr lang="en-US" sz="2000" dirty="0">
                <a:latin typeface="Arial" charset="0"/>
                <a:ea typeface="ヒラギノ角ゴ Pro W3" charset="0"/>
              </a:rPr>
              <a:t>Danville, CA</a:t>
            </a:r>
          </a:p>
          <a:p>
            <a:endParaRPr lang="en-US" sz="2700" dirty="0">
              <a:latin typeface="Arial" charset="0"/>
              <a:ea typeface="ヒラギノ角ゴ Pro W3" charset="0"/>
            </a:endParaRPr>
          </a:p>
          <a:p>
            <a:endParaRPr lang="en-US" sz="2800" dirty="0">
              <a:latin typeface="Arial" charset="0"/>
              <a:ea typeface="ヒラギノ角ゴ Pro W3" charset="0"/>
            </a:endParaRPr>
          </a:p>
          <a:p>
            <a:endParaRPr lang="en-US" dirty="0">
              <a:latin typeface="Arial" charset="0"/>
              <a:ea typeface="ヒラギノ角ゴ Pro W3" charset="0"/>
            </a:endParaRPr>
          </a:p>
          <a:p>
            <a:endParaRPr lang="en-US" dirty="0">
              <a:latin typeface="Arial" charset="0"/>
              <a:ea typeface="ヒラギノ角ゴ Pro W3" charset="0"/>
            </a:endParaRPr>
          </a:p>
          <a:p>
            <a:endParaRPr lang="en-US" dirty="0">
              <a:latin typeface="Arial" charset="0"/>
              <a:ea typeface="ヒラギノ角ゴ Pro W3" charset="0"/>
            </a:endParaRPr>
          </a:p>
          <a:p>
            <a:endParaRPr lang="en-US" dirty="0">
              <a:latin typeface="Arial" charset="0"/>
              <a:ea typeface="ヒラギノ角ゴ Pro W3" charset="0"/>
            </a:endParaRPr>
          </a:p>
        </p:txBody>
      </p:sp>
      <p:pic>
        <p:nvPicPr>
          <p:cNvPr id="19459" name="Picture 13" descr="white.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705600" y="5780088"/>
            <a:ext cx="24384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0" name="Picture 2" descr="http://sitebuilder2/spinalbiologics/MedicalEducation/PMR/Shared%20Documents/Michelson_logo.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5113338"/>
            <a:ext cx="1152525" cy="666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Box 4"/>
          <p:cNvSpPr txBox="1">
            <a:spLocks noChangeArrowheads="1"/>
          </p:cNvSpPr>
          <p:nvPr/>
        </p:nvSpPr>
        <p:spPr bwMode="auto">
          <a:xfrm>
            <a:off x="76200" y="0"/>
            <a:ext cx="9372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4000">
                <a:ea typeface="ＭＳ Ｐゴシック" charset="0"/>
                <a:cs typeface="ＭＳ Ｐゴシック" charset="0"/>
              </a:rPr>
              <a:t>Skin Marking</a:t>
            </a:r>
          </a:p>
        </p:txBody>
      </p:sp>
      <p:pic>
        <p:nvPicPr>
          <p:cNvPr id="5" name="Picture 4" descr="ch1_image_002.bmp"/>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5400000">
            <a:off x="-375461" y="1975661"/>
            <a:ext cx="5322921" cy="38099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5843" name="TextBox 1"/>
          <p:cNvSpPr txBox="1">
            <a:spLocks noChangeArrowheads="1"/>
          </p:cNvSpPr>
          <p:nvPr/>
        </p:nvSpPr>
        <p:spPr bwMode="auto">
          <a:xfrm>
            <a:off x="3200400" y="5900738"/>
            <a:ext cx="838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b="1"/>
              <a:t>Post</a:t>
            </a:r>
          </a:p>
        </p:txBody>
      </p:sp>
      <p:sp>
        <p:nvSpPr>
          <p:cNvPr id="35844" name="TextBox 6"/>
          <p:cNvSpPr txBox="1">
            <a:spLocks noChangeArrowheads="1"/>
          </p:cNvSpPr>
          <p:nvPr/>
        </p:nvSpPr>
        <p:spPr bwMode="auto">
          <a:xfrm>
            <a:off x="533400" y="5900738"/>
            <a:ext cx="838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b="1"/>
              <a:t>Ant</a:t>
            </a:r>
          </a:p>
        </p:txBody>
      </p:sp>
      <p:pic>
        <p:nvPicPr>
          <p:cNvPr id="8" name="Picture 7" descr="ch1_image_002.bmp"/>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5400000">
            <a:off x="3967939" y="1975661"/>
            <a:ext cx="5322921" cy="38099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5846" name="TextBox 8"/>
          <p:cNvSpPr txBox="1">
            <a:spLocks noChangeArrowheads="1"/>
          </p:cNvSpPr>
          <p:nvPr/>
        </p:nvSpPr>
        <p:spPr bwMode="auto">
          <a:xfrm>
            <a:off x="7543800" y="5900738"/>
            <a:ext cx="838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b="1"/>
              <a:t>Post</a:t>
            </a:r>
          </a:p>
        </p:txBody>
      </p:sp>
      <p:sp>
        <p:nvSpPr>
          <p:cNvPr id="35847" name="TextBox 9"/>
          <p:cNvSpPr txBox="1">
            <a:spLocks noChangeArrowheads="1"/>
          </p:cNvSpPr>
          <p:nvPr/>
        </p:nvSpPr>
        <p:spPr bwMode="auto">
          <a:xfrm>
            <a:off x="4876800" y="5900738"/>
            <a:ext cx="838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b="1"/>
              <a:t>Ant</a:t>
            </a:r>
          </a:p>
        </p:txBody>
      </p:sp>
      <p:sp>
        <p:nvSpPr>
          <p:cNvPr id="11" name="Oval 10"/>
          <p:cNvSpPr/>
          <p:nvPr/>
        </p:nvSpPr>
        <p:spPr>
          <a:xfrm>
            <a:off x="1752600" y="2286000"/>
            <a:ext cx="152400" cy="2286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Oval 11"/>
          <p:cNvSpPr/>
          <p:nvPr/>
        </p:nvSpPr>
        <p:spPr>
          <a:xfrm>
            <a:off x="1752600" y="2971800"/>
            <a:ext cx="152400" cy="2286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Oval 12"/>
          <p:cNvSpPr/>
          <p:nvPr/>
        </p:nvSpPr>
        <p:spPr>
          <a:xfrm>
            <a:off x="1600200" y="3657600"/>
            <a:ext cx="152400" cy="2286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4" name="Oval 13"/>
          <p:cNvSpPr/>
          <p:nvPr/>
        </p:nvSpPr>
        <p:spPr>
          <a:xfrm>
            <a:off x="5410200" y="2057400"/>
            <a:ext cx="152400" cy="2286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 name="Oval 14"/>
          <p:cNvSpPr/>
          <p:nvPr/>
        </p:nvSpPr>
        <p:spPr>
          <a:xfrm>
            <a:off x="5257800" y="2819400"/>
            <a:ext cx="152400" cy="2286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 name="Oval 15"/>
          <p:cNvSpPr/>
          <p:nvPr/>
        </p:nvSpPr>
        <p:spPr>
          <a:xfrm>
            <a:off x="5181600" y="3733800"/>
            <a:ext cx="152400" cy="2286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7" name="TextBox 16"/>
          <p:cNvSpPr txBox="1"/>
          <p:nvPr/>
        </p:nvSpPr>
        <p:spPr>
          <a:xfrm>
            <a:off x="304800" y="619125"/>
            <a:ext cx="3048000" cy="523875"/>
          </a:xfrm>
          <a:prstGeom prst="rect">
            <a:avLst/>
          </a:prstGeom>
          <a:noFill/>
        </p:spPr>
        <p:txBody>
          <a:bodyPr>
            <a:spAutoFit/>
          </a:bodyPr>
          <a:lstStyle/>
          <a:p>
            <a:pPr>
              <a:defRPr/>
            </a:pPr>
            <a:r>
              <a:rPr lang="en-US" sz="2800" b="1" u="sng" dirty="0">
                <a:solidFill>
                  <a:schemeClr val="bg1">
                    <a:lumMod val="40000"/>
                    <a:lumOff val="60000"/>
                  </a:schemeClr>
                </a:solidFill>
              </a:rPr>
              <a:t>Standard</a:t>
            </a:r>
          </a:p>
        </p:txBody>
      </p:sp>
      <p:sp>
        <p:nvSpPr>
          <p:cNvPr id="18" name="TextBox 17"/>
          <p:cNvSpPr txBox="1"/>
          <p:nvPr/>
        </p:nvSpPr>
        <p:spPr>
          <a:xfrm>
            <a:off x="5562600" y="619125"/>
            <a:ext cx="3048000" cy="523875"/>
          </a:xfrm>
          <a:prstGeom prst="rect">
            <a:avLst/>
          </a:prstGeom>
          <a:noFill/>
        </p:spPr>
        <p:txBody>
          <a:bodyPr>
            <a:spAutoFit/>
          </a:bodyPr>
          <a:lstStyle/>
          <a:p>
            <a:pPr algn="r">
              <a:defRPr/>
            </a:pPr>
            <a:r>
              <a:rPr lang="en-US" sz="2800" b="1" u="sng" dirty="0">
                <a:solidFill>
                  <a:schemeClr val="bg1">
                    <a:lumMod val="40000"/>
                    <a:lumOff val="60000"/>
                  </a:schemeClr>
                </a:solidFill>
              </a:rPr>
              <a:t>Oblique</a:t>
            </a:r>
          </a:p>
        </p:txBody>
      </p:sp>
      <p:grpSp>
        <p:nvGrpSpPr>
          <p:cNvPr id="35856" name="Group 38"/>
          <p:cNvGrpSpPr>
            <a:grpSpLocks/>
          </p:cNvGrpSpPr>
          <p:nvPr/>
        </p:nvGrpSpPr>
        <p:grpSpPr bwMode="auto">
          <a:xfrm>
            <a:off x="2667000" y="4267200"/>
            <a:ext cx="1676400" cy="2362200"/>
            <a:chOff x="1921266" y="3429000"/>
            <a:chExt cx="2422134" cy="3200400"/>
          </a:xfrm>
        </p:grpSpPr>
        <p:grpSp>
          <p:nvGrpSpPr>
            <p:cNvPr id="35867" name="Group 1"/>
            <p:cNvGrpSpPr>
              <a:grpSpLocks/>
            </p:cNvGrpSpPr>
            <p:nvPr/>
          </p:nvGrpSpPr>
          <p:grpSpPr bwMode="auto">
            <a:xfrm>
              <a:off x="1921266" y="3429000"/>
              <a:ext cx="2422134" cy="3200400"/>
              <a:chOff x="762000" y="990600"/>
              <a:chExt cx="3962400" cy="5235575"/>
            </a:xfrm>
          </p:grpSpPr>
          <p:pic>
            <p:nvPicPr>
              <p:cNvPr id="44" name="Picture 14" descr="gayden pre1.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flipH="1">
                <a:off x="762000" y="990600"/>
                <a:ext cx="3962400" cy="52355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45" name="Rectangle 44"/>
              <p:cNvSpPr/>
              <p:nvPr/>
            </p:nvSpPr>
            <p:spPr>
              <a:xfrm rot="722714">
                <a:off x="2435514" y="1915975"/>
                <a:ext cx="1009363" cy="42222"/>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 name="Rectangle 45"/>
              <p:cNvSpPr/>
              <p:nvPr/>
            </p:nvSpPr>
            <p:spPr>
              <a:xfrm rot="635864">
                <a:off x="2127827" y="3052460"/>
                <a:ext cx="1080655" cy="45742"/>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 name="Rectangle 46"/>
              <p:cNvSpPr>
                <a:spLocks noChangeArrowheads="1"/>
              </p:cNvSpPr>
              <p:nvPr/>
            </p:nvSpPr>
            <p:spPr bwMode="auto">
              <a:xfrm>
                <a:off x="2056535" y="4266354"/>
                <a:ext cx="1069397" cy="77408"/>
              </a:xfrm>
              <a:prstGeom prst="rect">
                <a:avLst/>
              </a:prstGeom>
              <a:solidFill>
                <a:srgbClr val="FF0000"/>
              </a:solidFill>
              <a:ln w="25400" algn="ctr">
                <a:solidFill>
                  <a:schemeClr val="tx1"/>
                </a:solidFill>
                <a:miter lim="800000"/>
                <a:headEnd/>
                <a:tailEnd/>
              </a:ln>
            </p:spPr>
            <p:txBody>
              <a:bodyPr anchor="ctr"/>
              <a:lstStyle/>
              <a:p>
                <a:pPr algn="ctr">
                  <a:defRPr/>
                </a:pPr>
                <a:endParaRPr lang="en-US">
                  <a:ln>
                    <a:solidFill>
                      <a:sysClr val="windowText" lastClr="000000"/>
                    </a:solidFill>
                  </a:ln>
                  <a:solidFill>
                    <a:schemeClr val="lt1"/>
                  </a:solidFill>
                  <a:latin typeface="+mn-lt"/>
                  <a:ea typeface="+mn-ea"/>
                </a:endParaRPr>
              </a:p>
            </p:txBody>
          </p:sp>
          <p:sp>
            <p:nvSpPr>
              <p:cNvPr id="48" name="Rectangle 47"/>
              <p:cNvSpPr>
                <a:spLocks noChangeArrowheads="1"/>
              </p:cNvSpPr>
              <p:nvPr/>
            </p:nvSpPr>
            <p:spPr bwMode="auto">
              <a:xfrm rot="19961603">
                <a:off x="2214131" y="5480246"/>
                <a:ext cx="1046883" cy="45742"/>
              </a:xfrm>
              <a:prstGeom prst="rect">
                <a:avLst/>
              </a:prstGeom>
              <a:solidFill>
                <a:srgbClr val="FF0000"/>
              </a:solidFill>
              <a:ln w="25400" algn="ctr">
                <a:solidFill>
                  <a:schemeClr val="tx1"/>
                </a:solidFill>
                <a:miter lim="800000"/>
                <a:headEnd/>
                <a:tailEnd/>
              </a:ln>
            </p:spPr>
            <p:txBody>
              <a:bodyPr anchor="ctr"/>
              <a:lstStyle/>
              <a:p>
                <a:pPr algn="ctr">
                  <a:defRPr/>
                </a:pPr>
                <a:endParaRPr lang="en-US">
                  <a:ln>
                    <a:solidFill>
                      <a:sysClr val="windowText" lastClr="000000"/>
                    </a:solidFill>
                  </a:ln>
                  <a:solidFill>
                    <a:schemeClr val="lt1"/>
                  </a:solidFill>
                  <a:latin typeface="+mn-lt"/>
                  <a:ea typeface="+mn-ea"/>
                </a:endParaRPr>
              </a:p>
            </p:txBody>
          </p:sp>
        </p:grpSp>
        <p:sp>
          <p:nvSpPr>
            <p:cNvPr id="41" name="Oval 40"/>
            <p:cNvSpPr/>
            <p:nvPr/>
          </p:nvSpPr>
          <p:spPr>
            <a:xfrm>
              <a:off x="3201144" y="3975305"/>
              <a:ext cx="91747" cy="139803"/>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2" name="Oval 41"/>
            <p:cNvSpPr/>
            <p:nvPr/>
          </p:nvSpPr>
          <p:spPr>
            <a:xfrm>
              <a:off x="3047467" y="4648508"/>
              <a:ext cx="94040" cy="139802"/>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3" name="Oval 42"/>
            <p:cNvSpPr/>
            <p:nvPr/>
          </p:nvSpPr>
          <p:spPr>
            <a:xfrm>
              <a:off x="3047467" y="5409893"/>
              <a:ext cx="94040" cy="139802"/>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35857" name="Group 48"/>
          <p:cNvGrpSpPr>
            <a:grpSpLocks/>
          </p:cNvGrpSpPr>
          <p:nvPr/>
        </p:nvGrpSpPr>
        <p:grpSpPr bwMode="auto">
          <a:xfrm>
            <a:off x="7239000" y="4191000"/>
            <a:ext cx="1752600" cy="2514600"/>
            <a:chOff x="6417066" y="3429000"/>
            <a:chExt cx="2422134" cy="3200400"/>
          </a:xfrm>
        </p:grpSpPr>
        <p:grpSp>
          <p:nvGrpSpPr>
            <p:cNvPr id="35858" name="Group 17"/>
            <p:cNvGrpSpPr>
              <a:grpSpLocks/>
            </p:cNvGrpSpPr>
            <p:nvPr/>
          </p:nvGrpSpPr>
          <p:grpSpPr bwMode="auto">
            <a:xfrm>
              <a:off x="6417066" y="3429000"/>
              <a:ext cx="2422134" cy="3200400"/>
              <a:chOff x="762000" y="990600"/>
              <a:chExt cx="3962400" cy="5235575"/>
            </a:xfrm>
          </p:grpSpPr>
          <p:pic>
            <p:nvPicPr>
              <p:cNvPr id="54" name="Picture 14" descr="gayden pre1.jp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flipH="1">
                <a:off x="762000" y="990600"/>
                <a:ext cx="3962400" cy="52355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55" name="Rectangle 54"/>
              <p:cNvSpPr/>
              <p:nvPr/>
            </p:nvSpPr>
            <p:spPr>
              <a:xfrm rot="722714">
                <a:off x="2435514" y="1915975"/>
                <a:ext cx="1009363" cy="42222"/>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6" name="Rectangle 55"/>
              <p:cNvSpPr/>
              <p:nvPr/>
            </p:nvSpPr>
            <p:spPr>
              <a:xfrm rot="635864">
                <a:off x="2127827" y="3052460"/>
                <a:ext cx="1080655" cy="45742"/>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 name="Rectangle 56"/>
              <p:cNvSpPr>
                <a:spLocks noChangeArrowheads="1"/>
              </p:cNvSpPr>
              <p:nvPr/>
            </p:nvSpPr>
            <p:spPr bwMode="auto">
              <a:xfrm>
                <a:off x="2056535" y="4266354"/>
                <a:ext cx="1069397" cy="77408"/>
              </a:xfrm>
              <a:prstGeom prst="rect">
                <a:avLst/>
              </a:prstGeom>
              <a:solidFill>
                <a:srgbClr val="FF0000"/>
              </a:solidFill>
              <a:ln w="25400" algn="ctr">
                <a:solidFill>
                  <a:schemeClr val="tx1"/>
                </a:solidFill>
                <a:miter lim="800000"/>
                <a:headEnd/>
                <a:tailEnd/>
              </a:ln>
            </p:spPr>
            <p:txBody>
              <a:bodyPr anchor="ctr"/>
              <a:lstStyle/>
              <a:p>
                <a:pPr algn="ctr">
                  <a:defRPr/>
                </a:pPr>
                <a:endParaRPr lang="en-US">
                  <a:ln>
                    <a:solidFill>
                      <a:sysClr val="windowText" lastClr="000000"/>
                    </a:solidFill>
                  </a:ln>
                  <a:solidFill>
                    <a:schemeClr val="lt1"/>
                  </a:solidFill>
                  <a:latin typeface="+mn-lt"/>
                  <a:ea typeface="+mn-ea"/>
                </a:endParaRPr>
              </a:p>
            </p:txBody>
          </p:sp>
          <p:sp>
            <p:nvSpPr>
              <p:cNvPr id="58" name="Rectangle 57"/>
              <p:cNvSpPr>
                <a:spLocks noChangeArrowheads="1"/>
              </p:cNvSpPr>
              <p:nvPr/>
            </p:nvSpPr>
            <p:spPr bwMode="auto">
              <a:xfrm rot="19961603">
                <a:off x="2214131" y="5480246"/>
                <a:ext cx="1046883" cy="45742"/>
              </a:xfrm>
              <a:prstGeom prst="rect">
                <a:avLst/>
              </a:prstGeom>
              <a:solidFill>
                <a:srgbClr val="FF0000"/>
              </a:solidFill>
              <a:ln w="25400" algn="ctr">
                <a:solidFill>
                  <a:schemeClr val="tx1"/>
                </a:solidFill>
                <a:miter lim="800000"/>
                <a:headEnd/>
                <a:tailEnd/>
              </a:ln>
            </p:spPr>
            <p:txBody>
              <a:bodyPr anchor="ctr"/>
              <a:lstStyle/>
              <a:p>
                <a:pPr algn="ctr">
                  <a:defRPr/>
                </a:pPr>
                <a:endParaRPr lang="en-US">
                  <a:ln>
                    <a:solidFill>
                      <a:sysClr val="windowText" lastClr="000000"/>
                    </a:solidFill>
                  </a:ln>
                  <a:solidFill>
                    <a:schemeClr val="lt1"/>
                  </a:solidFill>
                  <a:latin typeface="+mn-lt"/>
                  <a:ea typeface="+mn-ea"/>
                </a:endParaRPr>
              </a:p>
            </p:txBody>
          </p:sp>
        </p:grpSp>
        <p:sp>
          <p:nvSpPr>
            <p:cNvPr id="51" name="Oval 50"/>
            <p:cNvSpPr/>
            <p:nvPr/>
          </p:nvSpPr>
          <p:spPr>
            <a:xfrm>
              <a:off x="7011132" y="3734415"/>
              <a:ext cx="91747" cy="139803"/>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2" name="Oval 51"/>
            <p:cNvSpPr/>
            <p:nvPr/>
          </p:nvSpPr>
          <p:spPr>
            <a:xfrm>
              <a:off x="6841399" y="4571079"/>
              <a:ext cx="91747" cy="139802"/>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3" name="Oval 52"/>
            <p:cNvSpPr/>
            <p:nvPr/>
          </p:nvSpPr>
          <p:spPr>
            <a:xfrm>
              <a:off x="6781763" y="5409893"/>
              <a:ext cx="94040" cy="139802"/>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descr="IMG_2456.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62000" y="1193800"/>
            <a:ext cx="7315200" cy="5054600"/>
          </a:xfrm>
          <a:prstGeom prst="rect">
            <a:avLst/>
          </a:prstGeom>
        </p:spPr>
      </p:pic>
      <p:sp>
        <p:nvSpPr>
          <p:cNvPr id="3" name="Title 1"/>
          <p:cNvSpPr txBox="1">
            <a:spLocks/>
          </p:cNvSpPr>
          <p:nvPr/>
        </p:nvSpPr>
        <p:spPr>
          <a:xfrm>
            <a:off x="457200" y="304800"/>
            <a:ext cx="7924800" cy="876300"/>
          </a:xfrm>
          <a:prstGeom prst="rect">
            <a:avLst/>
          </a:prstGeom>
        </p:spPr>
        <p:txBody>
          <a:bodyPr/>
          <a:lstStyle>
            <a:lvl1pPr algn="l" rtl="0" eaLnBrk="0" fontAlgn="base" hangingPunct="0">
              <a:spcBef>
                <a:spcPct val="0"/>
              </a:spcBef>
              <a:spcAft>
                <a:spcPct val="0"/>
              </a:spcAft>
              <a:defRPr sz="2800">
                <a:solidFill>
                  <a:schemeClr val="tx2"/>
                </a:solidFill>
                <a:latin typeface="+mj-lt"/>
                <a:ea typeface="+mj-ea"/>
                <a:cs typeface="ヒラギノ角ゴ Pro W3" charset="0"/>
              </a:defRPr>
            </a:lvl1pPr>
            <a:lvl2pPr algn="l" rtl="0" eaLnBrk="0" fontAlgn="base" hangingPunct="0">
              <a:spcBef>
                <a:spcPct val="0"/>
              </a:spcBef>
              <a:spcAft>
                <a:spcPct val="0"/>
              </a:spcAft>
              <a:defRPr sz="2800">
                <a:solidFill>
                  <a:schemeClr val="tx2"/>
                </a:solidFill>
                <a:latin typeface="Arial" charset="0"/>
                <a:ea typeface="ヒラギノ角ゴ Pro W3" pitchFamily="80" charset="-128"/>
                <a:cs typeface="ヒラギノ角ゴ Pro W3" charset="0"/>
              </a:defRPr>
            </a:lvl2pPr>
            <a:lvl3pPr algn="l" rtl="0" eaLnBrk="0" fontAlgn="base" hangingPunct="0">
              <a:spcBef>
                <a:spcPct val="0"/>
              </a:spcBef>
              <a:spcAft>
                <a:spcPct val="0"/>
              </a:spcAft>
              <a:defRPr sz="2800">
                <a:solidFill>
                  <a:schemeClr val="tx2"/>
                </a:solidFill>
                <a:latin typeface="Arial" charset="0"/>
                <a:ea typeface="ヒラギノ角ゴ Pro W3" pitchFamily="80" charset="-128"/>
                <a:cs typeface="ヒラギノ角ゴ Pro W3" charset="0"/>
              </a:defRPr>
            </a:lvl3pPr>
            <a:lvl4pPr algn="l" rtl="0" eaLnBrk="0" fontAlgn="base" hangingPunct="0">
              <a:spcBef>
                <a:spcPct val="0"/>
              </a:spcBef>
              <a:spcAft>
                <a:spcPct val="0"/>
              </a:spcAft>
              <a:defRPr sz="2800">
                <a:solidFill>
                  <a:schemeClr val="tx2"/>
                </a:solidFill>
                <a:latin typeface="Arial" charset="0"/>
                <a:ea typeface="ヒラギノ角ゴ Pro W3" pitchFamily="80" charset="-128"/>
                <a:cs typeface="ヒラギノ角ゴ Pro W3" charset="0"/>
              </a:defRPr>
            </a:lvl4pPr>
            <a:lvl5pPr algn="l" rtl="0" eaLnBrk="0" fontAlgn="base" hangingPunct="0">
              <a:spcBef>
                <a:spcPct val="0"/>
              </a:spcBef>
              <a:spcAft>
                <a:spcPct val="0"/>
              </a:spcAft>
              <a:defRPr sz="2800">
                <a:solidFill>
                  <a:schemeClr val="tx2"/>
                </a:solidFill>
                <a:latin typeface="Arial" charset="0"/>
                <a:ea typeface="ヒラギノ角ゴ Pro W3" pitchFamily="80" charset="-128"/>
                <a:cs typeface="ヒラギノ角ゴ Pro W3" charset="0"/>
              </a:defRPr>
            </a:lvl5pPr>
            <a:lvl6pPr marL="457200" algn="l" rtl="0" eaLnBrk="0" fontAlgn="base" hangingPunct="0">
              <a:spcBef>
                <a:spcPct val="0"/>
              </a:spcBef>
              <a:spcAft>
                <a:spcPct val="0"/>
              </a:spcAft>
              <a:defRPr sz="2800">
                <a:solidFill>
                  <a:schemeClr val="tx2"/>
                </a:solidFill>
                <a:latin typeface="Arial" charset="0"/>
                <a:ea typeface="ヒラギノ角ゴ Pro W3" pitchFamily="80" charset="-128"/>
              </a:defRPr>
            </a:lvl6pPr>
            <a:lvl7pPr marL="914400" algn="l" rtl="0" eaLnBrk="0" fontAlgn="base" hangingPunct="0">
              <a:spcBef>
                <a:spcPct val="0"/>
              </a:spcBef>
              <a:spcAft>
                <a:spcPct val="0"/>
              </a:spcAft>
              <a:defRPr sz="2800">
                <a:solidFill>
                  <a:schemeClr val="tx2"/>
                </a:solidFill>
                <a:latin typeface="Arial" charset="0"/>
                <a:ea typeface="ヒラギノ角ゴ Pro W3" pitchFamily="80" charset="-128"/>
              </a:defRPr>
            </a:lvl7pPr>
            <a:lvl8pPr marL="1371600" algn="l" rtl="0" eaLnBrk="0" fontAlgn="base" hangingPunct="0">
              <a:spcBef>
                <a:spcPct val="0"/>
              </a:spcBef>
              <a:spcAft>
                <a:spcPct val="0"/>
              </a:spcAft>
              <a:defRPr sz="2800">
                <a:solidFill>
                  <a:schemeClr val="tx2"/>
                </a:solidFill>
                <a:latin typeface="Arial" charset="0"/>
                <a:ea typeface="ヒラギノ角ゴ Pro W3" pitchFamily="80" charset="-128"/>
              </a:defRPr>
            </a:lvl8pPr>
            <a:lvl9pPr marL="1828800" algn="l" rtl="0" eaLnBrk="0" fontAlgn="base" hangingPunct="0">
              <a:spcBef>
                <a:spcPct val="0"/>
              </a:spcBef>
              <a:spcAft>
                <a:spcPct val="0"/>
              </a:spcAft>
              <a:defRPr sz="2800">
                <a:solidFill>
                  <a:schemeClr val="tx2"/>
                </a:solidFill>
                <a:latin typeface="Arial" charset="0"/>
                <a:ea typeface="ヒラギノ角ゴ Pro W3" pitchFamily="80" charset="-128"/>
              </a:defRPr>
            </a:lvl9pPr>
          </a:lstStyle>
          <a:p>
            <a:r>
              <a:rPr lang="en-US" dirty="0" smtClean="0">
                <a:latin typeface="Arial" charset="0"/>
                <a:ea typeface="ヒラギノ角ゴ Pro W3" charset="0"/>
              </a:rPr>
              <a:t>Incision Comparisons – Traditional Lateral ALIF</a:t>
            </a:r>
            <a:endParaRPr lang="en-US" dirty="0">
              <a:latin typeface="Arial" charset="0"/>
              <a:ea typeface="ヒラギノ角ゴ Pro W3" charset="0"/>
            </a:endParaRPr>
          </a:p>
        </p:txBody>
      </p:sp>
      <p:sp>
        <p:nvSpPr>
          <p:cNvPr id="4" name="TextBox 3"/>
          <p:cNvSpPr txBox="1"/>
          <p:nvPr/>
        </p:nvSpPr>
        <p:spPr>
          <a:xfrm rot="17936112">
            <a:off x="3580752" y="2343182"/>
            <a:ext cx="1219200" cy="369332"/>
          </a:xfrm>
          <a:prstGeom prst="rect">
            <a:avLst/>
          </a:prstGeom>
          <a:noFill/>
        </p:spPr>
        <p:txBody>
          <a:bodyPr wrap="square" rtlCol="0">
            <a:spAutoFit/>
          </a:bodyPr>
          <a:lstStyle/>
          <a:p>
            <a:r>
              <a:rPr lang="en-US" dirty="0" smtClean="0"/>
              <a:t>L4/L5</a:t>
            </a:r>
            <a:endParaRPr lang="en-US" dirty="0"/>
          </a:p>
        </p:txBody>
      </p:sp>
      <p:cxnSp>
        <p:nvCxnSpPr>
          <p:cNvPr id="6" name="Straight Connector 5"/>
          <p:cNvCxnSpPr/>
          <p:nvPr/>
        </p:nvCxnSpPr>
        <p:spPr>
          <a:xfrm flipH="1">
            <a:off x="3657600" y="2819400"/>
            <a:ext cx="152400" cy="685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2590800" y="3505200"/>
            <a:ext cx="2286000" cy="0"/>
          </a:xfrm>
          <a:prstGeom prst="line">
            <a:avLst/>
          </a:prstGeom>
          <a:ln w="57150" cmpd="sng">
            <a:solidFill>
              <a:srgbClr val="660066"/>
            </a:solidFill>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4572000" y="3810000"/>
            <a:ext cx="1752600" cy="646331"/>
          </a:xfrm>
          <a:prstGeom prst="rect">
            <a:avLst/>
          </a:prstGeom>
          <a:solidFill>
            <a:schemeClr val="bg1">
              <a:lumMod val="75000"/>
            </a:schemeClr>
          </a:solidFill>
        </p:spPr>
        <p:txBody>
          <a:bodyPr wrap="square" rtlCol="0">
            <a:spAutoFit/>
          </a:bodyPr>
          <a:lstStyle/>
          <a:p>
            <a:r>
              <a:rPr lang="en-US" b="1" dirty="0" smtClean="0"/>
              <a:t>Traditional Lateral ALIF</a:t>
            </a:r>
            <a:endParaRPr lang="en-US" b="1" dirty="0"/>
          </a:p>
        </p:txBody>
      </p:sp>
    </p:spTree>
    <p:extLst>
      <p:ext uri="{BB962C8B-B14F-4D97-AF65-F5344CB8AC3E}">
        <p14:creationId xmlns:p14="http://schemas.microsoft.com/office/powerpoint/2010/main" val="6790957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descr="IMG_2456.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62000" y="1193800"/>
            <a:ext cx="7315200" cy="5054600"/>
          </a:xfrm>
          <a:prstGeom prst="rect">
            <a:avLst/>
          </a:prstGeom>
        </p:spPr>
      </p:pic>
      <p:sp>
        <p:nvSpPr>
          <p:cNvPr id="3" name="Title 1"/>
          <p:cNvSpPr txBox="1">
            <a:spLocks/>
          </p:cNvSpPr>
          <p:nvPr/>
        </p:nvSpPr>
        <p:spPr>
          <a:xfrm>
            <a:off x="228600" y="381000"/>
            <a:ext cx="7391400" cy="876300"/>
          </a:xfrm>
          <a:prstGeom prst="rect">
            <a:avLst/>
          </a:prstGeom>
        </p:spPr>
        <p:txBody>
          <a:bodyPr/>
          <a:lstStyle>
            <a:lvl1pPr algn="l" rtl="0" eaLnBrk="0" fontAlgn="base" hangingPunct="0">
              <a:spcBef>
                <a:spcPct val="0"/>
              </a:spcBef>
              <a:spcAft>
                <a:spcPct val="0"/>
              </a:spcAft>
              <a:defRPr sz="2800">
                <a:solidFill>
                  <a:schemeClr val="tx2"/>
                </a:solidFill>
                <a:latin typeface="+mj-lt"/>
                <a:ea typeface="+mj-ea"/>
                <a:cs typeface="ヒラギノ角ゴ Pro W3" charset="0"/>
              </a:defRPr>
            </a:lvl1pPr>
            <a:lvl2pPr algn="l" rtl="0" eaLnBrk="0" fontAlgn="base" hangingPunct="0">
              <a:spcBef>
                <a:spcPct val="0"/>
              </a:spcBef>
              <a:spcAft>
                <a:spcPct val="0"/>
              </a:spcAft>
              <a:defRPr sz="2800">
                <a:solidFill>
                  <a:schemeClr val="tx2"/>
                </a:solidFill>
                <a:latin typeface="Arial" charset="0"/>
                <a:ea typeface="ヒラギノ角ゴ Pro W3" pitchFamily="80" charset="-128"/>
                <a:cs typeface="ヒラギノ角ゴ Pro W3" charset="0"/>
              </a:defRPr>
            </a:lvl2pPr>
            <a:lvl3pPr algn="l" rtl="0" eaLnBrk="0" fontAlgn="base" hangingPunct="0">
              <a:spcBef>
                <a:spcPct val="0"/>
              </a:spcBef>
              <a:spcAft>
                <a:spcPct val="0"/>
              </a:spcAft>
              <a:defRPr sz="2800">
                <a:solidFill>
                  <a:schemeClr val="tx2"/>
                </a:solidFill>
                <a:latin typeface="Arial" charset="0"/>
                <a:ea typeface="ヒラギノ角ゴ Pro W3" pitchFamily="80" charset="-128"/>
                <a:cs typeface="ヒラギノ角ゴ Pro W3" charset="0"/>
              </a:defRPr>
            </a:lvl3pPr>
            <a:lvl4pPr algn="l" rtl="0" eaLnBrk="0" fontAlgn="base" hangingPunct="0">
              <a:spcBef>
                <a:spcPct val="0"/>
              </a:spcBef>
              <a:spcAft>
                <a:spcPct val="0"/>
              </a:spcAft>
              <a:defRPr sz="2800">
                <a:solidFill>
                  <a:schemeClr val="tx2"/>
                </a:solidFill>
                <a:latin typeface="Arial" charset="0"/>
                <a:ea typeface="ヒラギノ角ゴ Pro W3" pitchFamily="80" charset="-128"/>
                <a:cs typeface="ヒラギノ角ゴ Pro W3" charset="0"/>
              </a:defRPr>
            </a:lvl4pPr>
            <a:lvl5pPr algn="l" rtl="0" eaLnBrk="0" fontAlgn="base" hangingPunct="0">
              <a:spcBef>
                <a:spcPct val="0"/>
              </a:spcBef>
              <a:spcAft>
                <a:spcPct val="0"/>
              </a:spcAft>
              <a:defRPr sz="2800">
                <a:solidFill>
                  <a:schemeClr val="tx2"/>
                </a:solidFill>
                <a:latin typeface="Arial" charset="0"/>
                <a:ea typeface="ヒラギノ角ゴ Pro W3" pitchFamily="80" charset="-128"/>
                <a:cs typeface="ヒラギノ角ゴ Pro W3" charset="0"/>
              </a:defRPr>
            </a:lvl5pPr>
            <a:lvl6pPr marL="457200" algn="l" rtl="0" eaLnBrk="0" fontAlgn="base" hangingPunct="0">
              <a:spcBef>
                <a:spcPct val="0"/>
              </a:spcBef>
              <a:spcAft>
                <a:spcPct val="0"/>
              </a:spcAft>
              <a:defRPr sz="2800">
                <a:solidFill>
                  <a:schemeClr val="tx2"/>
                </a:solidFill>
                <a:latin typeface="Arial" charset="0"/>
                <a:ea typeface="ヒラギノ角ゴ Pro W3" pitchFamily="80" charset="-128"/>
              </a:defRPr>
            </a:lvl6pPr>
            <a:lvl7pPr marL="914400" algn="l" rtl="0" eaLnBrk="0" fontAlgn="base" hangingPunct="0">
              <a:spcBef>
                <a:spcPct val="0"/>
              </a:spcBef>
              <a:spcAft>
                <a:spcPct val="0"/>
              </a:spcAft>
              <a:defRPr sz="2800">
                <a:solidFill>
                  <a:schemeClr val="tx2"/>
                </a:solidFill>
                <a:latin typeface="Arial" charset="0"/>
                <a:ea typeface="ヒラギノ角ゴ Pro W3" pitchFamily="80" charset="-128"/>
              </a:defRPr>
            </a:lvl7pPr>
            <a:lvl8pPr marL="1371600" algn="l" rtl="0" eaLnBrk="0" fontAlgn="base" hangingPunct="0">
              <a:spcBef>
                <a:spcPct val="0"/>
              </a:spcBef>
              <a:spcAft>
                <a:spcPct val="0"/>
              </a:spcAft>
              <a:defRPr sz="2800">
                <a:solidFill>
                  <a:schemeClr val="tx2"/>
                </a:solidFill>
                <a:latin typeface="Arial" charset="0"/>
                <a:ea typeface="ヒラギノ角ゴ Pro W3" pitchFamily="80" charset="-128"/>
              </a:defRPr>
            </a:lvl8pPr>
            <a:lvl9pPr marL="1828800" algn="l" rtl="0" eaLnBrk="0" fontAlgn="base" hangingPunct="0">
              <a:spcBef>
                <a:spcPct val="0"/>
              </a:spcBef>
              <a:spcAft>
                <a:spcPct val="0"/>
              </a:spcAft>
              <a:defRPr sz="2800">
                <a:solidFill>
                  <a:schemeClr val="tx2"/>
                </a:solidFill>
                <a:latin typeface="Arial" charset="0"/>
                <a:ea typeface="ヒラギノ角ゴ Pro W3" pitchFamily="80" charset="-128"/>
              </a:defRPr>
            </a:lvl9pPr>
          </a:lstStyle>
          <a:p>
            <a:r>
              <a:rPr lang="en-US" dirty="0" smtClean="0">
                <a:latin typeface="Arial" charset="0"/>
                <a:ea typeface="ヒラギノ角ゴ Pro W3" charset="0"/>
              </a:rPr>
              <a:t>Incision Comparisons - DLIF</a:t>
            </a:r>
            <a:endParaRPr lang="en-US" dirty="0">
              <a:latin typeface="Arial" charset="0"/>
              <a:ea typeface="ヒラギノ角ゴ Pro W3" charset="0"/>
            </a:endParaRPr>
          </a:p>
        </p:txBody>
      </p:sp>
      <p:sp>
        <p:nvSpPr>
          <p:cNvPr id="4" name="TextBox 3"/>
          <p:cNvSpPr txBox="1"/>
          <p:nvPr/>
        </p:nvSpPr>
        <p:spPr>
          <a:xfrm rot="17936112">
            <a:off x="3580752" y="2343182"/>
            <a:ext cx="1219200" cy="369332"/>
          </a:xfrm>
          <a:prstGeom prst="rect">
            <a:avLst/>
          </a:prstGeom>
          <a:noFill/>
        </p:spPr>
        <p:txBody>
          <a:bodyPr wrap="square" rtlCol="0">
            <a:spAutoFit/>
          </a:bodyPr>
          <a:lstStyle/>
          <a:p>
            <a:r>
              <a:rPr lang="en-US" dirty="0" smtClean="0"/>
              <a:t>L4/L5</a:t>
            </a:r>
            <a:endParaRPr lang="en-US" dirty="0"/>
          </a:p>
        </p:txBody>
      </p:sp>
      <p:cxnSp>
        <p:nvCxnSpPr>
          <p:cNvPr id="6" name="Straight Connector 5"/>
          <p:cNvCxnSpPr/>
          <p:nvPr/>
        </p:nvCxnSpPr>
        <p:spPr>
          <a:xfrm flipH="1">
            <a:off x="3657600" y="2819400"/>
            <a:ext cx="152400" cy="685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3505200" y="3124200"/>
            <a:ext cx="533400" cy="0"/>
          </a:xfrm>
          <a:prstGeom prst="line">
            <a:avLst/>
          </a:prstGeom>
          <a:ln w="57150" cmpd="sng">
            <a:solidFill>
              <a:schemeClr val="bg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038600" y="3288268"/>
            <a:ext cx="1752600" cy="369332"/>
          </a:xfrm>
          <a:prstGeom prst="rect">
            <a:avLst/>
          </a:prstGeom>
          <a:solidFill>
            <a:schemeClr val="bg1">
              <a:lumMod val="75000"/>
            </a:schemeClr>
          </a:solidFill>
        </p:spPr>
        <p:txBody>
          <a:bodyPr wrap="square" rtlCol="0">
            <a:spAutoFit/>
          </a:bodyPr>
          <a:lstStyle/>
          <a:p>
            <a:r>
              <a:rPr lang="en-US" b="1" dirty="0" smtClean="0">
                <a:solidFill>
                  <a:schemeClr val="bg1">
                    <a:lumMod val="40000"/>
                    <a:lumOff val="60000"/>
                  </a:schemeClr>
                </a:solidFill>
              </a:rPr>
              <a:t>DLIF Incision</a:t>
            </a:r>
            <a:endParaRPr lang="en-US" b="1" dirty="0">
              <a:solidFill>
                <a:schemeClr val="bg1">
                  <a:lumMod val="40000"/>
                  <a:lumOff val="60000"/>
                </a:schemeClr>
              </a:solidFill>
            </a:endParaRPr>
          </a:p>
        </p:txBody>
      </p:sp>
    </p:spTree>
    <p:extLst>
      <p:ext uri="{BB962C8B-B14F-4D97-AF65-F5344CB8AC3E}">
        <p14:creationId xmlns:p14="http://schemas.microsoft.com/office/powerpoint/2010/main" val="19942139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descr="IMG_2456.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62000" y="1193800"/>
            <a:ext cx="7315200" cy="5054600"/>
          </a:xfrm>
          <a:prstGeom prst="rect">
            <a:avLst/>
          </a:prstGeom>
        </p:spPr>
      </p:pic>
      <p:sp>
        <p:nvSpPr>
          <p:cNvPr id="3" name="Title 1"/>
          <p:cNvSpPr txBox="1">
            <a:spLocks/>
          </p:cNvSpPr>
          <p:nvPr/>
        </p:nvSpPr>
        <p:spPr>
          <a:xfrm>
            <a:off x="228600" y="419100"/>
            <a:ext cx="7391400" cy="876300"/>
          </a:xfrm>
          <a:prstGeom prst="rect">
            <a:avLst/>
          </a:prstGeom>
        </p:spPr>
        <p:txBody>
          <a:bodyPr/>
          <a:lstStyle>
            <a:lvl1pPr algn="l" rtl="0" eaLnBrk="0" fontAlgn="base" hangingPunct="0">
              <a:spcBef>
                <a:spcPct val="0"/>
              </a:spcBef>
              <a:spcAft>
                <a:spcPct val="0"/>
              </a:spcAft>
              <a:defRPr sz="2800">
                <a:solidFill>
                  <a:schemeClr val="tx2"/>
                </a:solidFill>
                <a:latin typeface="+mj-lt"/>
                <a:ea typeface="+mj-ea"/>
                <a:cs typeface="ヒラギノ角ゴ Pro W3" charset="0"/>
              </a:defRPr>
            </a:lvl1pPr>
            <a:lvl2pPr algn="l" rtl="0" eaLnBrk="0" fontAlgn="base" hangingPunct="0">
              <a:spcBef>
                <a:spcPct val="0"/>
              </a:spcBef>
              <a:spcAft>
                <a:spcPct val="0"/>
              </a:spcAft>
              <a:defRPr sz="2800">
                <a:solidFill>
                  <a:schemeClr val="tx2"/>
                </a:solidFill>
                <a:latin typeface="Arial" charset="0"/>
                <a:ea typeface="ヒラギノ角ゴ Pro W3" pitchFamily="80" charset="-128"/>
                <a:cs typeface="ヒラギノ角ゴ Pro W3" charset="0"/>
              </a:defRPr>
            </a:lvl2pPr>
            <a:lvl3pPr algn="l" rtl="0" eaLnBrk="0" fontAlgn="base" hangingPunct="0">
              <a:spcBef>
                <a:spcPct val="0"/>
              </a:spcBef>
              <a:spcAft>
                <a:spcPct val="0"/>
              </a:spcAft>
              <a:defRPr sz="2800">
                <a:solidFill>
                  <a:schemeClr val="tx2"/>
                </a:solidFill>
                <a:latin typeface="Arial" charset="0"/>
                <a:ea typeface="ヒラギノ角ゴ Pro W3" pitchFamily="80" charset="-128"/>
                <a:cs typeface="ヒラギノ角ゴ Pro W3" charset="0"/>
              </a:defRPr>
            </a:lvl3pPr>
            <a:lvl4pPr algn="l" rtl="0" eaLnBrk="0" fontAlgn="base" hangingPunct="0">
              <a:spcBef>
                <a:spcPct val="0"/>
              </a:spcBef>
              <a:spcAft>
                <a:spcPct val="0"/>
              </a:spcAft>
              <a:defRPr sz="2800">
                <a:solidFill>
                  <a:schemeClr val="tx2"/>
                </a:solidFill>
                <a:latin typeface="Arial" charset="0"/>
                <a:ea typeface="ヒラギノ角ゴ Pro W3" pitchFamily="80" charset="-128"/>
                <a:cs typeface="ヒラギノ角ゴ Pro W3" charset="0"/>
              </a:defRPr>
            </a:lvl4pPr>
            <a:lvl5pPr algn="l" rtl="0" eaLnBrk="0" fontAlgn="base" hangingPunct="0">
              <a:spcBef>
                <a:spcPct val="0"/>
              </a:spcBef>
              <a:spcAft>
                <a:spcPct val="0"/>
              </a:spcAft>
              <a:defRPr sz="2800">
                <a:solidFill>
                  <a:schemeClr val="tx2"/>
                </a:solidFill>
                <a:latin typeface="Arial" charset="0"/>
                <a:ea typeface="ヒラギノ角ゴ Pro W3" pitchFamily="80" charset="-128"/>
                <a:cs typeface="ヒラギノ角ゴ Pro W3" charset="0"/>
              </a:defRPr>
            </a:lvl5pPr>
            <a:lvl6pPr marL="457200" algn="l" rtl="0" eaLnBrk="0" fontAlgn="base" hangingPunct="0">
              <a:spcBef>
                <a:spcPct val="0"/>
              </a:spcBef>
              <a:spcAft>
                <a:spcPct val="0"/>
              </a:spcAft>
              <a:defRPr sz="2800">
                <a:solidFill>
                  <a:schemeClr val="tx2"/>
                </a:solidFill>
                <a:latin typeface="Arial" charset="0"/>
                <a:ea typeface="ヒラギノ角ゴ Pro W3" pitchFamily="80" charset="-128"/>
              </a:defRPr>
            </a:lvl6pPr>
            <a:lvl7pPr marL="914400" algn="l" rtl="0" eaLnBrk="0" fontAlgn="base" hangingPunct="0">
              <a:spcBef>
                <a:spcPct val="0"/>
              </a:spcBef>
              <a:spcAft>
                <a:spcPct val="0"/>
              </a:spcAft>
              <a:defRPr sz="2800">
                <a:solidFill>
                  <a:schemeClr val="tx2"/>
                </a:solidFill>
                <a:latin typeface="Arial" charset="0"/>
                <a:ea typeface="ヒラギノ角ゴ Pro W3" pitchFamily="80" charset="-128"/>
              </a:defRPr>
            </a:lvl7pPr>
            <a:lvl8pPr marL="1371600" algn="l" rtl="0" eaLnBrk="0" fontAlgn="base" hangingPunct="0">
              <a:spcBef>
                <a:spcPct val="0"/>
              </a:spcBef>
              <a:spcAft>
                <a:spcPct val="0"/>
              </a:spcAft>
              <a:defRPr sz="2800">
                <a:solidFill>
                  <a:schemeClr val="tx2"/>
                </a:solidFill>
                <a:latin typeface="Arial" charset="0"/>
                <a:ea typeface="ヒラギノ角ゴ Pro W3" pitchFamily="80" charset="-128"/>
              </a:defRPr>
            </a:lvl8pPr>
            <a:lvl9pPr marL="1828800" algn="l" rtl="0" eaLnBrk="0" fontAlgn="base" hangingPunct="0">
              <a:spcBef>
                <a:spcPct val="0"/>
              </a:spcBef>
              <a:spcAft>
                <a:spcPct val="0"/>
              </a:spcAft>
              <a:defRPr sz="2800">
                <a:solidFill>
                  <a:schemeClr val="tx2"/>
                </a:solidFill>
                <a:latin typeface="Arial" charset="0"/>
                <a:ea typeface="ヒラギノ角ゴ Pro W3" pitchFamily="80" charset="-128"/>
              </a:defRPr>
            </a:lvl9pPr>
          </a:lstStyle>
          <a:p>
            <a:r>
              <a:rPr lang="en-US" dirty="0" smtClean="0">
                <a:latin typeface="Arial" charset="0"/>
                <a:ea typeface="ヒラギノ角ゴ Pro W3" charset="0"/>
              </a:rPr>
              <a:t>Incision Comparisons – </a:t>
            </a:r>
            <a:r>
              <a:rPr lang="en-US" dirty="0" err="1" smtClean="0">
                <a:latin typeface="Arial" charset="0"/>
                <a:ea typeface="ヒラギノ角ゴ Pro W3" charset="0"/>
              </a:rPr>
              <a:t>Roussouly</a:t>
            </a:r>
            <a:r>
              <a:rPr lang="en-US" dirty="0" smtClean="0">
                <a:latin typeface="Arial" charset="0"/>
                <a:ea typeface="ヒラギノ角ゴ Pro W3" charset="0"/>
              </a:rPr>
              <a:t> OLIF</a:t>
            </a:r>
            <a:endParaRPr lang="en-US" dirty="0">
              <a:latin typeface="Arial" charset="0"/>
              <a:ea typeface="ヒラギノ角ゴ Pro W3" charset="0"/>
            </a:endParaRPr>
          </a:p>
        </p:txBody>
      </p:sp>
      <p:sp>
        <p:nvSpPr>
          <p:cNvPr id="4" name="TextBox 3"/>
          <p:cNvSpPr txBox="1"/>
          <p:nvPr/>
        </p:nvSpPr>
        <p:spPr>
          <a:xfrm rot="17936112">
            <a:off x="3580752" y="2343182"/>
            <a:ext cx="1219200" cy="369332"/>
          </a:xfrm>
          <a:prstGeom prst="rect">
            <a:avLst/>
          </a:prstGeom>
          <a:noFill/>
        </p:spPr>
        <p:txBody>
          <a:bodyPr wrap="square" rtlCol="0">
            <a:spAutoFit/>
          </a:bodyPr>
          <a:lstStyle/>
          <a:p>
            <a:r>
              <a:rPr lang="en-US" dirty="0" smtClean="0"/>
              <a:t>L4/L5</a:t>
            </a:r>
            <a:endParaRPr lang="en-US" dirty="0"/>
          </a:p>
        </p:txBody>
      </p:sp>
      <p:cxnSp>
        <p:nvCxnSpPr>
          <p:cNvPr id="6" name="Straight Connector 5"/>
          <p:cNvCxnSpPr/>
          <p:nvPr/>
        </p:nvCxnSpPr>
        <p:spPr>
          <a:xfrm flipH="1">
            <a:off x="3657600" y="2819400"/>
            <a:ext cx="152400" cy="685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3810000" y="3810000"/>
            <a:ext cx="609600" cy="457200"/>
          </a:xfrm>
          <a:prstGeom prst="line">
            <a:avLst/>
          </a:prstGeom>
          <a:ln w="57150" cmpd="sng">
            <a:solidFill>
              <a:srgbClr val="CCFFCC"/>
            </a:solidFill>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4572000" y="3810000"/>
            <a:ext cx="1752600" cy="923330"/>
          </a:xfrm>
          <a:prstGeom prst="rect">
            <a:avLst/>
          </a:prstGeom>
          <a:solidFill>
            <a:schemeClr val="bg1">
              <a:lumMod val="75000"/>
            </a:schemeClr>
          </a:solidFill>
        </p:spPr>
        <p:txBody>
          <a:bodyPr wrap="square" rtlCol="0">
            <a:spAutoFit/>
          </a:bodyPr>
          <a:lstStyle/>
          <a:p>
            <a:r>
              <a:rPr lang="en-US" b="1" dirty="0" smtClean="0">
                <a:solidFill>
                  <a:schemeClr val="accent5">
                    <a:lumMod val="60000"/>
                    <a:lumOff val="40000"/>
                  </a:schemeClr>
                </a:solidFill>
              </a:rPr>
              <a:t>OLIF As Described by </a:t>
            </a:r>
            <a:r>
              <a:rPr lang="en-US" b="1" dirty="0" err="1" smtClean="0">
                <a:solidFill>
                  <a:schemeClr val="accent5">
                    <a:lumMod val="60000"/>
                    <a:lumOff val="40000"/>
                  </a:schemeClr>
                </a:solidFill>
              </a:rPr>
              <a:t>Roussouly</a:t>
            </a:r>
            <a:endParaRPr lang="en-US" b="1" dirty="0">
              <a:solidFill>
                <a:schemeClr val="accent5">
                  <a:lumMod val="60000"/>
                  <a:lumOff val="40000"/>
                </a:schemeClr>
              </a:solidFill>
            </a:endParaRPr>
          </a:p>
        </p:txBody>
      </p:sp>
    </p:spTree>
    <p:extLst>
      <p:ext uri="{BB962C8B-B14F-4D97-AF65-F5344CB8AC3E}">
        <p14:creationId xmlns:p14="http://schemas.microsoft.com/office/powerpoint/2010/main" val="3467310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descr="IMG_2456.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62000" y="1193800"/>
            <a:ext cx="7315200" cy="5054600"/>
          </a:xfrm>
          <a:prstGeom prst="rect">
            <a:avLst/>
          </a:prstGeom>
        </p:spPr>
      </p:pic>
      <p:sp>
        <p:nvSpPr>
          <p:cNvPr id="3" name="Title 1"/>
          <p:cNvSpPr txBox="1">
            <a:spLocks/>
          </p:cNvSpPr>
          <p:nvPr/>
        </p:nvSpPr>
        <p:spPr>
          <a:xfrm>
            <a:off x="228600" y="381000"/>
            <a:ext cx="7391400" cy="876300"/>
          </a:xfrm>
          <a:prstGeom prst="rect">
            <a:avLst/>
          </a:prstGeom>
        </p:spPr>
        <p:txBody>
          <a:bodyPr/>
          <a:lstStyle>
            <a:lvl1pPr algn="l" rtl="0" eaLnBrk="0" fontAlgn="base" hangingPunct="0">
              <a:spcBef>
                <a:spcPct val="0"/>
              </a:spcBef>
              <a:spcAft>
                <a:spcPct val="0"/>
              </a:spcAft>
              <a:defRPr sz="2800">
                <a:solidFill>
                  <a:schemeClr val="tx2"/>
                </a:solidFill>
                <a:latin typeface="+mj-lt"/>
                <a:ea typeface="+mj-ea"/>
                <a:cs typeface="ヒラギノ角ゴ Pro W3" charset="0"/>
              </a:defRPr>
            </a:lvl1pPr>
            <a:lvl2pPr algn="l" rtl="0" eaLnBrk="0" fontAlgn="base" hangingPunct="0">
              <a:spcBef>
                <a:spcPct val="0"/>
              </a:spcBef>
              <a:spcAft>
                <a:spcPct val="0"/>
              </a:spcAft>
              <a:defRPr sz="2800">
                <a:solidFill>
                  <a:schemeClr val="tx2"/>
                </a:solidFill>
                <a:latin typeface="Arial" charset="0"/>
                <a:ea typeface="ヒラギノ角ゴ Pro W3" pitchFamily="80" charset="-128"/>
                <a:cs typeface="ヒラギノ角ゴ Pro W3" charset="0"/>
              </a:defRPr>
            </a:lvl2pPr>
            <a:lvl3pPr algn="l" rtl="0" eaLnBrk="0" fontAlgn="base" hangingPunct="0">
              <a:spcBef>
                <a:spcPct val="0"/>
              </a:spcBef>
              <a:spcAft>
                <a:spcPct val="0"/>
              </a:spcAft>
              <a:defRPr sz="2800">
                <a:solidFill>
                  <a:schemeClr val="tx2"/>
                </a:solidFill>
                <a:latin typeface="Arial" charset="0"/>
                <a:ea typeface="ヒラギノ角ゴ Pro W3" pitchFamily="80" charset="-128"/>
                <a:cs typeface="ヒラギノ角ゴ Pro W3" charset="0"/>
              </a:defRPr>
            </a:lvl3pPr>
            <a:lvl4pPr algn="l" rtl="0" eaLnBrk="0" fontAlgn="base" hangingPunct="0">
              <a:spcBef>
                <a:spcPct val="0"/>
              </a:spcBef>
              <a:spcAft>
                <a:spcPct val="0"/>
              </a:spcAft>
              <a:defRPr sz="2800">
                <a:solidFill>
                  <a:schemeClr val="tx2"/>
                </a:solidFill>
                <a:latin typeface="Arial" charset="0"/>
                <a:ea typeface="ヒラギノ角ゴ Pro W3" pitchFamily="80" charset="-128"/>
                <a:cs typeface="ヒラギノ角ゴ Pro W3" charset="0"/>
              </a:defRPr>
            </a:lvl4pPr>
            <a:lvl5pPr algn="l" rtl="0" eaLnBrk="0" fontAlgn="base" hangingPunct="0">
              <a:spcBef>
                <a:spcPct val="0"/>
              </a:spcBef>
              <a:spcAft>
                <a:spcPct val="0"/>
              </a:spcAft>
              <a:defRPr sz="2800">
                <a:solidFill>
                  <a:schemeClr val="tx2"/>
                </a:solidFill>
                <a:latin typeface="Arial" charset="0"/>
                <a:ea typeface="ヒラギノ角ゴ Pro W3" pitchFamily="80" charset="-128"/>
                <a:cs typeface="ヒラギノ角ゴ Pro W3" charset="0"/>
              </a:defRPr>
            </a:lvl5pPr>
            <a:lvl6pPr marL="457200" algn="l" rtl="0" eaLnBrk="0" fontAlgn="base" hangingPunct="0">
              <a:spcBef>
                <a:spcPct val="0"/>
              </a:spcBef>
              <a:spcAft>
                <a:spcPct val="0"/>
              </a:spcAft>
              <a:defRPr sz="2800">
                <a:solidFill>
                  <a:schemeClr val="tx2"/>
                </a:solidFill>
                <a:latin typeface="Arial" charset="0"/>
                <a:ea typeface="ヒラギノ角ゴ Pro W3" pitchFamily="80" charset="-128"/>
              </a:defRPr>
            </a:lvl6pPr>
            <a:lvl7pPr marL="914400" algn="l" rtl="0" eaLnBrk="0" fontAlgn="base" hangingPunct="0">
              <a:spcBef>
                <a:spcPct val="0"/>
              </a:spcBef>
              <a:spcAft>
                <a:spcPct val="0"/>
              </a:spcAft>
              <a:defRPr sz="2800">
                <a:solidFill>
                  <a:schemeClr val="tx2"/>
                </a:solidFill>
                <a:latin typeface="Arial" charset="0"/>
                <a:ea typeface="ヒラギノ角ゴ Pro W3" pitchFamily="80" charset="-128"/>
              </a:defRPr>
            </a:lvl7pPr>
            <a:lvl8pPr marL="1371600" algn="l" rtl="0" eaLnBrk="0" fontAlgn="base" hangingPunct="0">
              <a:spcBef>
                <a:spcPct val="0"/>
              </a:spcBef>
              <a:spcAft>
                <a:spcPct val="0"/>
              </a:spcAft>
              <a:defRPr sz="2800">
                <a:solidFill>
                  <a:schemeClr val="tx2"/>
                </a:solidFill>
                <a:latin typeface="Arial" charset="0"/>
                <a:ea typeface="ヒラギノ角ゴ Pro W3" pitchFamily="80" charset="-128"/>
              </a:defRPr>
            </a:lvl8pPr>
            <a:lvl9pPr marL="1828800" algn="l" rtl="0" eaLnBrk="0" fontAlgn="base" hangingPunct="0">
              <a:spcBef>
                <a:spcPct val="0"/>
              </a:spcBef>
              <a:spcAft>
                <a:spcPct val="0"/>
              </a:spcAft>
              <a:defRPr sz="2800">
                <a:solidFill>
                  <a:schemeClr val="tx2"/>
                </a:solidFill>
                <a:latin typeface="Arial" charset="0"/>
                <a:ea typeface="ヒラギノ角ゴ Pro W3" pitchFamily="80" charset="-128"/>
              </a:defRPr>
            </a:lvl9pPr>
          </a:lstStyle>
          <a:p>
            <a:r>
              <a:rPr lang="en-US" dirty="0" smtClean="0">
                <a:latin typeface="Arial" charset="0"/>
                <a:ea typeface="ヒラギノ角ゴ Pro W3" charset="0"/>
              </a:rPr>
              <a:t>Incision Comparisons </a:t>
            </a:r>
            <a:r>
              <a:rPr lang="en-US" dirty="0">
                <a:latin typeface="Arial" charset="0"/>
                <a:ea typeface="ヒラギノ角ゴ Pro W3" charset="0"/>
              </a:rPr>
              <a:t>– </a:t>
            </a:r>
            <a:r>
              <a:rPr lang="en-US" dirty="0" smtClean="0">
                <a:latin typeface="Arial" charset="0"/>
                <a:ea typeface="ヒラギノ角ゴ Pro W3" charset="0"/>
              </a:rPr>
              <a:t>Hynes OLIF </a:t>
            </a:r>
            <a:endParaRPr lang="en-US" dirty="0">
              <a:latin typeface="Arial" charset="0"/>
              <a:ea typeface="ヒラギノ角ゴ Pro W3" charset="0"/>
            </a:endParaRPr>
          </a:p>
        </p:txBody>
      </p:sp>
      <p:sp>
        <p:nvSpPr>
          <p:cNvPr id="4" name="TextBox 3"/>
          <p:cNvSpPr txBox="1"/>
          <p:nvPr/>
        </p:nvSpPr>
        <p:spPr>
          <a:xfrm rot="17936112">
            <a:off x="3580752" y="2343182"/>
            <a:ext cx="1219200" cy="369332"/>
          </a:xfrm>
          <a:prstGeom prst="rect">
            <a:avLst/>
          </a:prstGeom>
          <a:noFill/>
        </p:spPr>
        <p:txBody>
          <a:bodyPr wrap="square" rtlCol="0">
            <a:spAutoFit/>
          </a:bodyPr>
          <a:lstStyle/>
          <a:p>
            <a:r>
              <a:rPr lang="en-US" dirty="0" smtClean="0"/>
              <a:t>L4/L5</a:t>
            </a:r>
            <a:endParaRPr lang="en-US" dirty="0"/>
          </a:p>
        </p:txBody>
      </p:sp>
      <p:cxnSp>
        <p:nvCxnSpPr>
          <p:cNvPr id="6" name="Straight Connector 5"/>
          <p:cNvCxnSpPr/>
          <p:nvPr/>
        </p:nvCxnSpPr>
        <p:spPr>
          <a:xfrm flipH="1">
            <a:off x="3657600" y="2819400"/>
            <a:ext cx="152400" cy="685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3429000" y="3886200"/>
            <a:ext cx="609600" cy="0"/>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4343400" y="3810000"/>
            <a:ext cx="1752600" cy="923330"/>
          </a:xfrm>
          <a:prstGeom prst="rect">
            <a:avLst/>
          </a:prstGeom>
          <a:solidFill>
            <a:schemeClr val="bg1">
              <a:lumMod val="75000"/>
            </a:schemeClr>
          </a:solidFill>
        </p:spPr>
        <p:txBody>
          <a:bodyPr wrap="square" rtlCol="0">
            <a:spAutoFit/>
          </a:bodyPr>
          <a:lstStyle/>
          <a:p>
            <a:r>
              <a:rPr lang="en-US" b="1" dirty="0" smtClean="0">
                <a:solidFill>
                  <a:srgbClr val="FF0000"/>
                </a:solidFill>
              </a:rPr>
              <a:t>OLIF </a:t>
            </a:r>
            <a:r>
              <a:rPr lang="en-US" b="1" dirty="0">
                <a:solidFill>
                  <a:srgbClr val="FF0000"/>
                </a:solidFill>
              </a:rPr>
              <a:t>As Described by </a:t>
            </a:r>
            <a:r>
              <a:rPr lang="en-US" b="1" dirty="0" smtClean="0">
                <a:solidFill>
                  <a:srgbClr val="FF0000"/>
                </a:solidFill>
              </a:rPr>
              <a:t>Hynes</a:t>
            </a:r>
            <a:endParaRPr lang="en-US" b="1" dirty="0">
              <a:solidFill>
                <a:srgbClr val="FF0000"/>
              </a:solidFill>
            </a:endParaRPr>
          </a:p>
        </p:txBody>
      </p:sp>
    </p:spTree>
    <p:extLst>
      <p:ext uri="{BB962C8B-B14F-4D97-AF65-F5344CB8AC3E}">
        <p14:creationId xmlns:p14="http://schemas.microsoft.com/office/powerpoint/2010/main" val="19585615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normAutofit fontScale="90000"/>
          </a:bodyPr>
          <a:lstStyle/>
          <a:p>
            <a:r>
              <a:rPr lang="en-US" smtClean="0">
                <a:cs typeface="ヒラギノ角ゴ Pro W3"/>
              </a:rPr>
              <a:t>Dissection down to the disc space – use finger to protect peritoneal membrane</a:t>
            </a:r>
          </a:p>
        </p:txBody>
      </p:sp>
      <p:pic>
        <p:nvPicPr>
          <p:cNvPr id="3174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6638" y="2565400"/>
            <a:ext cx="2493962" cy="400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4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8700" y="2971800"/>
            <a:ext cx="3017838" cy="275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49"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0" y="2124075"/>
            <a:ext cx="3422650" cy="44196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7243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035"/>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381000" y="1413933"/>
            <a:ext cx="3962400" cy="52154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5" name="TextBox 4"/>
          <p:cNvSpPr txBox="1"/>
          <p:nvPr/>
        </p:nvSpPr>
        <p:spPr>
          <a:xfrm>
            <a:off x="228600" y="695325"/>
            <a:ext cx="3048000" cy="523875"/>
          </a:xfrm>
          <a:prstGeom prst="rect">
            <a:avLst/>
          </a:prstGeom>
          <a:noFill/>
        </p:spPr>
        <p:txBody>
          <a:bodyPr>
            <a:spAutoFit/>
          </a:bodyPr>
          <a:lstStyle/>
          <a:p>
            <a:pPr>
              <a:defRPr/>
            </a:pPr>
            <a:r>
              <a:rPr lang="en-US" sz="2800" b="1" u="sng" dirty="0">
                <a:solidFill>
                  <a:schemeClr val="bg1">
                    <a:lumMod val="40000"/>
                    <a:lumOff val="60000"/>
                  </a:schemeClr>
                </a:solidFill>
              </a:rPr>
              <a:t>Standard</a:t>
            </a:r>
          </a:p>
        </p:txBody>
      </p:sp>
      <p:sp>
        <p:nvSpPr>
          <p:cNvPr id="6" name="TextBox 5"/>
          <p:cNvSpPr txBox="1"/>
          <p:nvPr/>
        </p:nvSpPr>
        <p:spPr>
          <a:xfrm>
            <a:off x="5867400" y="695325"/>
            <a:ext cx="3048000" cy="523875"/>
          </a:xfrm>
          <a:prstGeom prst="rect">
            <a:avLst/>
          </a:prstGeom>
          <a:noFill/>
        </p:spPr>
        <p:txBody>
          <a:bodyPr>
            <a:spAutoFit/>
          </a:bodyPr>
          <a:lstStyle/>
          <a:p>
            <a:pPr algn="r">
              <a:defRPr/>
            </a:pPr>
            <a:r>
              <a:rPr lang="en-US" sz="2800" b="1" u="sng" dirty="0">
                <a:solidFill>
                  <a:schemeClr val="bg1">
                    <a:lumMod val="40000"/>
                    <a:lumOff val="60000"/>
                  </a:schemeClr>
                </a:solidFill>
              </a:rPr>
              <a:t>Oblique</a:t>
            </a:r>
          </a:p>
        </p:txBody>
      </p:sp>
      <p:sp>
        <p:nvSpPr>
          <p:cNvPr id="39940" name="Title 1"/>
          <p:cNvSpPr>
            <a:spLocks noGrp="1"/>
          </p:cNvSpPr>
          <p:nvPr>
            <p:ph type="title" idx="4294967295"/>
          </p:nvPr>
        </p:nvSpPr>
        <p:spPr>
          <a:xfrm>
            <a:off x="152400" y="76200"/>
            <a:ext cx="7315200" cy="1295400"/>
          </a:xfrm>
        </p:spPr>
        <p:txBody>
          <a:bodyPr>
            <a:noAutofit/>
          </a:bodyPr>
          <a:lstStyle/>
          <a:p>
            <a:pPr eaLnBrk="1" hangingPunct="1"/>
            <a:r>
              <a:rPr lang="en-US" sz="4200" dirty="0" smtClean="0">
                <a:latin typeface="Arial" charset="0"/>
                <a:ea typeface="ヒラギノ角ゴ Pro W3" charset="0"/>
              </a:rPr>
              <a:t>NIM® </a:t>
            </a:r>
            <a:r>
              <a:rPr lang="en-US" sz="4200" dirty="0">
                <a:latin typeface="Arial" charset="0"/>
                <a:ea typeface="ヒラギノ角ゴ Pro W3" charset="0"/>
              </a:rPr>
              <a:t>Probe</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76800" y="1371600"/>
            <a:ext cx="3943350" cy="5257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457200"/>
            <a:ext cx="3048000" cy="523875"/>
          </a:xfrm>
          <a:prstGeom prst="rect">
            <a:avLst/>
          </a:prstGeom>
          <a:noFill/>
        </p:spPr>
        <p:txBody>
          <a:bodyPr>
            <a:spAutoFit/>
          </a:bodyPr>
          <a:lstStyle/>
          <a:p>
            <a:pPr>
              <a:defRPr/>
            </a:pPr>
            <a:r>
              <a:rPr lang="en-US" sz="2800" b="1" u="sng" dirty="0">
                <a:solidFill>
                  <a:schemeClr val="bg1">
                    <a:lumMod val="40000"/>
                    <a:lumOff val="60000"/>
                  </a:schemeClr>
                </a:solidFill>
              </a:rPr>
              <a:t>Standard</a:t>
            </a:r>
          </a:p>
        </p:txBody>
      </p:sp>
      <p:sp>
        <p:nvSpPr>
          <p:cNvPr id="5" name="TextBox 4"/>
          <p:cNvSpPr txBox="1"/>
          <p:nvPr/>
        </p:nvSpPr>
        <p:spPr>
          <a:xfrm>
            <a:off x="5867400" y="381000"/>
            <a:ext cx="3048000" cy="523875"/>
          </a:xfrm>
          <a:prstGeom prst="rect">
            <a:avLst/>
          </a:prstGeom>
          <a:noFill/>
        </p:spPr>
        <p:txBody>
          <a:bodyPr>
            <a:spAutoFit/>
          </a:bodyPr>
          <a:lstStyle/>
          <a:p>
            <a:pPr algn="r">
              <a:defRPr/>
            </a:pPr>
            <a:r>
              <a:rPr lang="en-US" sz="2800" b="1" u="sng" dirty="0">
                <a:solidFill>
                  <a:schemeClr val="bg1">
                    <a:lumMod val="40000"/>
                    <a:lumOff val="60000"/>
                  </a:schemeClr>
                </a:solidFill>
              </a:rPr>
              <a:t>Oblique</a:t>
            </a:r>
          </a:p>
        </p:txBody>
      </p:sp>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28600" y="1066800"/>
            <a:ext cx="4091976" cy="5410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698494" y="1066800"/>
            <a:ext cx="4140706" cy="54131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0965" name="Title 1"/>
          <p:cNvSpPr>
            <a:spLocks noGrp="1"/>
          </p:cNvSpPr>
          <p:nvPr>
            <p:ph type="title" idx="4294967295"/>
          </p:nvPr>
        </p:nvSpPr>
        <p:spPr>
          <a:xfrm>
            <a:off x="76200" y="-76200"/>
            <a:ext cx="7315200" cy="762000"/>
          </a:xfrm>
        </p:spPr>
        <p:txBody>
          <a:bodyPr/>
          <a:lstStyle/>
          <a:p>
            <a:pPr eaLnBrk="1" hangingPunct="1"/>
            <a:r>
              <a:rPr lang="en-US" sz="4200">
                <a:latin typeface="Arial" charset="0"/>
                <a:ea typeface="ヒラギノ角ゴ Pro W3" charset="0"/>
              </a:rPr>
              <a:t>Dilation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542925"/>
            <a:ext cx="3048000" cy="523875"/>
          </a:xfrm>
          <a:prstGeom prst="rect">
            <a:avLst/>
          </a:prstGeom>
          <a:noFill/>
        </p:spPr>
        <p:txBody>
          <a:bodyPr>
            <a:spAutoFit/>
          </a:bodyPr>
          <a:lstStyle/>
          <a:p>
            <a:pPr>
              <a:defRPr/>
            </a:pPr>
            <a:r>
              <a:rPr lang="en-US" sz="2800" b="1" u="sng" dirty="0">
                <a:solidFill>
                  <a:schemeClr val="bg1">
                    <a:lumMod val="40000"/>
                    <a:lumOff val="60000"/>
                  </a:schemeClr>
                </a:solidFill>
              </a:rPr>
              <a:t>Standard</a:t>
            </a:r>
          </a:p>
        </p:txBody>
      </p:sp>
      <p:sp>
        <p:nvSpPr>
          <p:cNvPr id="5" name="TextBox 4"/>
          <p:cNvSpPr txBox="1"/>
          <p:nvPr/>
        </p:nvSpPr>
        <p:spPr>
          <a:xfrm>
            <a:off x="5791200" y="619125"/>
            <a:ext cx="3048000" cy="523875"/>
          </a:xfrm>
          <a:prstGeom prst="rect">
            <a:avLst/>
          </a:prstGeom>
          <a:noFill/>
        </p:spPr>
        <p:txBody>
          <a:bodyPr>
            <a:spAutoFit/>
          </a:bodyPr>
          <a:lstStyle/>
          <a:p>
            <a:pPr algn="r">
              <a:defRPr/>
            </a:pPr>
            <a:r>
              <a:rPr lang="en-US" sz="2800" b="1" u="sng" dirty="0">
                <a:solidFill>
                  <a:schemeClr val="bg1">
                    <a:lumMod val="40000"/>
                    <a:lumOff val="60000"/>
                  </a:schemeClr>
                </a:solidFill>
              </a:rPr>
              <a:t>Oblique</a:t>
            </a: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1000" y="1219200"/>
            <a:ext cx="3943350" cy="5257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00600" y="1219200"/>
            <a:ext cx="3943350" cy="5257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3013" name="Title 1"/>
          <p:cNvSpPr>
            <a:spLocks noGrp="1"/>
          </p:cNvSpPr>
          <p:nvPr>
            <p:ph type="title" idx="4294967295"/>
          </p:nvPr>
        </p:nvSpPr>
        <p:spPr>
          <a:xfrm>
            <a:off x="152400" y="-76200"/>
            <a:ext cx="7467600" cy="838200"/>
          </a:xfrm>
        </p:spPr>
        <p:txBody>
          <a:bodyPr/>
          <a:lstStyle/>
          <a:p>
            <a:pPr eaLnBrk="1" hangingPunct="1"/>
            <a:r>
              <a:rPr lang="en-US" sz="4200">
                <a:latin typeface="Arial" charset="0"/>
                <a:ea typeface="ヒラギノ角ゴ Pro W3" charset="0"/>
              </a:rPr>
              <a:t>Retractor Placement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762000"/>
            <a:ext cx="3048000" cy="523875"/>
          </a:xfrm>
          <a:prstGeom prst="rect">
            <a:avLst/>
          </a:prstGeom>
          <a:noFill/>
        </p:spPr>
        <p:txBody>
          <a:bodyPr>
            <a:spAutoFit/>
          </a:bodyPr>
          <a:lstStyle/>
          <a:p>
            <a:pPr>
              <a:defRPr/>
            </a:pPr>
            <a:r>
              <a:rPr lang="en-US" sz="2800" b="1" u="sng" dirty="0">
                <a:solidFill>
                  <a:schemeClr val="bg1">
                    <a:lumMod val="40000"/>
                    <a:lumOff val="60000"/>
                  </a:schemeClr>
                </a:solidFill>
              </a:rPr>
              <a:t>Standard</a:t>
            </a:r>
          </a:p>
        </p:txBody>
      </p:sp>
      <p:sp>
        <p:nvSpPr>
          <p:cNvPr id="5" name="TextBox 4"/>
          <p:cNvSpPr txBox="1"/>
          <p:nvPr/>
        </p:nvSpPr>
        <p:spPr>
          <a:xfrm>
            <a:off x="5867400" y="762000"/>
            <a:ext cx="3048000" cy="523875"/>
          </a:xfrm>
          <a:prstGeom prst="rect">
            <a:avLst/>
          </a:prstGeom>
          <a:noFill/>
        </p:spPr>
        <p:txBody>
          <a:bodyPr>
            <a:spAutoFit/>
          </a:bodyPr>
          <a:lstStyle/>
          <a:p>
            <a:pPr algn="r">
              <a:defRPr/>
            </a:pPr>
            <a:r>
              <a:rPr lang="en-US" sz="2800" b="1" u="sng" dirty="0">
                <a:solidFill>
                  <a:schemeClr val="bg1">
                    <a:lumMod val="40000"/>
                    <a:lumOff val="60000"/>
                  </a:schemeClr>
                </a:solidFill>
              </a:rPr>
              <a:t>Oblique</a:t>
            </a:r>
          </a:p>
        </p:txBody>
      </p:sp>
      <p:pic>
        <p:nvPicPr>
          <p:cNvPr id="2" name="Picture 1" descr="IMG_2346.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1000" y="1447800"/>
            <a:ext cx="3886200" cy="5181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descr="IMG_2392.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76800" y="1447800"/>
            <a:ext cx="3886200" cy="5181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4037" name="Title 1"/>
          <p:cNvSpPr>
            <a:spLocks noGrp="1"/>
          </p:cNvSpPr>
          <p:nvPr>
            <p:ph type="title" idx="4294967295"/>
          </p:nvPr>
        </p:nvSpPr>
        <p:spPr>
          <a:xfrm>
            <a:off x="152400" y="76200"/>
            <a:ext cx="7315200" cy="1295400"/>
          </a:xfrm>
        </p:spPr>
        <p:txBody>
          <a:bodyPr/>
          <a:lstStyle/>
          <a:p>
            <a:pPr eaLnBrk="1" hangingPunct="1"/>
            <a:r>
              <a:rPr lang="en-US" sz="4200" dirty="0" smtClean="0">
                <a:latin typeface="Arial" charset="0"/>
                <a:ea typeface="ヒラギノ角ゴ Pro W3" charset="0"/>
              </a:rPr>
              <a:t>Working Position</a:t>
            </a:r>
            <a:endParaRPr lang="en-US" sz="4200" dirty="0">
              <a:latin typeface="Arial" charset="0"/>
              <a:ea typeface="ヒラギノ角ゴ Pro W3" charset="0"/>
            </a:endParaRPr>
          </a:p>
        </p:txBody>
      </p:sp>
      <p:grpSp>
        <p:nvGrpSpPr>
          <p:cNvPr id="28" name="Group 27"/>
          <p:cNvGrpSpPr>
            <a:grpSpLocks/>
          </p:cNvGrpSpPr>
          <p:nvPr/>
        </p:nvGrpSpPr>
        <p:grpSpPr bwMode="auto">
          <a:xfrm>
            <a:off x="1295400" y="1611313"/>
            <a:ext cx="5638800" cy="674687"/>
            <a:chOff x="1295400" y="1611868"/>
            <a:chExt cx="5638800" cy="674132"/>
          </a:xfrm>
        </p:grpSpPr>
        <p:cxnSp>
          <p:nvCxnSpPr>
            <p:cNvPr id="10" name="Straight Arrow Connector 9"/>
            <p:cNvCxnSpPr/>
            <p:nvPr/>
          </p:nvCxnSpPr>
          <p:spPr>
            <a:xfrm>
              <a:off x="2133600" y="2286000"/>
              <a:ext cx="1066800" cy="0"/>
            </a:xfrm>
            <a:prstGeom prst="straightConnector1">
              <a:avLst/>
            </a:prstGeom>
            <a:ln w="15240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5791200" y="1981451"/>
              <a:ext cx="990600" cy="76137"/>
            </a:xfrm>
            <a:prstGeom prst="straightConnector1">
              <a:avLst/>
            </a:prstGeom>
            <a:ln w="152400">
              <a:solidFill>
                <a:schemeClr val="accent1"/>
              </a:solidFill>
              <a:tailEnd type="arrow"/>
            </a:ln>
          </p:spPr>
          <p:style>
            <a:lnRef idx="2">
              <a:schemeClr val="accent1"/>
            </a:lnRef>
            <a:fillRef idx="0">
              <a:schemeClr val="accent1"/>
            </a:fillRef>
            <a:effectRef idx="1">
              <a:schemeClr val="accent1"/>
            </a:effectRef>
            <a:fontRef idx="minor">
              <a:schemeClr val="tx1"/>
            </a:fontRef>
          </p:style>
        </p:cxnSp>
        <p:sp>
          <p:nvSpPr>
            <p:cNvPr id="44069" name="TextBox 25"/>
            <p:cNvSpPr txBox="1">
              <a:spLocks noChangeArrowheads="1"/>
            </p:cNvSpPr>
            <p:nvPr/>
          </p:nvSpPr>
          <p:spPr bwMode="auto">
            <a:xfrm>
              <a:off x="1295400" y="1905000"/>
              <a:ext cx="1676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t>C-Arm Moves</a:t>
              </a:r>
            </a:p>
          </p:txBody>
        </p:sp>
        <p:sp>
          <p:nvSpPr>
            <p:cNvPr id="44070" name="TextBox 26"/>
            <p:cNvSpPr txBox="1">
              <a:spLocks noChangeArrowheads="1"/>
            </p:cNvSpPr>
            <p:nvPr/>
          </p:nvSpPr>
          <p:spPr bwMode="auto">
            <a:xfrm>
              <a:off x="4953000" y="1611868"/>
              <a:ext cx="1981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dirty="0"/>
                <a:t>C-Arm Stationery</a:t>
              </a:r>
            </a:p>
          </p:txBody>
        </p:sp>
      </p:grpSp>
      <p:grpSp>
        <p:nvGrpSpPr>
          <p:cNvPr id="40" name="Group 39"/>
          <p:cNvGrpSpPr>
            <a:grpSpLocks/>
          </p:cNvGrpSpPr>
          <p:nvPr/>
        </p:nvGrpSpPr>
        <p:grpSpPr bwMode="auto">
          <a:xfrm>
            <a:off x="304800" y="3429000"/>
            <a:ext cx="4724400" cy="762000"/>
            <a:chOff x="381000" y="3505200"/>
            <a:chExt cx="4724400" cy="762000"/>
          </a:xfrm>
        </p:grpSpPr>
        <p:cxnSp>
          <p:nvCxnSpPr>
            <p:cNvPr id="18" name="Straight Arrow Connector 17"/>
            <p:cNvCxnSpPr/>
            <p:nvPr/>
          </p:nvCxnSpPr>
          <p:spPr>
            <a:xfrm>
              <a:off x="4114800" y="3505200"/>
              <a:ext cx="990600" cy="76200"/>
            </a:xfrm>
            <a:prstGeom prst="straightConnector1">
              <a:avLst/>
            </a:prstGeom>
            <a:ln w="152400">
              <a:solidFill>
                <a:schemeClr val="accent1"/>
              </a:solidFill>
              <a:tailEnd type="arrow"/>
            </a:ln>
          </p:spPr>
          <p:style>
            <a:lnRef idx="2">
              <a:schemeClr val="accent1"/>
            </a:lnRef>
            <a:fillRef idx="0">
              <a:schemeClr val="accent1"/>
            </a:fillRef>
            <a:effectRef idx="1">
              <a:schemeClr val="accent1"/>
            </a:effectRef>
            <a:fontRef idx="minor">
              <a:schemeClr val="tx1"/>
            </a:fontRef>
          </p:style>
        </p:cxnSp>
        <p:grpSp>
          <p:nvGrpSpPr>
            <p:cNvPr id="44064" name="Group 38"/>
            <p:cNvGrpSpPr>
              <a:grpSpLocks/>
            </p:cNvGrpSpPr>
            <p:nvPr/>
          </p:nvGrpSpPr>
          <p:grpSpPr bwMode="auto">
            <a:xfrm>
              <a:off x="381000" y="3733800"/>
              <a:ext cx="1371600" cy="533400"/>
              <a:chOff x="228600" y="4038600"/>
              <a:chExt cx="1371600" cy="533400"/>
            </a:xfrm>
          </p:grpSpPr>
          <p:cxnSp>
            <p:nvCxnSpPr>
              <p:cNvPr id="12" name="Straight Arrow Connector 11"/>
              <p:cNvCxnSpPr/>
              <p:nvPr/>
            </p:nvCxnSpPr>
            <p:spPr>
              <a:xfrm>
                <a:off x="228600" y="4038600"/>
                <a:ext cx="1066800" cy="0"/>
              </a:xfrm>
              <a:prstGeom prst="straightConnector1">
                <a:avLst/>
              </a:prstGeom>
              <a:ln w="15240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4066" name="TextBox 37"/>
              <p:cNvSpPr txBox="1">
                <a:spLocks noChangeArrowheads="1"/>
              </p:cNvSpPr>
              <p:nvPr/>
            </p:nvSpPr>
            <p:spPr bwMode="auto">
              <a:xfrm>
                <a:off x="381000" y="4202668"/>
                <a:ext cx="1219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t>Shoulder</a:t>
                </a:r>
              </a:p>
            </p:txBody>
          </p:sp>
        </p:grpSp>
      </p:grpSp>
      <p:grpSp>
        <p:nvGrpSpPr>
          <p:cNvPr id="9" name="Group 8"/>
          <p:cNvGrpSpPr>
            <a:grpSpLocks/>
          </p:cNvGrpSpPr>
          <p:nvPr/>
        </p:nvGrpSpPr>
        <p:grpSpPr bwMode="auto">
          <a:xfrm>
            <a:off x="76200" y="2057400"/>
            <a:ext cx="6096000" cy="4419600"/>
            <a:chOff x="-6400800" y="1752600"/>
            <a:chExt cx="6096000" cy="4419600"/>
          </a:xfrm>
        </p:grpSpPr>
        <p:cxnSp>
          <p:nvCxnSpPr>
            <p:cNvPr id="13" name="Straight Arrow Connector 12"/>
            <p:cNvCxnSpPr/>
            <p:nvPr/>
          </p:nvCxnSpPr>
          <p:spPr bwMode="auto">
            <a:xfrm>
              <a:off x="-5791200" y="2362200"/>
              <a:ext cx="1066800" cy="304800"/>
            </a:xfrm>
            <a:prstGeom prst="straightConnector1">
              <a:avLst/>
            </a:prstGeom>
            <a:ln w="15240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3" name="Elbow Connector 22"/>
            <p:cNvCxnSpPr/>
            <p:nvPr/>
          </p:nvCxnSpPr>
          <p:spPr bwMode="auto">
            <a:xfrm rot="5400000" flipH="1" flipV="1">
              <a:off x="-2590800" y="4419600"/>
              <a:ext cx="2895600" cy="12700"/>
            </a:xfrm>
            <a:prstGeom prst="bentConnector3">
              <a:avLst/>
            </a:prstGeom>
            <a:ln w="57150" cmpd="sng"/>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bwMode="auto">
            <a:xfrm flipV="1">
              <a:off x="-1143000" y="2514600"/>
              <a:ext cx="381000" cy="457200"/>
            </a:xfrm>
            <a:prstGeom prst="line">
              <a:avLst/>
            </a:prstGeom>
            <a:ln w="57150" cmpd="sng"/>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bwMode="auto">
            <a:xfrm flipH="1">
              <a:off x="-5257800" y="3048000"/>
              <a:ext cx="914400" cy="228600"/>
            </a:xfrm>
            <a:prstGeom prst="line">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bwMode="auto">
            <a:xfrm flipH="1">
              <a:off x="-5562600" y="3276600"/>
              <a:ext cx="304800" cy="1676400"/>
            </a:xfrm>
            <a:prstGeom prst="line">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44051" name="TextBox 32"/>
            <p:cNvSpPr txBox="1">
              <a:spLocks noChangeArrowheads="1"/>
            </p:cNvSpPr>
            <p:nvPr/>
          </p:nvSpPr>
          <p:spPr bwMode="auto">
            <a:xfrm>
              <a:off x="-5943600" y="1981200"/>
              <a:ext cx="1295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t>Head Position</a:t>
              </a:r>
            </a:p>
          </p:txBody>
        </p:sp>
        <p:grpSp>
          <p:nvGrpSpPr>
            <p:cNvPr id="44052" name="Group 35"/>
            <p:cNvGrpSpPr>
              <a:grpSpLocks/>
            </p:cNvGrpSpPr>
            <p:nvPr/>
          </p:nvGrpSpPr>
          <p:grpSpPr bwMode="auto">
            <a:xfrm>
              <a:off x="-1828800" y="1752600"/>
              <a:ext cx="1524000" cy="685800"/>
              <a:chOff x="4648200" y="2057400"/>
              <a:chExt cx="1524000" cy="685800"/>
            </a:xfrm>
          </p:grpSpPr>
          <p:cxnSp>
            <p:nvCxnSpPr>
              <p:cNvPr id="15" name="Straight Arrow Connector 14"/>
              <p:cNvCxnSpPr/>
              <p:nvPr/>
            </p:nvCxnSpPr>
            <p:spPr>
              <a:xfrm>
                <a:off x="4648200" y="2667000"/>
                <a:ext cx="990600" cy="76200"/>
              </a:xfrm>
              <a:prstGeom prst="straightConnector1">
                <a:avLst/>
              </a:prstGeom>
              <a:ln w="152400">
                <a:solidFill>
                  <a:schemeClr val="accent1"/>
                </a:solidFill>
                <a:tailEnd type="arrow"/>
              </a:ln>
            </p:spPr>
            <p:style>
              <a:lnRef idx="2">
                <a:schemeClr val="accent1"/>
              </a:lnRef>
              <a:fillRef idx="0">
                <a:schemeClr val="accent1"/>
              </a:fillRef>
              <a:effectRef idx="1">
                <a:schemeClr val="accent1"/>
              </a:effectRef>
              <a:fontRef idx="minor">
                <a:schemeClr val="tx1"/>
              </a:fontRef>
            </p:style>
          </p:cxnSp>
          <p:sp>
            <p:nvSpPr>
              <p:cNvPr id="44062" name="TextBox 33"/>
              <p:cNvSpPr txBox="1">
                <a:spLocks noChangeArrowheads="1"/>
              </p:cNvSpPr>
              <p:nvPr/>
            </p:nvSpPr>
            <p:spPr bwMode="auto">
              <a:xfrm>
                <a:off x="4876800" y="2057400"/>
                <a:ext cx="1295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t>Head Position</a:t>
                </a:r>
              </a:p>
            </p:txBody>
          </p:sp>
        </p:grpSp>
        <p:cxnSp>
          <p:nvCxnSpPr>
            <p:cNvPr id="8" name="Straight Connector 7"/>
            <p:cNvCxnSpPr/>
            <p:nvPr/>
          </p:nvCxnSpPr>
          <p:spPr>
            <a:xfrm>
              <a:off x="-5562600" y="4953000"/>
              <a:ext cx="0" cy="1219200"/>
            </a:xfrm>
            <a:prstGeom prst="line">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cxnSp>
        <p:grpSp>
          <p:nvGrpSpPr>
            <p:cNvPr id="44054" name="Group 45"/>
            <p:cNvGrpSpPr>
              <a:grpSpLocks/>
            </p:cNvGrpSpPr>
            <p:nvPr/>
          </p:nvGrpSpPr>
          <p:grpSpPr bwMode="auto">
            <a:xfrm>
              <a:off x="-6400800" y="5410200"/>
              <a:ext cx="4953000" cy="522288"/>
              <a:chOff x="0" y="5181600"/>
              <a:chExt cx="4953000" cy="521732"/>
            </a:xfrm>
          </p:grpSpPr>
          <p:grpSp>
            <p:nvGrpSpPr>
              <p:cNvPr id="44055" name="Group 41"/>
              <p:cNvGrpSpPr>
                <a:grpSpLocks/>
              </p:cNvGrpSpPr>
              <p:nvPr/>
            </p:nvGrpSpPr>
            <p:grpSpPr bwMode="auto">
              <a:xfrm>
                <a:off x="0" y="5181600"/>
                <a:ext cx="1295400" cy="521732"/>
                <a:chOff x="0" y="5181600"/>
                <a:chExt cx="1295400" cy="521732"/>
              </a:xfrm>
            </p:grpSpPr>
            <p:cxnSp>
              <p:nvCxnSpPr>
                <p:cNvPr id="19" name="Straight Arrow Connector 18"/>
                <p:cNvCxnSpPr/>
                <p:nvPr/>
              </p:nvCxnSpPr>
              <p:spPr>
                <a:xfrm flipV="1">
                  <a:off x="0" y="5181600"/>
                  <a:ext cx="838200" cy="456713"/>
                </a:xfrm>
                <a:prstGeom prst="straightConnector1">
                  <a:avLst/>
                </a:prstGeom>
                <a:ln w="15240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4060" name="TextBox 40"/>
                <p:cNvSpPr txBox="1">
                  <a:spLocks noChangeArrowheads="1"/>
                </p:cNvSpPr>
                <p:nvPr/>
              </p:nvSpPr>
              <p:spPr bwMode="auto">
                <a:xfrm>
                  <a:off x="228600" y="5334000"/>
                  <a:ext cx="1066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t>Bending</a:t>
                  </a:r>
                </a:p>
              </p:txBody>
            </p:sp>
          </p:grpSp>
          <p:grpSp>
            <p:nvGrpSpPr>
              <p:cNvPr id="44056" name="Group 44"/>
              <p:cNvGrpSpPr>
                <a:grpSpLocks/>
              </p:cNvGrpSpPr>
              <p:nvPr/>
            </p:nvGrpSpPr>
            <p:grpSpPr bwMode="auto">
              <a:xfrm>
                <a:off x="3733800" y="5268981"/>
                <a:ext cx="1219200" cy="369332"/>
                <a:chOff x="3733800" y="5268981"/>
                <a:chExt cx="1219200" cy="369332"/>
              </a:xfrm>
            </p:grpSpPr>
            <p:cxnSp>
              <p:nvCxnSpPr>
                <p:cNvPr id="21" name="Straight Arrow Connector 20"/>
                <p:cNvCxnSpPr/>
                <p:nvPr/>
              </p:nvCxnSpPr>
              <p:spPr>
                <a:xfrm>
                  <a:off x="3962400" y="5409957"/>
                  <a:ext cx="990600" cy="0"/>
                </a:xfrm>
                <a:prstGeom prst="straightConnector1">
                  <a:avLst/>
                </a:prstGeom>
                <a:ln w="152400">
                  <a:solidFill>
                    <a:schemeClr val="accent1"/>
                  </a:solidFill>
                  <a:tailEnd type="arrow"/>
                </a:ln>
              </p:spPr>
              <p:style>
                <a:lnRef idx="2">
                  <a:schemeClr val="accent1"/>
                </a:lnRef>
                <a:fillRef idx="0">
                  <a:schemeClr val="accent1"/>
                </a:fillRef>
                <a:effectRef idx="1">
                  <a:schemeClr val="accent1"/>
                </a:effectRef>
                <a:fontRef idx="minor">
                  <a:schemeClr val="tx1"/>
                </a:fontRef>
              </p:style>
            </p:cxnSp>
            <p:sp>
              <p:nvSpPr>
                <p:cNvPr id="44058" name="TextBox 42"/>
                <p:cNvSpPr txBox="1">
                  <a:spLocks noChangeArrowheads="1"/>
                </p:cNvSpPr>
                <p:nvPr/>
              </p:nvSpPr>
              <p:spPr bwMode="auto">
                <a:xfrm>
                  <a:off x="3733800" y="5268981"/>
                  <a:ext cx="990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eaLnBrk="1" hangingPunct="1"/>
                  <a:r>
                    <a:rPr lang="en-US" sz="1800"/>
                    <a:t>Erect</a:t>
                  </a:r>
                </a:p>
              </p:txBody>
            </p:sp>
          </p:grpSp>
        </p:grpSp>
      </p:grpSp>
      <p:grpSp>
        <p:nvGrpSpPr>
          <p:cNvPr id="41" name="Group 40"/>
          <p:cNvGrpSpPr>
            <a:grpSpLocks/>
          </p:cNvGrpSpPr>
          <p:nvPr/>
        </p:nvGrpSpPr>
        <p:grpSpPr bwMode="auto">
          <a:xfrm>
            <a:off x="1295400" y="4038600"/>
            <a:ext cx="4724400" cy="446088"/>
            <a:chOff x="381000" y="3288268"/>
            <a:chExt cx="4724400" cy="445532"/>
          </a:xfrm>
        </p:grpSpPr>
        <p:cxnSp>
          <p:nvCxnSpPr>
            <p:cNvPr id="42" name="Straight Arrow Connector 41"/>
            <p:cNvCxnSpPr/>
            <p:nvPr/>
          </p:nvCxnSpPr>
          <p:spPr>
            <a:xfrm>
              <a:off x="4114800" y="3505485"/>
              <a:ext cx="990600" cy="76105"/>
            </a:xfrm>
            <a:prstGeom prst="straightConnector1">
              <a:avLst/>
            </a:prstGeom>
            <a:ln w="152400">
              <a:solidFill>
                <a:schemeClr val="accent1"/>
              </a:solidFill>
              <a:tailEnd type="arrow"/>
            </a:ln>
          </p:spPr>
          <p:style>
            <a:lnRef idx="2">
              <a:schemeClr val="accent1"/>
            </a:lnRef>
            <a:fillRef idx="0">
              <a:schemeClr val="accent1"/>
            </a:fillRef>
            <a:effectRef idx="1">
              <a:schemeClr val="accent1"/>
            </a:effectRef>
            <a:fontRef idx="minor">
              <a:schemeClr val="tx1"/>
            </a:fontRef>
          </p:style>
        </p:cxnSp>
        <p:grpSp>
          <p:nvGrpSpPr>
            <p:cNvPr id="44043" name="Group 38"/>
            <p:cNvGrpSpPr>
              <a:grpSpLocks/>
            </p:cNvGrpSpPr>
            <p:nvPr/>
          </p:nvGrpSpPr>
          <p:grpSpPr bwMode="auto">
            <a:xfrm>
              <a:off x="381000" y="3288268"/>
              <a:ext cx="1219200" cy="445532"/>
              <a:chOff x="228600" y="3593068"/>
              <a:chExt cx="1219200" cy="445532"/>
            </a:xfrm>
          </p:grpSpPr>
          <p:cxnSp>
            <p:nvCxnSpPr>
              <p:cNvPr id="44" name="Straight Arrow Connector 43"/>
              <p:cNvCxnSpPr/>
              <p:nvPr/>
            </p:nvCxnSpPr>
            <p:spPr>
              <a:xfrm>
                <a:off x="228600" y="4038600"/>
                <a:ext cx="1066800" cy="0"/>
              </a:xfrm>
              <a:prstGeom prst="straightConnector1">
                <a:avLst/>
              </a:prstGeom>
              <a:ln w="15240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4045" name="TextBox 37"/>
              <p:cNvSpPr txBox="1">
                <a:spLocks noChangeArrowheads="1"/>
              </p:cNvSpPr>
              <p:nvPr/>
            </p:nvSpPr>
            <p:spPr bwMode="auto">
              <a:xfrm>
                <a:off x="228600" y="3593068"/>
                <a:ext cx="1219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t>Hands</a:t>
                </a:r>
              </a:p>
            </p:txBody>
          </p:sp>
        </p:gr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Surgical Technique</a:t>
            </a:r>
            <a:endParaRPr lang="en-US" dirty="0"/>
          </a:p>
        </p:txBody>
      </p:sp>
      <p:sp>
        <p:nvSpPr>
          <p:cNvPr id="3" name="Subtitle 2"/>
          <p:cNvSpPr>
            <a:spLocks noGrp="1"/>
          </p:cNvSpPr>
          <p:nvPr>
            <p:ph type="subTitle" idx="1"/>
          </p:nvPr>
        </p:nvSpPr>
        <p:spPr/>
        <p:txBody>
          <a:bodyPr/>
          <a:lstStyle/>
          <a:p>
            <a:r>
              <a:rPr lang="en-US" dirty="0" smtClean="0"/>
              <a:t>Ronnie I. </a:t>
            </a:r>
            <a:r>
              <a:rPr lang="en-US" dirty="0" err="1" smtClean="0"/>
              <a:t>Mimran</a:t>
            </a:r>
            <a:r>
              <a:rPr lang="en-US" dirty="0" smtClean="0"/>
              <a:t>, MD</a:t>
            </a:r>
          </a:p>
          <a:p>
            <a:r>
              <a:rPr lang="en-US" dirty="0" smtClean="0"/>
              <a:t>Danville, CA</a:t>
            </a:r>
            <a:endParaRPr lang="en-US" dirty="0"/>
          </a:p>
        </p:txBody>
      </p:sp>
    </p:spTree>
    <p:extLst>
      <p:ext uri="{BB962C8B-B14F-4D97-AF65-F5344CB8AC3E}">
        <p14:creationId xmlns:p14="http://schemas.microsoft.com/office/powerpoint/2010/main" val="3276547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umblr_mbyx6z15Ne1rfjn82o1_250.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9000" y="1608403"/>
            <a:ext cx="3175000" cy="3835400"/>
          </a:xfrm>
          <a:prstGeom prst="rect">
            <a:avLst/>
          </a:prstGeom>
        </p:spPr>
      </p:pic>
      <p:pic>
        <p:nvPicPr>
          <p:cNvPr id="4" name="Picture 3" descr="michael-jordan-dunk.jpe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514600" y="0"/>
            <a:ext cx="3979667" cy="2743200"/>
          </a:xfrm>
          <a:prstGeom prst="rect">
            <a:avLst/>
          </a:prstGeom>
        </p:spPr>
      </p:pic>
      <p:pic>
        <p:nvPicPr>
          <p:cNvPr id="5" name="Picture 4" descr="michael-jackson-moonwalker[1].jpe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682600" y="3839110"/>
            <a:ext cx="3803800" cy="3018889"/>
          </a:xfrm>
          <a:prstGeom prst="rect">
            <a:avLst/>
          </a:prstGeom>
        </p:spPr>
      </p:pic>
      <p:pic>
        <p:nvPicPr>
          <p:cNvPr id="6" name="Picture 5" descr="tebow1-e1323887685792.jpe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0" y="1600200"/>
            <a:ext cx="2921569" cy="2746024"/>
          </a:xfrm>
          <a:prstGeom prst="rect">
            <a:avLst/>
          </a:prstGeom>
        </p:spPr>
      </p:pic>
      <p:sp>
        <p:nvSpPr>
          <p:cNvPr id="8" name="Rounded Rectangle 7"/>
          <p:cNvSpPr/>
          <p:nvPr/>
        </p:nvSpPr>
        <p:spPr>
          <a:xfrm>
            <a:off x="3200400" y="2874697"/>
            <a:ext cx="2514600" cy="70670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ndara" pitchFamily="34" charset="0"/>
              </a:rPr>
              <a:t>SIGNATURE MOVE</a:t>
            </a:r>
          </a:p>
        </p:txBody>
      </p:sp>
    </p:spTree>
    <p:extLst>
      <p:ext uri="{BB962C8B-B14F-4D97-AF65-F5344CB8AC3E}">
        <p14:creationId xmlns:p14="http://schemas.microsoft.com/office/powerpoint/2010/main" val="41816769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a:xfrm>
            <a:off x="533400" y="457200"/>
            <a:ext cx="7391400" cy="876300"/>
          </a:xfrm>
        </p:spPr>
        <p:txBody>
          <a:bodyPr/>
          <a:lstStyle/>
          <a:p>
            <a:r>
              <a:rPr lang="en-US" sz="3200">
                <a:latin typeface="Arial" charset="0"/>
                <a:ea typeface="ヒラギノ角ゴ Pro W3" charset="0"/>
              </a:rPr>
              <a:t>Orthogonal Maneuver</a:t>
            </a:r>
          </a:p>
        </p:txBody>
      </p:sp>
      <p:sp>
        <p:nvSpPr>
          <p:cNvPr id="5" name="TextBox 4"/>
          <p:cNvSpPr txBox="1"/>
          <p:nvPr/>
        </p:nvSpPr>
        <p:spPr>
          <a:xfrm>
            <a:off x="533400" y="1219200"/>
            <a:ext cx="4114800" cy="4246563"/>
          </a:xfrm>
          <a:prstGeom prst="rect">
            <a:avLst/>
          </a:prstGeom>
          <a:noFill/>
        </p:spPr>
        <p:txBody>
          <a:bodyPr>
            <a:spAutoFit/>
          </a:bodyPr>
          <a:lstStyle/>
          <a:p>
            <a:pPr>
              <a:defRPr/>
            </a:pPr>
            <a:r>
              <a:rPr lang="en-US" sz="3000" dirty="0"/>
              <a:t>Proper Placement of Retractor Allows for rotation of:</a:t>
            </a:r>
          </a:p>
          <a:p>
            <a:pPr marL="285750" indent="-285750">
              <a:buFontTx/>
              <a:buChar char="-"/>
              <a:defRPr/>
            </a:pPr>
            <a:r>
              <a:rPr lang="en-US" sz="3000" dirty="0"/>
              <a:t>Disc Prep Instruments (still able to get to contralateral side of disc space</a:t>
            </a:r>
          </a:p>
          <a:p>
            <a:pPr marL="285750" indent="-285750">
              <a:buFontTx/>
              <a:buChar char="-"/>
              <a:defRPr/>
            </a:pPr>
            <a:r>
              <a:rPr lang="en-US" sz="3000" dirty="0"/>
              <a:t>Trials</a:t>
            </a:r>
          </a:p>
          <a:p>
            <a:pPr marL="285750" indent="-285750">
              <a:buFontTx/>
              <a:buChar char="-"/>
              <a:defRPr/>
            </a:pPr>
            <a:r>
              <a:rPr lang="en-US" sz="3000" dirty="0"/>
              <a:t>Implant</a:t>
            </a:r>
          </a:p>
        </p:txBody>
      </p:sp>
      <p:pic>
        <p:nvPicPr>
          <p:cNvPr id="2" name="Picture 1" descr="IMG_2589.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800600" y="152400"/>
            <a:ext cx="3200400" cy="34882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descr="IMG_2587.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19800" y="3505200"/>
            <a:ext cx="2971800" cy="31157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a:xfrm>
            <a:off x="381000" y="228600"/>
            <a:ext cx="7391400" cy="876300"/>
          </a:xfrm>
        </p:spPr>
        <p:txBody>
          <a:bodyPr/>
          <a:lstStyle/>
          <a:p>
            <a:r>
              <a:rPr lang="en-US" sz="3200">
                <a:latin typeface="Arial" charset="0"/>
                <a:ea typeface="ヒラギノ角ゴ Pro W3" charset="0"/>
              </a:rPr>
              <a:t>OM – Disc Prep</a:t>
            </a:r>
          </a:p>
        </p:txBody>
      </p:sp>
      <p:pic>
        <p:nvPicPr>
          <p:cNvPr id="3" name="Picture 2" descr="IMG_2466.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4399" y="1117600"/>
            <a:ext cx="4019550" cy="5359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Picture 1" descr="IMG_2489.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343400" y="1742082"/>
            <a:ext cx="4114800" cy="38967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a:xfrm>
            <a:off x="381000" y="228600"/>
            <a:ext cx="7391400" cy="876300"/>
          </a:xfrm>
        </p:spPr>
        <p:txBody>
          <a:bodyPr/>
          <a:lstStyle/>
          <a:p>
            <a:r>
              <a:rPr lang="en-US" sz="3200">
                <a:latin typeface="Arial" charset="0"/>
                <a:ea typeface="ヒラギノ角ゴ Pro W3" charset="0"/>
              </a:rPr>
              <a:t>OM – Disc Prep</a:t>
            </a:r>
          </a:p>
        </p:txBody>
      </p:sp>
      <p:pic>
        <p:nvPicPr>
          <p:cNvPr id="3" name="Picture 2" descr="IMG_2467.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4400" y="1143000"/>
            <a:ext cx="4000500" cy="5334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Picture 1" descr="IMG_2490.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267200" y="1761067"/>
            <a:ext cx="4193682" cy="38777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a:xfrm>
            <a:off x="381000" y="228600"/>
            <a:ext cx="7391400" cy="876300"/>
          </a:xfrm>
        </p:spPr>
        <p:txBody>
          <a:bodyPr/>
          <a:lstStyle/>
          <a:p>
            <a:r>
              <a:rPr lang="en-US" sz="3200">
                <a:latin typeface="Arial" charset="0"/>
                <a:ea typeface="ヒラギノ角ゴ Pro W3" charset="0"/>
              </a:rPr>
              <a:t>OM – Disc Prep</a:t>
            </a:r>
          </a:p>
        </p:txBody>
      </p:sp>
      <p:pic>
        <p:nvPicPr>
          <p:cNvPr id="5" name="Picture 4" descr="IMG_2469.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90600" y="1066800"/>
            <a:ext cx="4057650" cy="5410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descr="IMG_2496.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068087" y="1828801"/>
            <a:ext cx="4313913" cy="37942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a:xfrm>
            <a:off x="381000" y="228600"/>
            <a:ext cx="7391400" cy="876300"/>
          </a:xfrm>
        </p:spPr>
        <p:txBody>
          <a:bodyPr/>
          <a:lstStyle/>
          <a:p>
            <a:r>
              <a:rPr lang="en-US" sz="3200" dirty="0" smtClean="0">
                <a:latin typeface="Arial" charset="0"/>
                <a:ea typeface="ヒラギノ角ゴ Pro W3" charset="0"/>
              </a:rPr>
              <a:t>Distraction</a:t>
            </a:r>
            <a:endParaRPr lang="en-US" sz="3200" dirty="0">
              <a:latin typeface="Arial" charset="0"/>
              <a:ea typeface="ヒラギノ角ゴ Pro W3" charset="0"/>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3400" y="1143000"/>
            <a:ext cx="6807200" cy="5105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62600" y="1676400"/>
            <a:ext cx="2971800" cy="3962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a:xfrm>
            <a:off x="381000" y="228600"/>
            <a:ext cx="7391400" cy="876300"/>
          </a:xfrm>
        </p:spPr>
        <p:txBody>
          <a:bodyPr/>
          <a:lstStyle/>
          <a:p>
            <a:r>
              <a:rPr lang="en-US" sz="3200" dirty="0" smtClean="0">
                <a:latin typeface="Arial" charset="0"/>
                <a:ea typeface="ヒラギノ角ゴ Pro W3" charset="0"/>
              </a:rPr>
              <a:t>Distraction</a:t>
            </a:r>
            <a:endParaRPr lang="en-US" sz="3200" dirty="0">
              <a:latin typeface="Arial" charset="0"/>
              <a:ea typeface="ヒラギノ角ゴ Pro W3" charset="0"/>
            </a:endParaRP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3400" y="1133475"/>
            <a:ext cx="6819900" cy="51149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62600" y="1676400"/>
            <a:ext cx="2971800" cy="3962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a:xfrm>
            <a:off x="381000" y="228600"/>
            <a:ext cx="7391400" cy="876300"/>
          </a:xfrm>
        </p:spPr>
        <p:txBody>
          <a:bodyPr/>
          <a:lstStyle/>
          <a:p>
            <a:r>
              <a:rPr lang="en-US" sz="3200" dirty="0" smtClean="0">
                <a:latin typeface="Arial" charset="0"/>
                <a:ea typeface="ヒラギノ角ゴ Pro W3" charset="0"/>
              </a:rPr>
              <a:t>Distraction</a:t>
            </a:r>
            <a:endParaRPr lang="en-US" sz="3200" dirty="0">
              <a:latin typeface="Arial" charset="0"/>
              <a:ea typeface="ヒラギノ角ゴ Pro W3" charset="0"/>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8800" y="1143000"/>
            <a:ext cx="6807200" cy="5105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62600" y="1676400"/>
            <a:ext cx="2971800" cy="3962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CLYDESDALE ® Spinal System Indications</a:t>
            </a:r>
            <a:endParaRPr lang="en-US" sz="3600"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The </a:t>
            </a:r>
            <a:r>
              <a:rPr lang="en-US" dirty="0" smtClean="0"/>
              <a:t>CLYDESDALE® </a:t>
            </a:r>
            <a:r>
              <a:rPr lang="en-US" dirty="0"/>
              <a:t>Spinal System is designed to be used with </a:t>
            </a:r>
            <a:r>
              <a:rPr lang="en-US" dirty="0" err="1"/>
              <a:t>autogenous</a:t>
            </a:r>
            <a:r>
              <a:rPr lang="en-US" dirty="0"/>
              <a:t> bone graft to facilitate </a:t>
            </a:r>
            <a:r>
              <a:rPr lang="en-US" dirty="0" err="1"/>
              <a:t>interbody</a:t>
            </a:r>
            <a:r>
              <a:rPr lang="en-US" dirty="0"/>
              <a:t> </a:t>
            </a:r>
            <a:r>
              <a:rPr lang="en-US" dirty="0" smtClean="0"/>
              <a:t>fusion and </a:t>
            </a:r>
            <a:r>
              <a:rPr lang="en-US" dirty="0"/>
              <a:t>is intended for use with supplemental fixation systems cleared for use in the lumbar spine. The </a:t>
            </a:r>
            <a:r>
              <a:rPr lang="en-US" dirty="0" smtClean="0"/>
              <a:t>CLYDESDALE® Spinal </a:t>
            </a:r>
            <a:r>
              <a:rPr lang="en-US" dirty="0"/>
              <a:t>System is used for patients diagnosed with degenerative disc disease (DDD) at one or two </a:t>
            </a:r>
            <a:r>
              <a:rPr lang="en-US"/>
              <a:t>contiguous </a:t>
            </a:r>
            <a:r>
              <a:rPr lang="en-US" smtClean="0"/>
              <a:t>levels from </a:t>
            </a:r>
            <a:r>
              <a:rPr lang="en-US" dirty="0"/>
              <a:t>L2 to S1. These DDD patients may also have up to Grade 1 </a:t>
            </a:r>
            <a:r>
              <a:rPr lang="en-US" dirty="0" err="1"/>
              <a:t>Spondylolisthesis</a:t>
            </a:r>
            <a:r>
              <a:rPr lang="en-US" dirty="0"/>
              <a:t> or </a:t>
            </a:r>
            <a:r>
              <a:rPr lang="en-US" dirty="0" err="1"/>
              <a:t>retrolisthesis</a:t>
            </a:r>
            <a:r>
              <a:rPr lang="en-US" dirty="0"/>
              <a:t> at the </a:t>
            </a:r>
            <a:r>
              <a:rPr lang="en-US" dirty="0" smtClean="0"/>
              <a:t>involved levels</a:t>
            </a:r>
            <a:r>
              <a:rPr lang="en-US" dirty="0"/>
              <a:t>. DDD is defined as </a:t>
            </a:r>
            <a:r>
              <a:rPr lang="en-US" dirty="0" err="1"/>
              <a:t>discogenic</a:t>
            </a:r>
            <a:r>
              <a:rPr lang="en-US" dirty="0"/>
              <a:t> back pain with degeneration of the disc confirmed by history and </a:t>
            </a:r>
            <a:r>
              <a:rPr lang="en-US" dirty="0" smtClean="0"/>
              <a:t>radiographic studies</a:t>
            </a:r>
            <a:r>
              <a:rPr lang="en-US" dirty="0"/>
              <a:t>. These patients should be skeletally mature and have had six months of non-operative treatment. </a:t>
            </a:r>
            <a:r>
              <a:rPr lang="en-US" dirty="0" smtClean="0"/>
              <a:t>These implants </a:t>
            </a:r>
            <a:r>
              <a:rPr lang="en-US" dirty="0"/>
              <a:t>may be implanted via a minimally invasive lateral approach</a:t>
            </a:r>
            <a:r>
              <a:rPr lang="en-US" dirty="0" smtClean="0"/>
              <a:t>.</a:t>
            </a:r>
            <a:endParaRPr lang="en-US" dirty="0"/>
          </a:p>
        </p:txBody>
      </p:sp>
    </p:spTree>
    <p:extLst>
      <p:ext uri="{BB962C8B-B14F-4D97-AF65-F5344CB8AC3E}">
        <p14:creationId xmlns:p14="http://schemas.microsoft.com/office/powerpoint/2010/main" val="135048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p:txBody>
          <a:bodyPr/>
          <a:lstStyle/>
          <a:p>
            <a:endParaRPr lang="en-US"/>
          </a:p>
        </p:txBody>
      </p:sp>
      <p:sp>
        <p:nvSpPr>
          <p:cNvPr id="217091" name="Rectangle 3"/>
          <p:cNvSpPr>
            <a:spLocks noGrp="1" noChangeArrowheads="1"/>
          </p:cNvSpPr>
          <p:nvPr>
            <p:ph type="body" idx="1"/>
          </p:nvPr>
        </p:nvSpPr>
        <p:spPr/>
        <p:txBody>
          <a:bodyPr/>
          <a:lstStyle/>
          <a:p>
            <a:pPr>
              <a:buFontTx/>
              <a:buNone/>
            </a:pPr>
            <a:r>
              <a:rPr lang="en-US" sz="2000" dirty="0"/>
              <a:t>The surgical technique shown is for illustrative purposes only. The technique(s) actually employed in each case will always depend upon the medical judgment of the surgeon exercised before and during surgery as to the best mode of treatment for each patient. </a:t>
            </a:r>
          </a:p>
          <a:p>
            <a:pPr>
              <a:buFontTx/>
              <a:buNone/>
            </a:pPr>
            <a:r>
              <a:rPr lang="en-US" sz="2000" dirty="0"/>
              <a:t>Please see the package insert for the complete list of indications, warnings, precautions, and other important medical information.</a:t>
            </a:r>
          </a:p>
        </p:txBody>
      </p:sp>
    </p:spTree>
    <p:extLst>
      <p:ext uri="{BB962C8B-B14F-4D97-AF65-F5344CB8AC3E}">
        <p14:creationId xmlns:p14="http://schemas.microsoft.com/office/powerpoint/2010/main" val="19156942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457200" y="76200"/>
            <a:ext cx="7543800" cy="876300"/>
          </a:xfrm>
        </p:spPr>
        <p:txBody>
          <a:bodyPr/>
          <a:lstStyle/>
          <a:p>
            <a:r>
              <a:rPr lang="en-US" sz="3600" dirty="0">
                <a:latin typeface="Arial" charset="0"/>
                <a:ea typeface="ヒラギノ角ゴ Pro W3" charset="0"/>
              </a:rPr>
              <a:t>DLIF Vs. Oblique </a:t>
            </a:r>
            <a:r>
              <a:rPr lang="en-US" sz="3600" dirty="0" smtClean="0">
                <a:latin typeface="Arial" charset="0"/>
                <a:ea typeface="ヒラギノ角ゴ Pro W3" charset="0"/>
              </a:rPr>
              <a:t>Lateral Technique</a:t>
            </a:r>
            <a:endParaRPr lang="en-US" sz="3600" dirty="0">
              <a:latin typeface="Arial" charset="0"/>
              <a:ea typeface="ヒラギノ角ゴ Pro W3" charset="0"/>
            </a:endParaRPr>
          </a:p>
        </p:txBody>
      </p:sp>
      <p:sp>
        <p:nvSpPr>
          <p:cNvPr id="20482" name="Rectangle 3"/>
          <p:cNvSpPr>
            <a:spLocks noGrp="1" noChangeArrowheads="1"/>
          </p:cNvSpPr>
          <p:nvPr>
            <p:ph type="body" idx="1"/>
          </p:nvPr>
        </p:nvSpPr>
        <p:spPr>
          <a:xfrm>
            <a:off x="-228600" y="1371600"/>
            <a:ext cx="4267200" cy="4495800"/>
          </a:xfrm>
        </p:spPr>
        <p:txBody>
          <a:bodyPr/>
          <a:lstStyle/>
          <a:p>
            <a:pPr marL="990600" lvl="1" indent="-533400">
              <a:lnSpc>
                <a:spcPct val="65000"/>
              </a:lnSpc>
              <a:buFontTx/>
              <a:buAutoNum type="arabicPeriod"/>
            </a:pPr>
            <a:r>
              <a:rPr lang="en-US" sz="1700" dirty="0">
                <a:solidFill>
                  <a:schemeClr val="tx1"/>
                </a:solidFill>
                <a:latin typeface="Arial" charset="0"/>
                <a:ea typeface="ヒラギノ角ゴ Pro W3" charset="0"/>
              </a:rPr>
              <a:t>Pre-op planning (X-Rays)</a:t>
            </a:r>
          </a:p>
          <a:p>
            <a:pPr marL="990600" lvl="1" indent="-533400">
              <a:lnSpc>
                <a:spcPct val="65000"/>
              </a:lnSpc>
              <a:buFontTx/>
              <a:buAutoNum type="arabicPeriod"/>
            </a:pPr>
            <a:endParaRPr lang="en-US" sz="1700" dirty="0">
              <a:solidFill>
                <a:schemeClr val="tx1"/>
              </a:solidFill>
              <a:latin typeface="Arial" charset="0"/>
              <a:ea typeface="ヒラギノ角ゴ Pro W3" charset="0"/>
            </a:endParaRPr>
          </a:p>
          <a:p>
            <a:pPr marL="990600" lvl="1" indent="-533400">
              <a:lnSpc>
                <a:spcPct val="65000"/>
              </a:lnSpc>
              <a:buFontTx/>
              <a:buAutoNum type="arabicPeriod"/>
            </a:pPr>
            <a:r>
              <a:rPr lang="en-US" sz="1700" dirty="0">
                <a:solidFill>
                  <a:schemeClr val="tx1"/>
                </a:solidFill>
                <a:latin typeface="Arial" charset="0"/>
                <a:ea typeface="ヒラギノ角ゴ Pro W3" charset="0"/>
              </a:rPr>
              <a:t>Needle electrode setup </a:t>
            </a:r>
          </a:p>
          <a:p>
            <a:pPr marL="990600" lvl="1" indent="-533400">
              <a:lnSpc>
                <a:spcPct val="65000"/>
              </a:lnSpc>
              <a:buFontTx/>
              <a:buAutoNum type="arabicPeriod"/>
            </a:pPr>
            <a:endParaRPr lang="en-US" sz="1700" dirty="0">
              <a:solidFill>
                <a:schemeClr val="tx1"/>
              </a:solidFill>
              <a:latin typeface="Arial" charset="0"/>
              <a:ea typeface="ヒラギノ角ゴ Pro W3" charset="0"/>
            </a:endParaRPr>
          </a:p>
          <a:p>
            <a:pPr marL="990600" lvl="1" indent="-533400">
              <a:lnSpc>
                <a:spcPct val="65000"/>
              </a:lnSpc>
              <a:buFontTx/>
              <a:buAutoNum type="arabicPeriod"/>
            </a:pPr>
            <a:r>
              <a:rPr lang="en-US" sz="1700" dirty="0">
                <a:solidFill>
                  <a:schemeClr val="tx1"/>
                </a:solidFill>
                <a:latin typeface="Arial" charset="0"/>
                <a:ea typeface="ヒラギノ角ゴ Pro W3" charset="0"/>
              </a:rPr>
              <a:t>Patient positioning</a:t>
            </a:r>
          </a:p>
          <a:p>
            <a:pPr marL="990600" lvl="1" indent="-533400">
              <a:lnSpc>
                <a:spcPct val="65000"/>
              </a:lnSpc>
              <a:buFontTx/>
              <a:buAutoNum type="arabicPeriod"/>
            </a:pPr>
            <a:endParaRPr lang="en-US" sz="1700" dirty="0">
              <a:solidFill>
                <a:schemeClr val="tx1"/>
              </a:solidFill>
              <a:latin typeface="Arial" charset="0"/>
              <a:ea typeface="ヒラギノ角ゴ Pro W3" charset="0"/>
            </a:endParaRPr>
          </a:p>
          <a:p>
            <a:pPr marL="990600" lvl="1" indent="-533400">
              <a:lnSpc>
                <a:spcPct val="65000"/>
              </a:lnSpc>
              <a:buFontTx/>
              <a:buAutoNum type="arabicPeriod"/>
            </a:pPr>
            <a:r>
              <a:rPr lang="en-US" sz="1700" dirty="0">
                <a:solidFill>
                  <a:schemeClr val="tx1"/>
                </a:solidFill>
                <a:latin typeface="Arial" charset="0"/>
                <a:ea typeface="ヒラギノ角ゴ Pro W3" charset="0"/>
              </a:rPr>
              <a:t>Fluoroscopic localization</a:t>
            </a:r>
          </a:p>
          <a:p>
            <a:pPr marL="990600" lvl="1" indent="-533400">
              <a:lnSpc>
                <a:spcPct val="65000"/>
              </a:lnSpc>
              <a:buFontTx/>
              <a:buAutoNum type="arabicPeriod"/>
            </a:pPr>
            <a:endParaRPr lang="en-US" sz="1700" dirty="0">
              <a:solidFill>
                <a:schemeClr val="tx1"/>
              </a:solidFill>
              <a:latin typeface="Arial" charset="0"/>
              <a:ea typeface="ヒラギノ角ゴ Pro W3" charset="0"/>
            </a:endParaRPr>
          </a:p>
          <a:p>
            <a:pPr marL="990600" lvl="1" indent="-533400">
              <a:lnSpc>
                <a:spcPct val="65000"/>
              </a:lnSpc>
              <a:buFontTx/>
              <a:buAutoNum type="arabicPeriod"/>
            </a:pPr>
            <a:r>
              <a:rPr lang="en-US" sz="1700" dirty="0">
                <a:solidFill>
                  <a:schemeClr val="tx1"/>
                </a:solidFill>
                <a:latin typeface="Arial" charset="0"/>
                <a:ea typeface="ヒラギノ角ゴ Pro W3" charset="0"/>
              </a:rPr>
              <a:t>Incision at </a:t>
            </a:r>
            <a:r>
              <a:rPr lang="en-US" sz="1700" dirty="0" err="1">
                <a:solidFill>
                  <a:schemeClr val="tx1"/>
                </a:solidFill>
                <a:latin typeface="Arial" charset="0"/>
                <a:ea typeface="ヒラギノ角ゴ Pro W3" charset="0"/>
              </a:rPr>
              <a:t>Midbody</a:t>
            </a:r>
            <a:endParaRPr lang="en-US" sz="1700" dirty="0">
              <a:solidFill>
                <a:schemeClr val="tx1"/>
              </a:solidFill>
              <a:latin typeface="Arial" charset="0"/>
              <a:ea typeface="ヒラギノ角ゴ Pro W3" charset="0"/>
            </a:endParaRPr>
          </a:p>
          <a:p>
            <a:pPr marL="990600" lvl="1" indent="-533400">
              <a:lnSpc>
                <a:spcPct val="65000"/>
              </a:lnSpc>
              <a:buFontTx/>
              <a:buAutoNum type="arabicPeriod"/>
            </a:pPr>
            <a:endParaRPr lang="en-US" sz="1700" dirty="0">
              <a:solidFill>
                <a:schemeClr val="tx1"/>
              </a:solidFill>
              <a:latin typeface="Arial" charset="0"/>
              <a:ea typeface="ヒラギノ角ゴ Pro W3" charset="0"/>
            </a:endParaRPr>
          </a:p>
          <a:p>
            <a:pPr marL="990600" lvl="1" indent="-533400">
              <a:lnSpc>
                <a:spcPct val="65000"/>
              </a:lnSpc>
              <a:buFontTx/>
              <a:buAutoNum type="arabicPeriod"/>
            </a:pPr>
            <a:r>
              <a:rPr lang="en-US" sz="1700" dirty="0">
                <a:solidFill>
                  <a:schemeClr val="tx1"/>
                </a:solidFill>
                <a:latin typeface="Arial" charset="0"/>
                <a:ea typeface="ヒラギノ角ゴ Pro W3" charset="0"/>
              </a:rPr>
              <a:t>Dissection to psoas</a:t>
            </a:r>
          </a:p>
          <a:p>
            <a:pPr marL="990600" lvl="1" indent="-533400">
              <a:lnSpc>
                <a:spcPct val="65000"/>
              </a:lnSpc>
              <a:buFontTx/>
              <a:buAutoNum type="arabicPeriod"/>
            </a:pPr>
            <a:endParaRPr lang="en-US" sz="1700" dirty="0">
              <a:solidFill>
                <a:schemeClr val="tx1"/>
              </a:solidFill>
              <a:latin typeface="Arial" charset="0"/>
              <a:ea typeface="ヒラギノ角ゴ Pro W3" charset="0"/>
            </a:endParaRPr>
          </a:p>
          <a:p>
            <a:pPr marL="990600" lvl="1" indent="-533400">
              <a:lnSpc>
                <a:spcPct val="65000"/>
              </a:lnSpc>
              <a:buFontTx/>
              <a:buAutoNum type="arabicPeriod"/>
            </a:pPr>
            <a:r>
              <a:rPr lang="en-US" sz="1700" dirty="0" err="1">
                <a:solidFill>
                  <a:schemeClr val="tx1"/>
                </a:solidFill>
                <a:latin typeface="Arial" charset="0"/>
                <a:ea typeface="ヒラギノ角ゴ Pro W3" charset="0"/>
              </a:rPr>
              <a:t>Neuromonitor</a:t>
            </a:r>
            <a:r>
              <a:rPr lang="en-US" sz="1700" dirty="0">
                <a:solidFill>
                  <a:schemeClr val="tx1"/>
                </a:solidFill>
                <a:latin typeface="Arial" charset="0"/>
                <a:ea typeface="ヒラギノ角ゴ Pro W3" charset="0"/>
              </a:rPr>
              <a:t> (through </a:t>
            </a:r>
            <a:r>
              <a:rPr lang="en-US" sz="1700" dirty="0" smtClean="0">
                <a:solidFill>
                  <a:schemeClr val="tx1"/>
                </a:solidFill>
                <a:latin typeface="Arial" charset="0"/>
                <a:ea typeface="ヒラギノ角ゴ Pro W3" charset="0"/>
              </a:rPr>
              <a:t>psoas)</a:t>
            </a:r>
            <a:endParaRPr lang="en-US" sz="1700" dirty="0">
              <a:solidFill>
                <a:schemeClr val="tx1"/>
              </a:solidFill>
              <a:latin typeface="Arial" charset="0"/>
              <a:ea typeface="ヒラギノ角ゴ Pro W3" charset="0"/>
            </a:endParaRPr>
          </a:p>
          <a:p>
            <a:pPr marL="990600" lvl="1" indent="-533400">
              <a:lnSpc>
                <a:spcPct val="65000"/>
              </a:lnSpc>
              <a:buFontTx/>
              <a:buAutoNum type="arabicPeriod"/>
            </a:pPr>
            <a:endParaRPr lang="en-US" sz="1700" dirty="0">
              <a:solidFill>
                <a:schemeClr val="tx1"/>
              </a:solidFill>
              <a:latin typeface="Arial" charset="0"/>
              <a:ea typeface="ヒラギノ角ゴ Pro W3" charset="0"/>
            </a:endParaRPr>
          </a:p>
          <a:p>
            <a:pPr marL="990600" lvl="1" indent="-533400">
              <a:lnSpc>
                <a:spcPct val="65000"/>
              </a:lnSpc>
              <a:buFontTx/>
              <a:buAutoNum type="arabicPeriod"/>
            </a:pPr>
            <a:r>
              <a:rPr lang="en-US" sz="1700" dirty="0">
                <a:solidFill>
                  <a:schemeClr val="tx1"/>
                </a:solidFill>
                <a:latin typeface="Arial" charset="0"/>
                <a:ea typeface="ヒラギノ角ゴ Pro W3" charset="0"/>
              </a:rPr>
              <a:t>Dilation/Retractor placement</a:t>
            </a:r>
          </a:p>
          <a:p>
            <a:pPr marL="990600" lvl="1" indent="-533400">
              <a:lnSpc>
                <a:spcPct val="65000"/>
              </a:lnSpc>
              <a:buFontTx/>
              <a:buAutoNum type="arabicPeriod"/>
            </a:pPr>
            <a:endParaRPr lang="en-US" sz="1700" dirty="0">
              <a:solidFill>
                <a:schemeClr val="tx1"/>
              </a:solidFill>
              <a:latin typeface="Arial" charset="0"/>
              <a:ea typeface="ヒラギノ角ゴ Pro W3" charset="0"/>
            </a:endParaRPr>
          </a:p>
          <a:p>
            <a:pPr marL="990600" lvl="1" indent="-533400">
              <a:lnSpc>
                <a:spcPct val="65000"/>
              </a:lnSpc>
              <a:buFontTx/>
              <a:buAutoNum type="arabicPeriod"/>
            </a:pPr>
            <a:r>
              <a:rPr lang="en-US" sz="1700" dirty="0">
                <a:solidFill>
                  <a:schemeClr val="tx1"/>
                </a:solidFill>
                <a:latin typeface="Arial" charset="0"/>
                <a:ea typeface="ヒラギノ角ゴ Pro W3" charset="0"/>
              </a:rPr>
              <a:t>Fusion preparation (Laterally)</a:t>
            </a:r>
          </a:p>
          <a:p>
            <a:pPr marL="990600" lvl="1" indent="-533400">
              <a:lnSpc>
                <a:spcPct val="65000"/>
              </a:lnSpc>
              <a:buFontTx/>
              <a:buAutoNum type="arabicPeriod"/>
            </a:pPr>
            <a:endParaRPr lang="en-US" sz="1700" dirty="0">
              <a:solidFill>
                <a:schemeClr val="tx1"/>
              </a:solidFill>
              <a:latin typeface="Arial" charset="0"/>
              <a:ea typeface="ヒラギノ角ゴ Pro W3" charset="0"/>
            </a:endParaRPr>
          </a:p>
          <a:p>
            <a:pPr marL="990600" lvl="1" indent="-533400">
              <a:lnSpc>
                <a:spcPct val="65000"/>
              </a:lnSpc>
              <a:buFontTx/>
              <a:buAutoNum type="arabicPeriod"/>
            </a:pPr>
            <a:r>
              <a:rPr lang="en-US" sz="1700" dirty="0">
                <a:solidFill>
                  <a:schemeClr val="tx1"/>
                </a:solidFill>
                <a:latin typeface="Arial" charset="0"/>
                <a:ea typeface="ヒラギノ角ゴ Pro W3" charset="0"/>
              </a:rPr>
              <a:t>Trial/Distract – Implant </a:t>
            </a:r>
          </a:p>
          <a:p>
            <a:pPr marL="990600" lvl="1" indent="-533400">
              <a:lnSpc>
                <a:spcPct val="65000"/>
              </a:lnSpc>
              <a:buFontTx/>
              <a:buAutoNum type="arabicPeriod"/>
            </a:pPr>
            <a:endParaRPr lang="en-US" sz="1700" dirty="0">
              <a:solidFill>
                <a:schemeClr val="tx1"/>
              </a:solidFill>
              <a:latin typeface="Arial" charset="0"/>
              <a:ea typeface="ヒラギノ角ゴ Pro W3" charset="0"/>
            </a:endParaRPr>
          </a:p>
          <a:p>
            <a:pPr marL="990600" lvl="1" indent="-533400">
              <a:lnSpc>
                <a:spcPct val="65000"/>
              </a:lnSpc>
              <a:buFontTx/>
              <a:buAutoNum type="arabicPeriod"/>
            </a:pPr>
            <a:r>
              <a:rPr lang="en-US" sz="1700" dirty="0">
                <a:solidFill>
                  <a:schemeClr val="tx1"/>
                </a:solidFill>
                <a:latin typeface="Arial" charset="0"/>
                <a:ea typeface="ヒラギノ角ゴ Pro W3" charset="0"/>
              </a:rPr>
              <a:t>Closure</a:t>
            </a:r>
          </a:p>
        </p:txBody>
      </p:sp>
      <p:sp>
        <p:nvSpPr>
          <p:cNvPr id="20483" name="Rectangle 3"/>
          <p:cNvSpPr txBox="1">
            <a:spLocks noChangeArrowheads="1"/>
          </p:cNvSpPr>
          <p:nvPr/>
        </p:nvSpPr>
        <p:spPr bwMode="auto">
          <a:xfrm>
            <a:off x="3962400" y="1371600"/>
            <a:ext cx="4876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marL="342900" indent="-342900" eaLnBrk="0" hangingPunct="0">
              <a:defRPr sz="2400">
                <a:solidFill>
                  <a:schemeClr val="tx1"/>
                </a:solidFill>
                <a:latin typeface="Arial" charset="0"/>
                <a:ea typeface="ヒラギノ角ゴ Pro W3" charset="0"/>
                <a:cs typeface="ヒラギノ角ゴ Pro W3" charset="0"/>
              </a:defRPr>
            </a:lvl1pPr>
            <a:lvl2pPr marL="990600" indent="-53340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lvl="1">
              <a:lnSpc>
                <a:spcPct val="65000"/>
              </a:lnSpc>
              <a:spcBef>
                <a:spcPct val="20000"/>
              </a:spcBef>
              <a:buFontTx/>
              <a:buAutoNum type="arabicPeriod"/>
            </a:pPr>
            <a:r>
              <a:rPr lang="en-US" sz="1700" dirty="0">
                <a:solidFill>
                  <a:srgbClr val="FFFF00"/>
                </a:solidFill>
              </a:rPr>
              <a:t>Pre-op planning (Axial MRI)</a:t>
            </a:r>
          </a:p>
          <a:p>
            <a:pPr lvl="1">
              <a:lnSpc>
                <a:spcPct val="65000"/>
              </a:lnSpc>
              <a:spcBef>
                <a:spcPct val="20000"/>
              </a:spcBef>
              <a:buFontTx/>
              <a:buAutoNum type="arabicPeriod"/>
            </a:pPr>
            <a:endParaRPr lang="en-US" sz="1700" dirty="0"/>
          </a:p>
          <a:p>
            <a:pPr lvl="1">
              <a:lnSpc>
                <a:spcPct val="65000"/>
              </a:lnSpc>
              <a:spcBef>
                <a:spcPct val="20000"/>
              </a:spcBef>
              <a:buFontTx/>
              <a:buAutoNum type="arabicPeriod"/>
            </a:pPr>
            <a:r>
              <a:rPr lang="en-US" sz="1700" dirty="0"/>
              <a:t>Needle electrode setup </a:t>
            </a:r>
          </a:p>
          <a:p>
            <a:pPr lvl="1">
              <a:lnSpc>
                <a:spcPct val="65000"/>
              </a:lnSpc>
              <a:spcBef>
                <a:spcPct val="20000"/>
              </a:spcBef>
              <a:buFontTx/>
              <a:buAutoNum type="arabicPeriod"/>
            </a:pPr>
            <a:endParaRPr lang="en-US" sz="1700" dirty="0"/>
          </a:p>
          <a:p>
            <a:pPr lvl="1">
              <a:lnSpc>
                <a:spcPct val="65000"/>
              </a:lnSpc>
              <a:spcBef>
                <a:spcPct val="20000"/>
              </a:spcBef>
              <a:buFontTx/>
              <a:buAutoNum type="arabicPeriod"/>
            </a:pPr>
            <a:r>
              <a:rPr lang="en-US" sz="1700" dirty="0">
                <a:solidFill>
                  <a:srgbClr val="FFFF00"/>
                </a:solidFill>
              </a:rPr>
              <a:t>Patient positioning</a:t>
            </a:r>
          </a:p>
          <a:p>
            <a:pPr lvl="1">
              <a:lnSpc>
                <a:spcPct val="65000"/>
              </a:lnSpc>
              <a:spcBef>
                <a:spcPct val="20000"/>
              </a:spcBef>
              <a:buFontTx/>
              <a:buAutoNum type="arabicPeriod"/>
            </a:pPr>
            <a:endParaRPr lang="en-US" sz="1700" dirty="0"/>
          </a:p>
          <a:p>
            <a:pPr lvl="1">
              <a:lnSpc>
                <a:spcPct val="65000"/>
              </a:lnSpc>
              <a:spcBef>
                <a:spcPct val="20000"/>
              </a:spcBef>
              <a:buFontTx/>
              <a:buAutoNum type="arabicPeriod"/>
            </a:pPr>
            <a:r>
              <a:rPr lang="en-US" sz="1700" dirty="0"/>
              <a:t>Fluoroscopic localization</a:t>
            </a:r>
          </a:p>
          <a:p>
            <a:pPr lvl="1">
              <a:lnSpc>
                <a:spcPct val="65000"/>
              </a:lnSpc>
              <a:spcBef>
                <a:spcPct val="20000"/>
              </a:spcBef>
              <a:buFontTx/>
              <a:buAutoNum type="arabicPeriod"/>
            </a:pPr>
            <a:endParaRPr lang="en-US" sz="1700" dirty="0">
              <a:solidFill>
                <a:srgbClr val="FFFF00"/>
              </a:solidFill>
            </a:endParaRPr>
          </a:p>
          <a:p>
            <a:pPr lvl="1">
              <a:lnSpc>
                <a:spcPct val="65000"/>
              </a:lnSpc>
              <a:spcBef>
                <a:spcPct val="20000"/>
              </a:spcBef>
              <a:buFontTx/>
              <a:buAutoNum type="arabicPeriod"/>
            </a:pPr>
            <a:r>
              <a:rPr lang="en-US" sz="1700" dirty="0">
                <a:solidFill>
                  <a:srgbClr val="FFFF00"/>
                </a:solidFill>
              </a:rPr>
              <a:t>Incision 5cm Anterior to </a:t>
            </a:r>
            <a:r>
              <a:rPr lang="en-US" sz="1700" dirty="0" smtClean="0">
                <a:solidFill>
                  <a:srgbClr val="FFFF00"/>
                </a:solidFill>
              </a:rPr>
              <a:t>Mid-Body</a:t>
            </a:r>
            <a:endParaRPr lang="en-US" sz="1700" dirty="0">
              <a:solidFill>
                <a:srgbClr val="FFFF00"/>
              </a:solidFill>
            </a:endParaRPr>
          </a:p>
          <a:p>
            <a:pPr lvl="1">
              <a:lnSpc>
                <a:spcPct val="65000"/>
              </a:lnSpc>
              <a:spcBef>
                <a:spcPct val="20000"/>
              </a:spcBef>
              <a:buFontTx/>
              <a:buAutoNum type="arabicPeriod"/>
            </a:pPr>
            <a:endParaRPr lang="en-US" sz="1700" dirty="0"/>
          </a:p>
          <a:p>
            <a:pPr lvl="1">
              <a:lnSpc>
                <a:spcPct val="65000"/>
              </a:lnSpc>
              <a:spcBef>
                <a:spcPct val="20000"/>
              </a:spcBef>
              <a:buFontTx/>
              <a:buAutoNum type="arabicPeriod"/>
            </a:pPr>
            <a:r>
              <a:rPr lang="en-US" sz="1700" dirty="0"/>
              <a:t>Dissection to psoas</a:t>
            </a:r>
          </a:p>
          <a:p>
            <a:pPr lvl="1">
              <a:lnSpc>
                <a:spcPct val="65000"/>
              </a:lnSpc>
              <a:spcBef>
                <a:spcPct val="20000"/>
              </a:spcBef>
              <a:buFontTx/>
              <a:buAutoNum type="arabicPeriod"/>
            </a:pPr>
            <a:endParaRPr lang="en-US" sz="1700" dirty="0"/>
          </a:p>
          <a:p>
            <a:pPr lvl="1">
              <a:lnSpc>
                <a:spcPct val="65000"/>
              </a:lnSpc>
              <a:spcBef>
                <a:spcPct val="20000"/>
              </a:spcBef>
              <a:buFontTx/>
              <a:buAutoNum type="arabicPeriod"/>
            </a:pPr>
            <a:r>
              <a:rPr lang="en-US" sz="1700" dirty="0" err="1">
                <a:solidFill>
                  <a:srgbClr val="FFFF00"/>
                </a:solidFill>
              </a:rPr>
              <a:t>Neuromonitor</a:t>
            </a:r>
            <a:r>
              <a:rPr lang="en-US" sz="1700" dirty="0">
                <a:solidFill>
                  <a:srgbClr val="FFFF00"/>
                </a:solidFill>
              </a:rPr>
              <a:t> (Anterior to Psoas)</a:t>
            </a:r>
          </a:p>
          <a:p>
            <a:pPr lvl="1">
              <a:lnSpc>
                <a:spcPct val="65000"/>
              </a:lnSpc>
              <a:spcBef>
                <a:spcPct val="20000"/>
              </a:spcBef>
              <a:buFontTx/>
              <a:buAutoNum type="arabicPeriod"/>
            </a:pPr>
            <a:endParaRPr lang="en-US" sz="1700" dirty="0"/>
          </a:p>
          <a:p>
            <a:pPr lvl="1">
              <a:lnSpc>
                <a:spcPct val="65000"/>
              </a:lnSpc>
              <a:spcBef>
                <a:spcPct val="20000"/>
              </a:spcBef>
              <a:buFontTx/>
              <a:buAutoNum type="arabicPeriod"/>
            </a:pPr>
            <a:r>
              <a:rPr lang="en-US" sz="1700" dirty="0"/>
              <a:t>Dilation/Retractor placement</a:t>
            </a:r>
          </a:p>
          <a:p>
            <a:pPr lvl="1">
              <a:lnSpc>
                <a:spcPct val="65000"/>
              </a:lnSpc>
              <a:spcBef>
                <a:spcPct val="20000"/>
              </a:spcBef>
              <a:buFontTx/>
              <a:buAutoNum type="arabicPeriod"/>
            </a:pPr>
            <a:endParaRPr lang="en-US" sz="1700" dirty="0"/>
          </a:p>
          <a:p>
            <a:pPr lvl="1">
              <a:lnSpc>
                <a:spcPct val="65000"/>
              </a:lnSpc>
              <a:spcBef>
                <a:spcPct val="20000"/>
              </a:spcBef>
              <a:buFontTx/>
              <a:buAutoNum type="arabicPeriod"/>
            </a:pPr>
            <a:r>
              <a:rPr lang="en-US" sz="1700" dirty="0">
                <a:solidFill>
                  <a:srgbClr val="FFFF00"/>
                </a:solidFill>
              </a:rPr>
              <a:t>Fusion preparation (Orthogonally)</a:t>
            </a:r>
          </a:p>
          <a:p>
            <a:pPr lvl="1">
              <a:lnSpc>
                <a:spcPct val="65000"/>
              </a:lnSpc>
              <a:spcBef>
                <a:spcPct val="20000"/>
              </a:spcBef>
              <a:buFontTx/>
              <a:buAutoNum type="arabicPeriod"/>
            </a:pPr>
            <a:endParaRPr lang="en-US" sz="1700" dirty="0">
              <a:solidFill>
                <a:srgbClr val="FFFF00"/>
              </a:solidFill>
            </a:endParaRPr>
          </a:p>
          <a:p>
            <a:pPr lvl="1">
              <a:lnSpc>
                <a:spcPct val="65000"/>
              </a:lnSpc>
              <a:spcBef>
                <a:spcPct val="20000"/>
              </a:spcBef>
              <a:buFontTx/>
              <a:buAutoNum type="arabicPeriod"/>
            </a:pPr>
            <a:r>
              <a:rPr lang="en-US" sz="1700" dirty="0">
                <a:solidFill>
                  <a:srgbClr val="FFFF00"/>
                </a:solidFill>
              </a:rPr>
              <a:t>Trial/Distract – Implant  (Orthogonally) </a:t>
            </a:r>
          </a:p>
          <a:p>
            <a:pPr lvl="1">
              <a:lnSpc>
                <a:spcPct val="65000"/>
              </a:lnSpc>
              <a:spcBef>
                <a:spcPct val="20000"/>
              </a:spcBef>
              <a:buFontTx/>
              <a:buAutoNum type="arabicPeriod"/>
            </a:pPr>
            <a:endParaRPr lang="en-US" sz="1700" dirty="0"/>
          </a:p>
          <a:p>
            <a:pPr lvl="1">
              <a:lnSpc>
                <a:spcPct val="65000"/>
              </a:lnSpc>
              <a:spcBef>
                <a:spcPct val="20000"/>
              </a:spcBef>
              <a:buFontTx/>
              <a:buAutoNum type="arabicPeriod"/>
            </a:pPr>
            <a:r>
              <a:rPr lang="en-US" sz="1700" dirty="0"/>
              <a:t>Closure</a:t>
            </a:r>
          </a:p>
        </p:txBody>
      </p:sp>
      <p:sp>
        <p:nvSpPr>
          <p:cNvPr id="5" name="TextBox 4"/>
          <p:cNvSpPr txBox="1"/>
          <p:nvPr/>
        </p:nvSpPr>
        <p:spPr>
          <a:xfrm>
            <a:off x="152400" y="762000"/>
            <a:ext cx="3048000" cy="523875"/>
          </a:xfrm>
          <a:prstGeom prst="rect">
            <a:avLst/>
          </a:prstGeom>
          <a:noFill/>
        </p:spPr>
        <p:txBody>
          <a:bodyPr>
            <a:spAutoFit/>
          </a:bodyPr>
          <a:lstStyle/>
          <a:p>
            <a:pPr>
              <a:defRPr/>
            </a:pPr>
            <a:r>
              <a:rPr lang="en-US" sz="2800" b="1" u="sng" dirty="0">
                <a:solidFill>
                  <a:schemeClr val="bg1">
                    <a:lumMod val="40000"/>
                    <a:lumOff val="60000"/>
                  </a:schemeClr>
                </a:solidFill>
              </a:rPr>
              <a:t>Standard</a:t>
            </a:r>
          </a:p>
        </p:txBody>
      </p:sp>
      <p:sp>
        <p:nvSpPr>
          <p:cNvPr id="6" name="TextBox 5"/>
          <p:cNvSpPr txBox="1"/>
          <p:nvPr/>
        </p:nvSpPr>
        <p:spPr>
          <a:xfrm>
            <a:off x="4419600" y="762000"/>
            <a:ext cx="3048000" cy="523875"/>
          </a:xfrm>
          <a:prstGeom prst="rect">
            <a:avLst/>
          </a:prstGeom>
          <a:noFill/>
        </p:spPr>
        <p:txBody>
          <a:bodyPr>
            <a:spAutoFit/>
          </a:bodyPr>
          <a:lstStyle/>
          <a:p>
            <a:pPr>
              <a:defRPr/>
            </a:pPr>
            <a:r>
              <a:rPr lang="en-US" sz="2800" b="1" u="sng" dirty="0">
                <a:solidFill>
                  <a:schemeClr val="bg1">
                    <a:lumMod val="40000"/>
                    <a:lumOff val="60000"/>
                  </a:schemeClr>
                </a:solidFill>
              </a:rPr>
              <a:t>Oblique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304800" y="152400"/>
            <a:ext cx="7391400" cy="876300"/>
          </a:xfrm>
        </p:spPr>
        <p:txBody>
          <a:bodyPr/>
          <a:lstStyle/>
          <a:p>
            <a:r>
              <a:rPr lang="en-US" sz="3600">
                <a:latin typeface="Arial" charset="0"/>
                <a:ea typeface="ヒラギノ角ゴ Pro W3" charset="0"/>
              </a:rPr>
              <a:t>Pre-op Planning</a:t>
            </a:r>
          </a:p>
        </p:txBody>
      </p:sp>
      <p:sp>
        <p:nvSpPr>
          <p:cNvPr id="21506" name="Rectangle 3"/>
          <p:cNvSpPr>
            <a:spLocks noGrp="1" noChangeArrowheads="1"/>
          </p:cNvSpPr>
          <p:nvPr>
            <p:ph type="body" idx="1"/>
          </p:nvPr>
        </p:nvSpPr>
        <p:spPr>
          <a:xfrm>
            <a:off x="228600" y="1371600"/>
            <a:ext cx="4038600" cy="4495800"/>
          </a:xfrm>
        </p:spPr>
        <p:txBody>
          <a:bodyPr/>
          <a:lstStyle/>
          <a:p>
            <a:r>
              <a:rPr lang="en-US" sz="2800">
                <a:latin typeface="Arial" charset="0"/>
                <a:ea typeface="ヒラギノ角ゴ Pro W3" charset="0"/>
              </a:rPr>
              <a:t>Check for unfavorable anatomy (X-Rays)</a:t>
            </a:r>
          </a:p>
          <a:p>
            <a:pPr lvl="1"/>
            <a:r>
              <a:rPr lang="en-US" sz="2400">
                <a:latin typeface="Arial" charset="0"/>
                <a:ea typeface="ヒラギノ角ゴ Pro W3" charset="0"/>
              </a:rPr>
              <a:t>High iliac crest at L4-5</a:t>
            </a:r>
            <a:endParaRPr lang="en-US">
              <a:latin typeface="Arial" charset="0"/>
              <a:ea typeface="ヒラギノ角ゴ Pro W3" charset="0"/>
            </a:endParaRPr>
          </a:p>
          <a:p>
            <a:pPr lvl="1"/>
            <a:r>
              <a:rPr lang="en-US" sz="2400">
                <a:latin typeface="Arial" charset="0"/>
                <a:ea typeface="ヒラギノ角ゴ Pro W3" charset="0"/>
              </a:rPr>
              <a:t>Long 11</a:t>
            </a:r>
            <a:r>
              <a:rPr lang="en-US" sz="2400" baseline="30000">
                <a:latin typeface="Arial" charset="0"/>
                <a:ea typeface="ヒラギノ角ゴ Pro W3" charset="0"/>
              </a:rPr>
              <a:t>th</a:t>
            </a:r>
            <a:r>
              <a:rPr lang="en-US" sz="2400">
                <a:latin typeface="Arial" charset="0"/>
                <a:ea typeface="ヒラギノ角ゴ Pro W3" charset="0"/>
              </a:rPr>
              <a:t> and 12</a:t>
            </a:r>
            <a:r>
              <a:rPr lang="en-US" sz="2400" baseline="30000">
                <a:latin typeface="Arial" charset="0"/>
                <a:ea typeface="ヒラギノ角ゴ Pro W3" charset="0"/>
              </a:rPr>
              <a:t>th</a:t>
            </a:r>
            <a:r>
              <a:rPr lang="en-US" sz="2400">
                <a:latin typeface="Arial" charset="0"/>
                <a:ea typeface="ヒラギノ角ゴ Pro W3" charset="0"/>
              </a:rPr>
              <a:t> ribs</a:t>
            </a:r>
          </a:p>
        </p:txBody>
      </p:sp>
      <p:grpSp>
        <p:nvGrpSpPr>
          <p:cNvPr id="21507" name="Group 4"/>
          <p:cNvGrpSpPr>
            <a:grpSpLocks/>
          </p:cNvGrpSpPr>
          <p:nvPr/>
        </p:nvGrpSpPr>
        <p:grpSpPr bwMode="auto">
          <a:xfrm>
            <a:off x="304800" y="3290888"/>
            <a:ext cx="3048000" cy="3124200"/>
            <a:chOff x="1244" y="928"/>
            <a:chExt cx="1292" cy="1680"/>
          </a:xfrm>
        </p:grpSpPr>
        <p:graphicFrame>
          <p:nvGraphicFramePr>
            <p:cNvPr id="21515" name="Object 5"/>
            <p:cNvGraphicFramePr>
              <a:graphicFrameLocks noChangeAspect="1"/>
            </p:cNvGraphicFramePr>
            <p:nvPr/>
          </p:nvGraphicFramePr>
          <p:xfrm>
            <a:off x="1244" y="928"/>
            <a:ext cx="1292" cy="1680"/>
          </p:xfrm>
          <a:graphic>
            <a:graphicData uri="http://schemas.openxmlformats.org/presentationml/2006/ole">
              <mc:AlternateContent xmlns:mc="http://schemas.openxmlformats.org/markup-compatibility/2006">
                <mc:Choice xmlns:v="urn:schemas-microsoft-com:vml" Requires="v">
                  <p:oleObj spid="_x0000_s21584" name="Photo Editor Photo" r:id="rId4" imgW="4142857" imgH="5714286" progId="MSPhotoEd.3">
                    <p:embed/>
                  </p:oleObj>
                </mc:Choice>
                <mc:Fallback>
                  <p:oleObj name="Photo Editor Photo" r:id="rId4" imgW="4142857" imgH="5714286" progId="MSPhotoEd.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4" y="928"/>
                          <a:ext cx="1292" cy="1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pSp>
          <p:nvGrpSpPr>
            <p:cNvPr id="21516" name="Group 6"/>
            <p:cNvGrpSpPr>
              <a:grpSpLocks/>
            </p:cNvGrpSpPr>
            <p:nvPr/>
          </p:nvGrpSpPr>
          <p:grpSpPr bwMode="auto">
            <a:xfrm>
              <a:off x="1244" y="1152"/>
              <a:ext cx="896" cy="1260"/>
              <a:chOff x="-2644" y="1714"/>
              <a:chExt cx="1776" cy="1977"/>
            </a:xfrm>
          </p:grpSpPr>
          <p:sp>
            <p:nvSpPr>
              <p:cNvPr id="21517" name="Freeform 7"/>
              <p:cNvSpPr>
                <a:spLocks/>
              </p:cNvSpPr>
              <p:nvPr/>
            </p:nvSpPr>
            <p:spPr bwMode="auto">
              <a:xfrm>
                <a:off x="-2644" y="2944"/>
                <a:ext cx="1776" cy="747"/>
              </a:xfrm>
              <a:custGeom>
                <a:avLst/>
                <a:gdLst>
                  <a:gd name="T0" fmla="*/ 0 w 1488"/>
                  <a:gd name="T1" fmla="*/ 7602 h 640"/>
                  <a:gd name="T2" fmla="*/ 4062 w 1488"/>
                  <a:gd name="T3" fmla="*/ 4743 h 640"/>
                  <a:gd name="T4" fmla="*/ 8146 w 1488"/>
                  <a:gd name="T5" fmla="*/ 2471 h 640"/>
                  <a:gd name="T6" fmla="*/ 11396 w 1488"/>
                  <a:gd name="T7" fmla="*/ 1341 h 640"/>
                  <a:gd name="T8" fmla="*/ 16281 w 1488"/>
                  <a:gd name="T9" fmla="*/ 193 h 640"/>
                  <a:gd name="T10" fmla="*/ 19547 w 1488"/>
                  <a:gd name="T11" fmla="*/ 193 h 640"/>
                  <a:gd name="T12" fmla="*/ 22787 w 1488"/>
                  <a:gd name="T13" fmla="*/ 1341 h 640"/>
                  <a:gd name="T14" fmla="*/ 25245 w 1488"/>
                  <a:gd name="T15" fmla="*/ 2471 h 6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88" h="640">
                    <a:moveTo>
                      <a:pt x="0" y="640"/>
                    </a:moveTo>
                    <a:cubicBezTo>
                      <a:pt x="80" y="556"/>
                      <a:pt x="160" y="472"/>
                      <a:pt x="240" y="400"/>
                    </a:cubicBezTo>
                    <a:cubicBezTo>
                      <a:pt x="320" y="328"/>
                      <a:pt x="408" y="256"/>
                      <a:pt x="480" y="208"/>
                    </a:cubicBezTo>
                    <a:cubicBezTo>
                      <a:pt x="552" y="160"/>
                      <a:pt x="592" y="144"/>
                      <a:pt x="672" y="112"/>
                    </a:cubicBezTo>
                    <a:cubicBezTo>
                      <a:pt x="752" y="80"/>
                      <a:pt x="880" y="32"/>
                      <a:pt x="960" y="16"/>
                    </a:cubicBezTo>
                    <a:cubicBezTo>
                      <a:pt x="1040" y="0"/>
                      <a:pt x="1088" y="0"/>
                      <a:pt x="1152" y="16"/>
                    </a:cubicBezTo>
                    <a:cubicBezTo>
                      <a:pt x="1216" y="32"/>
                      <a:pt x="1288" y="80"/>
                      <a:pt x="1344" y="112"/>
                    </a:cubicBezTo>
                    <a:cubicBezTo>
                      <a:pt x="1400" y="144"/>
                      <a:pt x="1444" y="176"/>
                      <a:pt x="1488" y="208"/>
                    </a:cubicBezTo>
                  </a:path>
                </a:pathLst>
              </a:custGeom>
              <a:noFill/>
              <a:ln w="12699" cap="flat" cmpd="sng">
                <a:solidFill>
                  <a:srgbClr val="FFFF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a:lstStyle/>
              <a:p>
                <a:endParaRPr lang="en-US"/>
              </a:p>
            </p:txBody>
          </p:sp>
          <p:sp>
            <p:nvSpPr>
              <p:cNvPr id="21518" name="Freeform 8"/>
              <p:cNvSpPr>
                <a:spLocks/>
              </p:cNvSpPr>
              <p:nvPr/>
            </p:nvSpPr>
            <p:spPr bwMode="auto">
              <a:xfrm>
                <a:off x="-2545" y="1714"/>
                <a:ext cx="974" cy="504"/>
              </a:xfrm>
              <a:custGeom>
                <a:avLst/>
                <a:gdLst>
                  <a:gd name="T0" fmla="*/ 0 w 816"/>
                  <a:gd name="T1" fmla="*/ 5088 h 432"/>
                  <a:gd name="T2" fmla="*/ 5708 w 816"/>
                  <a:gd name="T3" fmla="*/ 3957 h 432"/>
                  <a:gd name="T4" fmla="*/ 10590 w 816"/>
                  <a:gd name="T5" fmla="*/ 2265 h 432"/>
                  <a:gd name="T6" fmla="*/ 13051 w 816"/>
                  <a:gd name="T7" fmla="*/ 1145 h 432"/>
                  <a:gd name="T8" fmla="*/ 13860 w 816"/>
                  <a:gd name="T9" fmla="*/ 0 h 4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 h="432">
                    <a:moveTo>
                      <a:pt x="0" y="432"/>
                    </a:moveTo>
                    <a:cubicBezTo>
                      <a:pt x="116" y="404"/>
                      <a:pt x="232" y="376"/>
                      <a:pt x="336" y="336"/>
                    </a:cubicBezTo>
                    <a:cubicBezTo>
                      <a:pt x="440" y="296"/>
                      <a:pt x="552" y="232"/>
                      <a:pt x="624" y="192"/>
                    </a:cubicBezTo>
                    <a:cubicBezTo>
                      <a:pt x="696" y="152"/>
                      <a:pt x="736" y="128"/>
                      <a:pt x="768" y="96"/>
                    </a:cubicBezTo>
                    <a:cubicBezTo>
                      <a:pt x="800" y="64"/>
                      <a:pt x="808" y="32"/>
                      <a:pt x="816" y="0"/>
                    </a:cubicBezTo>
                  </a:path>
                </a:pathLst>
              </a:custGeom>
              <a:noFill/>
              <a:ln w="12699" cap="flat" cmpd="sng">
                <a:solidFill>
                  <a:srgbClr val="FFFF00"/>
                </a:solidFill>
                <a:prstDash val="solid"/>
                <a:round/>
                <a:headEnd type="none" w="sm" len="sm"/>
                <a:tailEnd type="none" w="sm" len="sm"/>
              </a:ln>
              <a:effectLst>
                <a:outerShdw dist="53882"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grpSp>
      </p:grpSp>
      <p:pic>
        <p:nvPicPr>
          <p:cNvPr id="20485" name="Picture 10"/>
          <p:cNvPicPr>
            <a:picLocks noChangeAspect="1" noChangeArrowheads="1"/>
          </p:cNvPicPr>
          <p:nvPr/>
        </p:nvPicPr>
        <p:blipFill>
          <a:blip r:embed="rId6" cstate="screen">
            <a:extLst>
              <a:ext uri="{28A0092B-C50C-407E-A947-70E740481C1C}">
                <a14:useLocalDpi xmlns:a14="http://schemas.microsoft.com/office/drawing/2010/main"/>
              </a:ext>
            </a:extLst>
          </a:blip>
          <a:srcRect t="-286"/>
          <a:stretch>
            <a:fillRect/>
          </a:stretch>
        </p:blipFill>
        <p:spPr bwMode="auto">
          <a:xfrm>
            <a:off x="2514600" y="3276600"/>
            <a:ext cx="2133600" cy="31384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0486" name="Line 11"/>
          <p:cNvSpPr>
            <a:spLocks noChangeShapeType="1"/>
          </p:cNvSpPr>
          <p:nvPr/>
        </p:nvSpPr>
        <p:spPr bwMode="auto">
          <a:xfrm>
            <a:off x="2590800" y="4724400"/>
            <a:ext cx="1676400" cy="228600"/>
          </a:xfrm>
          <a:prstGeom prst="line">
            <a:avLst/>
          </a:prstGeom>
          <a:noFill/>
          <a:ln w="222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11" name="TextBox 10"/>
          <p:cNvSpPr txBox="1"/>
          <p:nvPr/>
        </p:nvSpPr>
        <p:spPr>
          <a:xfrm>
            <a:off x="228600" y="990600"/>
            <a:ext cx="3048000" cy="523875"/>
          </a:xfrm>
          <a:prstGeom prst="rect">
            <a:avLst/>
          </a:prstGeom>
          <a:noFill/>
        </p:spPr>
        <p:txBody>
          <a:bodyPr>
            <a:spAutoFit/>
          </a:bodyPr>
          <a:lstStyle/>
          <a:p>
            <a:pPr>
              <a:defRPr/>
            </a:pPr>
            <a:r>
              <a:rPr lang="en-US" sz="2800" b="1" u="sng" dirty="0">
                <a:solidFill>
                  <a:schemeClr val="bg1">
                    <a:lumMod val="40000"/>
                    <a:lumOff val="60000"/>
                  </a:schemeClr>
                </a:solidFill>
              </a:rPr>
              <a:t>Standard</a:t>
            </a:r>
          </a:p>
        </p:txBody>
      </p:sp>
      <p:sp>
        <p:nvSpPr>
          <p:cNvPr id="12" name="TextBox 11"/>
          <p:cNvSpPr txBox="1"/>
          <p:nvPr/>
        </p:nvSpPr>
        <p:spPr>
          <a:xfrm>
            <a:off x="4495800" y="990600"/>
            <a:ext cx="3048000" cy="523875"/>
          </a:xfrm>
          <a:prstGeom prst="rect">
            <a:avLst/>
          </a:prstGeom>
          <a:noFill/>
        </p:spPr>
        <p:txBody>
          <a:bodyPr>
            <a:spAutoFit/>
          </a:bodyPr>
          <a:lstStyle/>
          <a:p>
            <a:pPr>
              <a:defRPr/>
            </a:pPr>
            <a:r>
              <a:rPr lang="en-US" sz="2800" b="1" u="sng" dirty="0">
                <a:solidFill>
                  <a:schemeClr val="bg1">
                    <a:lumMod val="40000"/>
                    <a:lumOff val="60000"/>
                  </a:schemeClr>
                </a:solidFill>
              </a:rPr>
              <a:t>Oblique</a:t>
            </a:r>
          </a:p>
        </p:txBody>
      </p:sp>
      <p:sp>
        <p:nvSpPr>
          <p:cNvPr id="21512" name="Rectangle 3"/>
          <p:cNvSpPr txBox="1">
            <a:spLocks noChangeArrowheads="1"/>
          </p:cNvSpPr>
          <p:nvPr/>
        </p:nvSpPr>
        <p:spPr bwMode="auto">
          <a:xfrm>
            <a:off x="4572000" y="1524000"/>
            <a:ext cx="4114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marL="342900" indent="-342900"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spcBef>
                <a:spcPct val="20000"/>
              </a:spcBef>
              <a:buFontTx/>
              <a:buChar char="•"/>
            </a:pPr>
            <a:r>
              <a:rPr lang="en-US" sz="2800">
                <a:solidFill>
                  <a:schemeClr val="tx2"/>
                </a:solidFill>
              </a:rPr>
              <a:t>Check for unfavorable anatomy (Axial MRI)</a:t>
            </a:r>
          </a:p>
          <a:p>
            <a:pPr lvl="1">
              <a:spcBef>
                <a:spcPct val="20000"/>
              </a:spcBef>
              <a:buFontTx/>
              <a:buChar char="–"/>
            </a:pPr>
            <a:r>
              <a:rPr lang="en-US">
                <a:solidFill>
                  <a:schemeClr val="tx2"/>
                </a:solidFill>
              </a:rPr>
              <a:t>Kidneys</a:t>
            </a:r>
            <a:endParaRPr lang="en-US" sz="2000">
              <a:solidFill>
                <a:schemeClr val="tx2"/>
              </a:solidFill>
            </a:endParaRPr>
          </a:p>
          <a:p>
            <a:pPr lvl="1">
              <a:spcBef>
                <a:spcPct val="20000"/>
              </a:spcBef>
              <a:buFontTx/>
              <a:buChar char="–"/>
            </a:pPr>
            <a:r>
              <a:rPr lang="en-US">
                <a:solidFill>
                  <a:schemeClr val="tx2"/>
                </a:solidFill>
              </a:rPr>
              <a:t>Irregular Vasculature</a:t>
            </a:r>
          </a:p>
        </p:txBody>
      </p:sp>
      <p:sp>
        <p:nvSpPr>
          <p:cNvPr id="3" name="Rectangle 2"/>
          <p:cNvSpPr/>
          <p:nvPr/>
        </p:nvSpPr>
        <p:spPr>
          <a:xfrm>
            <a:off x="304800" y="3276600"/>
            <a:ext cx="4343400" cy="3124200"/>
          </a:xfrm>
          <a:prstGeom prst="rect">
            <a:avLst/>
          </a:prstGeom>
          <a:noFill/>
          <a:ln w="571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6" name="Picture 4"/>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5181600" y="3431381"/>
            <a:ext cx="3661420" cy="2586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6" descr="IMG_2144.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rot="10800000">
            <a:off x="4724400" y="1316037"/>
            <a:ext cx="4213225" cy="51609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3554" name="Rectangle 2"/>
          <p:cNvSpPr>
            <a:spLocks noGrp="1" noChangeArrowheads="1"/>
          </p:cNvSpPr>
          <p:nvPr>
            <p:ph type="title"/>
          </p:nvPr>
        </p:nvSpPr>
        <p:spPr>
          <a:xfrm>
            <a:off x="152400" y="76200"/>
            <a:ext cx="7391400" cy="876300"/>
          </a:xfrm>
        </p:spPr>
        <p:txBody>
          <a:bodyPr/>
          <a:lstStyle/>
          <a:p>
            <a:r>
              <a:rPr lang="en-US" sz="3600">
                <a:latin typeface="Arial" charset="0"/>
                <a:ea typeface="ヒラギノ角ゴ Pro W3" charset="0"/>
              </a:rPr>
              <a:t>Pre-op Planning</a:t>
            </a:r>
            <a:r>
              <a:rPr lang="en-US">
                <a:latin typeface="Arial" charset="0"/>
                <a:ea typeface="ヒラギノ角ゴ Pro W3" charset="0"/>
              </a:rPr>
              <a:t> </a:t>
            </a:r>
          </a:p>
        </p:txBody>
      </p:sp>
      <p:sp>
        <p:nvSpPr>
          <p:cNvPr id="4" name="Freeform 3"/>
          <p:cNvSpPr/>
          <p:nvPr/>
        </p:nvSpPr>
        <p:spPr>
          <a:xfrm>
            <a:off x="7505700" y="1730375"/>
            <a:ext cx="1417638" cy="1922463"/>
          </a:xfrm>
          <a:custGeom>
            <a:avLst/>
            <a:gdLst>
              <a:gd name="connsiteX0" fmla="*/ 489 w 1417097"/>
              <a:gd name="connsiteY0" fmla="*/ 330243 h 1922647"/>
              <a:gd name="connsiteX1" fmla="*/ 151369 w 1417097"/>
              <a:gd name="connsiteY1" fmla="*/ 581740 h 1922647"/>
              <a:gd name="connsiteX2" fmla="*/ 365117 w 1417097"/>
              <a:gd name="connsiteY2" fmla="*/ 933835 h 1922647"/>
              <a:gd name="connsiteX3" fmla="*/ 478278 w 1417097"/>
              <a:gd name="connsiteY3" fmla="*/ 1399104 h 1922647"/>
              <a:gd name="connsiteX4" fmla="*/ 604011 w 1417097"/>
              <a:gd name="connsiteY4" fmla="*/ 1700900 h 1922647"/>
              <a:gd name="connsiteX5" fmla="*/ 830333 w 1417097"/>
              <a:gd name="connsiteY5" fmla="*/ 1876948 h 1922647"/>
              <a:gd name="connsiteX6" fmla="*/ 1207534 w 1417097"/>
              <a:gd name="connsiteY6" fmla="*/ 1914672 h 1922647"/>
              <a:gd name="connsiteX7" fmla="*/ 1370988 w 1417097"/>
              <a:gd name="connsiteY7" fmla="*/ 1751199 h 1922647"/>
              <a:gd name="connsiteX8" fmla="*/ 1396135 w 1417097"/>
              <a:gd name="connsiteY8" fmla="*/ 430842 h 1922647"/>
              <a:gd name="connsiteX9" fmla="*/ 1094374 w 1417097"/>
              <a:gd name="connsiteY9" fmla="*/ 166770 h 1922647"/>
              <a:gd name="connsiteX10" fmla="*/ 629158 w 1417097"/>
              <a:gd name="connsiteY10" fmla="*/ 15872 h 1922647"/>
              <a:gd name="connsiteX11" fmla="*/ 390264 w 1417097"/>
              <a:gd name="connsiteY11" fmla="*/ 15872 h 1922647"/>
              <a:gd name="connsiteX12" fmla="*/ 214236 w 1417097"/>
              <a:gd name="connsiteY12" fmla="*/ 116471 h 1922647"/>
              <a:gd name="connsiteX13" fmla="*/ 489 w 1417097"/>
              <a:gd name="connsiteY13" fmla="*/ 330243 h 192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17097" h="1922647">
                <a:moveTo>
                  <a:pt x="489" y="330243"/>
                </a:moveTo>
                <a:cubicBezTo>
                  <a:pt x="-9989" y="407788"/>
                  <a:pt x="151369" y="581740"/>
                  <a:pt x="151369" y="581740"/>
                </a:cubicBezTo>
                <a:cubicBezTo>
                  <a:pt x="212140" y="682339"/>
                  <a:pt x="310632" y="797608"/>
                  <a:pt x="365117" y="933835"/>
                </a:cubicBezTo>
                <a:cubicBezTo>
                  <a:pt x="419602" y="1070062"/>
                  <a:pt x="438462" y="1271260"/>
                  <a:pt x="478278" y="1399104"/>
                </a:cubicBezTo>
                <a:cubicBezTo>
                  <a:pt x="518094" y="1526948"/>
                  <a:pt x="545335" y="1621259"/>
                  <a:pt x="604011" y="1700900"/>
                </a:cubicBezTo>
                <a:cubicBezTo>
                  <a:pt x="662687" y="1780541"/>
                  <a:pt x="729746" y="1841319"/>
                  <a:pt x="830333" y="1876948"/>
                </a:cubicBezTo>
                <a:cubicBezTo>
                  <a:pt x="930920" y="1912577"/>
                  <a:pt x="1117425" y="1935630"/>
                  <a:pt x="1207534" y="1914672"/>
                </a:cubicBezTo>
                <a:cubicBezTo>
                  <a:pt x="1297643" y="1893714"/>
                  <a:pt x="1339555" y="1998504"/>
                  <a:pt x="1370988" y="1751199"/>
                </a:cubicBezTo>
                <a:cubicBezTo>
                  <a:pt x="1402422" y="1503894"/>
                  <a:pt x="1442237" y="694913"/>
                  <a:pt x="1396135" y="430842"/>
                </a:cubicBezTo>
                <a:cubicBezTo>
                  <a:pt x="1350033" y="166771"/>
                  <a:pt x="1222203" y="235932"/>
                  <a:pt x="1094374" y="166770"/>
                </a:cubicBezTo>
                <a:cubicBezTo>
                  <a:pt x="966545" y="97608"/>
                  <a:pt x="746510" y="41022"/>
                  <a:pt x="629158" y="15872"/>
                </a:cubicBezTo>
                <a:cubicBezTo>
                  <a:pt x="511806" y="-9278"/>
                  <a:pt x="459418" y="-894"/>
                  <a:pt x="390264" y="15872"/>
                </a:cubicBezTo>
                <a:cubicBezTo>
                  <a:pt x="321110" y="32638"/>
                  <a:pt x="281294" y="66172"/>
                  <a:pt x="214236" y="116471"/>
                </a:cubicBezTo>
                <a:cubicBezTo>
                  <a:pt x="147178" y="166770"/>
                  <a:pt x="10967" y="252698"/>
                  <a:pt x="489" y="330243"/>
                </a:cubicBezTo>
                <a:close/>
              </a:path>
            </a:pathLst>
          </a:custGeom>
          <a:noFill/>
          <a:ln w="38100" cmpd="sng">
            <a:solidFill>
              <a:srgbClr val="B8586C"/>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Freeform 4"/>
          <p:cNvSpPr/>
          <p:nvPr/>
        </p:nvSpPr>
        <p:spPr>
          <a:xfrm>
            <a:off x="6423025" y="1341438"/>
            <a:ext cx="803275" cy="498475"/>
          </a:xfrm>
          <a:custGeom>
            <a:avLst/>
            <a:gdLst>
              <a:gd name="connsiteX0" fmla="*/ 141047 w 804435"/>
              <a:gd name="connsiteY0" fmla="*/ 1654 h 498828"/>
              <a:gd name="connsiteX1" fmla="*/ 2740 w 804435"/>
              <a:gd name="connsiteY1" fmla="*/ 89677 h 498828"/>
              <a:gd name="connsiteX2" fmla="*/ 53033 w 804435"/>
              <a:gd name="connsiteY2" fmla="*/ 278300 h 498828"/>
              <a:gd name="connsiteX3" fmla="*/ 103327 w 804435"/>
              <a:gd name="connsiteY3" fmla="*/ 429198 h 498828"/>
              <a:gd name="connsiteX4" fmla="*/ 241634 w 804435"/>
              <a:gd name="connsiteY4" fmla="*/ 454348 h 498828"/>
              <a:gd name="connsiteX5" fmla="*/ 618836 w 804435"/>
              <a:gd name="connsiteY5" fmla="*/ 492072 h 498828"/>
              <a:gd name="connsiteX6" fmla="*/ 744570 w 804435"/>
              <a:gd name="connsiteY6" fmla="*/ 303450 h 498828"/>
              <a:gd name="connsiteX7" fmla="*/ 794864 w 804435"/>
              <a:gd name="connsiteY7" fmla="*/ 127402 h 498828"/>
              <a:gd name="connsiteX8" fmla="*/ 731997 w 804435"/>
              <a:gd name="connsiteY8" fmla="*/ 39378 h 498828"/>
              <a:gd name="connsiteX9" fmla="*/ 141047 w 804435"/>
              <a:gd name="connsiteY9" fmla="*/ 1654 h 498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4435" h="498828">
                <a:moveTo>
                  <a:pt x="141047" y="1654"/>
                </a:moveTo>
                <a:cubicBezTo>
                  <a:pt x="19504" y="10037"/>
                  <a:pt x="17409" y="43569"/>
                  <a:pt x="2740" y="89677"/>
                </a:cubicBezTo>
                <a:cubicBezTo>
                  <a:pt x="-11929" y="135785"/>
                  <a:pt x="36269" y="221713"/>
                  <a:pt x="53033" y="278300"/>
                </a:cubicBezTo>
                <a:cubicBezTo>
                  <a:pt x="69797" y="334887"/>
                  <a:pt x="71894" y="399857"/>
                  <a:pt x="103327" y="429198"/>
                </a:cubicBezTo>
                <a:cubicBezTo>
                  <a:pt x="134760" y="458539"/>
                  <a:pt x="155716" y="443869"/>
                  <a:pt x="241634" y="454348"/>
                </a:cubicBezTo>
                <a:cubicBezTo>
                  <a:pt x="327552" y="464827"/>
                  <a:pt x="535013" y="517222"/>
                  <a:pt x="618836" y="492072"/>
                </a:cubicBezTo>
                <a:cubicBezTo>
                  <a:pt x="702659" y="466922"/>
                  <a:pt x="715232" y="364228"/>
                  <a:pt x="744570" y="303450"/>
                </a:cubicBezTo>
                <a:cubicBezTo>
                  <a:pt x="773908" y="242672"/>
                  <a:pt x="796959" y="171414"/>
                  <a:pt x="794864" y="127402"/>
                </a:cubicBezTo>
                <a:cubicBezTo>
                  <a:pt x="792769" y="83390"/>
                  <a:pt x="843062" y="60336"/>
                  <a:pt x="731997" y="39378"/>
                </a:cubicBezTo>
                <a:cubicBezTo>
                  <a:pt x="620932" y="18420"/>
                  <a:pt x="262590" y="-6729"/>
                  <a:pt x="141047" y="1654"/>
                </a:cubicBezTo>
                <a:close/>
              </a:path>
            </a:pathLst>
          </a:cu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Freeform 6"/>
          <p:cNvSpPr/>
          <p:nvPr/>
        </p:nvSpPr>
        <p:spPr>
          <a:xfrm>
            <a:off x="5472113" y="1363663"/>
            <a:ext cx="946150" cy="654050"/>
          </a:xfrm>
          <a:custGeom>
            <a:avLst/>
            <a:gdLst>
              <a:gd name="connsiteX0" fmla="*/ 525857 w 945901"/>
              <a:gd name="connsiteY0" fmla="*/ 5159 h 653736"/>
              <a:gd name="connsiteX1" fmla="*/ 840192 w 945901"/>
              <a:gd name="connsiteY1" fmla="*/ 68033 h 653736"/>
              <a:gd name="connsiteX2" fmla="*/ 928206 w 945901"/>
              <a:gd name="connsiteY2" fmla="*/ 193782 h 653736"/>
              <a:gd name="connsiteX3" fmla="*/ 940779 w 945901"/>
              <a:gd name="connsiteY3" fmla="*/ 344680 h 653736"/>
              <a:gd name="connsiteX4" fmla="*/ 865339 w 945901"/>
              <a:gd name="connsiteY4" fmla="*/ 495578 h 653736"/>
              <a:gd name="connsiteX5" fmla="*/ 613871 w 945901"/>
              <a:gd name="connsiteY5" fmla="*/ 608751 h 653736"/>
              <a:gd name="connsiteX6" fmla="*/ 437844 w 945901"/>
              <a:gd name="connsiteY6" fmla="*/ 646476 h 653736"/>
              <a:gd name="connsiteX7" fmla="*/ 312110 w 945901"/>
              <a:gd name="connsiteY7" fmla="*/ 646476 h 653736"/>
              <a:gd name="connsiteX8" fmla="*/ 110935 w 945901"/>
              <a:gd name="connsiteY8" fmla="*/ 571027 h 653736"/>
              <a:gd name="connsiteX9" fmla="*/ 10348 w 945901"/>
              <a:gd name="connsiteY9" fmla="*/ 483003 h 653736"/>
              <a:gd name="connsiteX10" fmla="*/ 10348 w 945901"/>
              <a:gd name="connsiteY10" fmla="*/ 319530 h 653736"/>
              <a:gd name="connsiteX11" fmla="*/ 73215 w 945901"/>
              <a:gd name="connsiteY11" fmla="*/ 181207 h 653736"/>
              <a:gd name="connsiteX12" fmla="*/ 286963 w 945901"/>
              <a:gd name="connsiteY12" fmla="*/ 17734 h 653736"/>
              <a:gd name="connsiteX13" fmla="*/ 450417 w 945901"/>
              <a:gd name="connsiteY13" fmla="*/ 5159 h 653736"/>
              <a:gd name="connsiteX14" fmla="*/ 525857 w 945901"/>
              <a:gd name="connsiteY14" fmla="*/ 5159 h 65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45901" h="653736">
                <a:moveTo>
                  <a:pt x="525857" y="5159"/>
                </a:moveTo>
                <a:cubicBezTo>
                  <a:pt x="590819" y="15638"/>
                  <a:pt x="773134" y="36596"/>
                  <a:pt x="840192" y="68033"/>
                </a:cubicBezTo>
                <a:cubicBezTo>
                  <a:pt x="907250" y="99470"/>
                  <a:pt x="911442" y="147674"/>
                  <a:pt x="928206" y="193782"/>
                </a:cubicBezTo>
                <a:cubicBezTo>
                  <a:pt x="944971" y="239890"/>
                  <a:pt x="951257" y="294381"/>
                  <a:pt x="940779" y="344680"/>
                </a:cubicBezTo>
                <a:cubicBezTo>
                  <a:pt x="930301" y="394979"/>
                  <a:pt x="919824" y="451566"/>
                  <a:pt x="865339" y="495578"/>
                </a:cubicBezTo>
                <a:cubicBezTo>
                  <a:pt x="810854" y="539590"/>
                  <a:pt x="685120" y="583601"/>
                  <a:pt x="613871" y="608751"/>
                </a:cubicBezTo>
                <a:cubicBezTo>
                  <a:pt x="542622" y="633901"/>
                  <a:pt x="488138" y="640188"/>
                  <a:pt x="437844" y="646476"/>
                </a:cubicBezTo>
                <a:cubicBezTo>
                  <a:pt x="387550" y="652764"/>
                  <a:pt x="366595" y="659051"/>
                  <a:pt x="312110" y="646476"/>
                </a:cubicBezTo>
                <a:cubicBezTo>
                  <a:pt x="257625" y="633901"/>
                  <a:pt x="161229" y="598272"/>
                  <a:pt x="110935" y="571027"/>
                </a:cubicBezTo>
                <a:cubicBezTo>
                  <a:pt x="60641" y="543782"/>
                  <a:pt x="27112" y="524919"/>
                  <a:pt x="10348" y="483003"/>
                </a:cubicBezTo>
                <a:cubicBezTo>
                  <a:pt x="-6416" y="441087"/>
                  <a:pt x="-130" y="369829"/>
                  <a:pt x="10348" y="319530"/>
                </a:cubicBezTo>
                <a:cubicBezTo>
                  <a:pt x="20826" y="269231"/>
                  <a:pt x="27113" y="231506"/>
                  <a:pt x="73215" y="181207"/>
                </a:cubicBezTo>
                <a:cubicBezTo>
                  <a:pt x="119317" y="130908"/>
                  <a:pt x="224096" y="47075"/>
                  <a:pt x="286963" y="17734"/>
                </a:cubicBezTo>
                <a:cubicBezTo>
                  <a:pt x="349830" y="-11607"/>
                  <a:pt x="414792" y="7255"/>
                  <a:pt x="450417" y="5159"/>
                </a:cubicBezTo>
                <a:cubicBezTo>
                  <a:pt x="486042" y="3063"/>
                  <a:pt x="460895" y="-5320"/>
                  <a:pt x="525857" y="5159"/>
                </a:cubicBezTo>
                <a:close/>
              </a:path>
            </a:pathLst>
          </a:custGeom>
          <a:noFill/>
          <a:ln w="57150" cmpd="sng">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3558" name="TextBox 7"/>
          <p:cNvSpPr txBox="1">
            <a:spLocks noChangeArrowheads="1"/>
          </p:cNvSpPr>
          <p:nvPr/>
        </p:nvSpPr>
        <p:spPr bwMode="auto">
          <a:xfrm>
            <a:off x="8001000" y="2611438"/>
            <a:ext cx="762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600"/>
              <a:t>Psoas</a:t>
            </a:r>
          </a:p>
        </p:txBody>
      </p:sp>
      <p:sp>
        <p:nvSpPr>
          <p:cNvPr id="23559" name="TextBox 8"/>
          <p:cNvSpPr txBox="1">
            <a:spLocks noChangeArrowheads="1"/>
          </p:cNvSpPr>
          <p:nvPr/>
        </p:nvSpPr>
        <p:spPr bwMode="auto">
          <a:xfrm>
            <a:off x="5638800" y="1392238"/>
            <a:ext cx="685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400"/>
              <a:t>Vena Cava</a:t>
            </a:r>
          </a:p>
        </p:txBody>
      </p:sp>
      <p:sp>
        <p:nvSpPr>
          <p:cNvPr id="23560" name="TextBox 9"/>
          <p:cNvSpPr txBox="1">
            <a:spLocks noChangeArrowheads="1"/>
          </p:cNvSpPr>
          <p:nvPr/>
        </p:nvSpPr>
        <p:spPr bwMode="auto">
          <a:xfrm>
            <a:off x="6553200" y="1392238"/>
            <a:ext cx="609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400"/>
              <a:t>Aorta</a:t>
            </a:r>
          </a:p>
        </p:txBody>
      </p:sp>
      <p:sp>
        <p:nvSpPr>
          <p:cNvPr id="11" name="Freeform 10"/>
          <p:cNvSpPr/>
          <p:nvPr/>
        </p:nvSpPr>
        <p:spPr>
          <a:xfrm>
            <a:off x="4721225" y="1735138"/>
            <a:ext cx="1106488" cy="2209800"/>
          </a:xfrm>
          <a:custGeom>
            <a:avLst/>
            <a:gdLst>
              <a:gd name="connsiteX0" fmla="*/ 510846 w 1106899"/>
              <a:gd name="connsiteY0" fmla="*/ 4864 h 2210837"/>
              <a:gd name="connsiteX1" fmla="*/ 680179 w 1106899"/>
              <a:gd name="connsiteY1" fmla="*/ 123398 h 2210837"/>
              <a:gd name="connsiteX2" fmla="*/ 832579 w 1106899"/>
              <a:gd name="connsiteY2" fmla="*/ 241931 h 2210837"/>
              <a:gd name="connsiteX3" fmla="*/ 1052713 w 1106899"/>
              <a:gd name="connsiteY3" fmla="*/ 326598 h 2210837"/>
              <a:gd name="connsiteX4" fmla="*/ 1103513 w 1106899"/>
              <a:gd name="connsiteY4" fmla="*/ 428198 h 2210837"/>
              <a:gd name="connsiteX5" fmla="*/ 984979 w 1106899"/>
              <a:gd name="connsiteY5" fmla="*/ 563664 h 2210837"/>
              <a:gd name="connsiteX6" fmla="*/ 781779 w 1106899"/>
              <a:gd name="connsiteY6" fmla="*/ 800731 h 2210837"/>
              <a:gd name="connsiteX7" fmla="*/ 680179 w 1106899"/>
              <a:gd name="connsiteY7" fmla="*/ 1037798 h 2210837"/>
              <a:gd name="connsiteX8" fmla="*/ 781779 w 1106899"/>
              <a:gd name="connsiteY8" fmla="*/ 1342598 h 2210837"/>
              <a:gd name="connsiteX9" fmla="*/ 798713 w 1106899"/>
              <a:gd name="connsiteY9" fmla="*/ 1478064 h 2210837"/>
              <a:gd name="connsiteX10" fmla="*/ 730979 w 1106899"/>
              <a:gd name="connsiteY10" fmla="*/ 1664331 h 2210837"/>
              <a:gd name="connsiteX11" fmla="*/ 493913 w 1106899"/>
              <a:gd name="connsiteY11" fmla="*/ 1799798 h 2210837"/>
              <a:gd name="connsiteX12" fmla="*/ 358446 w 1106899"/>
              <a:gd name="connsiteY12" fmla="*/ 1952198 h 2210837"/>
              <a:gd name="connsiteX13" fmla="*/ 222979 w 1106899"/>
              <a:gd name="connsiteY13" fmla="*/ 2104598 h 2210837"/>
              <a:gd name="connsiteX14" fmla="*/ 121379 w 1106899"/>
              <a:gd name="connsiteY14" fmla="*/ 2053798 h 2210837"/>
              <a:gd name="connsiteX15" fmla="*/ 19779 w 1106899"/>
              <a:gd name="connsiteY15" fmla="*/ 241931 h 2210837"/>
              <a:gd name="connsiteX16" fmla="*/ 510846 w 1106899"/>
              <a:gd name="connsiteY16" fmla="*/ 4864 h 221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06899" h="2210837">
                <a:moveTo>
                  <a:pt x="510846" y="4864"/>
                </a:moveTo>
                <a:cubicBezTo>
                  <a:pt x="620913" y="-14892"/>
                  <a:pt x="626557" y="83887"/>
                  <a:pt x="680179" y="123398"/>
                </a:cubicBezTo>
                <a:cubicBezTo>
                  <a:pt x="733801" y="162909"/>
                  <a:pt x="770490" y="208064"/>
                  <a:pt x="832579" y="241931"/>
                </a:cubicBezTo>
                <a:cubicBezTo>
                  <a:pt x="894668" y="275798"/>
                  <a:pt x="1007557" y="295554"/>
                  <a:pt x="1052713" y="326598"/>
                </a:cubicBezTo>
                <a:cubicBezTo>
                  <a:pt x="1097869" y="357642"/>
                  <a:pt x="1114802" y="388687"/>
                  <a:pt x="1103513" y="428198"/>
                </a:cubicBezTo>
                <a:cubicBezTo>
                  <a:pt x="1092224" y="467709"/>
                  <a:pt x="984979" y="563664"/>
                  <a:pt x="984979" y="563664"/>
                </a:cubicBezTo>
                <a:cubicBezTo>
                  <a:pt x="931357" y="625753"/>
                  <a:pt x="832579" y="721709"/>
                  <a:pt x="781779" y="800731"/>
                </a:cubicBezTo>
                <a:cubicBezTo>
                  <a:pt x="730979" y="879753"/>
                  <a:pt x="680179" y="947487"/>
                  <a:pt x="680179" y="1037798"/>
                </a:cubicBezTo>
                <a:cubicBezTo>
                  <a:pt x="680179" y="1128109"/>
                  <a:pt x="762023" y="1269220"/>
                  <a:pt x="781779" y="1342598"/>
                </a:cubicBezTo>
                <a:cubicBezTo>
                  <a:pt x="801535" y="1415976"/>
                  <a:pt x="807180" y="1424442"/>
                  <a:pt x="798713" y="1478064"/>
                </a:cubicBezTo>
                <a:cubicBezTo>
                  <a:pt x="790246" y="1531686"/>
                  <a:pt x="781779" y="1610709"/>
                  <a:pt x="730979" y="1664331"/>
                </a:cubicBezTo>
                <a:cubicBezTo>
                  <a:pt x="680179" y="1717953"/>
                  <a:pt x="556002" y="1751820"/>
                  <a:pt x="493913" y="1799798"/>
                </a:cubicBezTo>
                <a:cubicBezTo>
                  <a:pt x="431824" y="1847776"/>
                  <a:pt x="358446" y="1952198"/>
                  <a:pt x="358446" y="1952198"/>
                </a:cubicBezTo>
                <a:cubicBezTo>
                  <a:pt x="313290" y="2002998"/>
                  <a:pt x="262490" y="2087665"/>
                  <a:pt x="222979" y="2104598"/>
                </a:cubicBezTo>
                <a:cubicBezTo>
                  <a:pt x="183468" y="2121531"/>
                  <a:pt x="155246" y="2364242"/>
                  <a:pt x="121379" y="2053798"/>
                </a:cubicBezTo>
                <a:cubicBezTo>
                  <a:pt x="87512" y="1743354"/>
                  <a:pt x="-50777" y="577776"/>
                  <a:pt x="19779" y="241931"/>
                </a:cubicBezTo>
                <a:cubicBezTo>
                  <a:pt x="90335" y="-93914"/>
                  <a:pt x="400779" y="24620"/>
                  <a:pt x="510846" y="4864"/>
                </a:cubicBezTo>
                <a:close/>
              </a:path>
            </a:pathLst>
          </a:custGeom>
          <a:noFill/>
          <a:ln w="38100" cmpd="sng">
            <a:solidFill>
              <a:srgbClr val="B8586C"/>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3562" name="TextBox 17"/>
          <p:cNvSpPr txBox="1">
            <a:spLocks noChangeArrowheads="1"/>
          </p:cNvSpPr>
          <p:nvPr/>
        </p:nvSpPr>
        <p:spPr bwMode="auto">
          <a:xfrm>
            <a:off x="4724400" y="2306638"/>
            <a:ext cx="762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600"/>
              <a:t>Psoas</a:t>
            </a:r>
          </a:p>
        </p:txBody>
      </p:sp>
      <p:sp>
        <p:nvSpPr>
          <p:cNvPr id="12" name="Rectangle 11"/>
          <p:cNvSpPr/>
          <p:nvPr/>
        </p:nvSpPr>
        <p:spPr>
          <a:xfrm>
            <a:off x="8153400" y="4135437"/>
            <a:ext cx="762000" cy="609600"/>
          </a:xfrm>
          <a:prstGeom prst="rect">
            <a:avLst/>
          </a:prstGeom>
        </p:spPr>
        <p:style>
          <a:lnRef idx="0">
            <a:schemeClr val="dk1"/>
          </a:lnRef>
          <a:fillRef idx="3">
            <a:schemeClr val="dk1"/>
          </a:fillRef>
          <a:effectRef idx="3">
            <a:schemeClr val="dk1"/>
          </a:effectRef>
          <a:fontRef idx="minor">
            <a:schemeClr val="lt1"/>
          </a:fontRef>
        </p:style>
        <p:txBody>
          <a:bodyPr anchor="ctr"/>
          <a:lstStyle/>
          <a:p>
            <a:pPr algn="ctr">
              <a:defRPr/>
            </a:pPr>
            <a:r>
              <a:rPr lang="en-US" dirty="0"/>
              <a:t>Left</a:t>
            </a:r>
          </a:p>
        </p:txBody>
      </p:sp>
      <p:sp>
        <p:nvSpPr>
          <p:cNvPr id="20" name="Rectangle 19"/>
          <p:cNvSpPr/>
          <p:nvPr/>
        </p:nvSpPr>
        <p:spPr>
          <a:xfrm>
            <a:off x="4876800" y="4135437"/>
            <a:ext cx="762000" cy="609600"/>
          </a:xfrm>
          <a:prstGeom prst="rect">
            <a:avLst/>
          </a:prstGeom>
        </p:spPr>
        <p:style>
          <a:lnRef idx="0">
            <a:schemeClr val="dk1"/>
          </a:lnRef>
          <a:fillRef idx="3">
            <a:schemeClr val="dk1"/>
          </a:fillRef>
          <a:effectRef idx="3">
            <a:schemeClr val="dk1"/>
          </a:effectRef>
          <a:fontRef idx="minor">
            <a:schemeClr val="lt1"/>
          </a:fontRef>
        </p:style>
        <p:txBody>
          <a:bodyPr anchor="ctr"/>
          <a:lstStyle/>
          <a:p>
            <a:pPr algn="ctr">
              <a:defRPr/>
            </a:pPr>
            <a:r>
              <a:rPr lang="en-US" dirty="0"/>
              <a:t>Right</a:t>
            </a:r>
          </a:p>
        </p:txBody>
      </p:sp>
      <p:sp>
        <p:nvSpPr>
          <p:cNvPr id="21" name="Rectangle 20"/>
          <p:cNvSpPr/>
          <p:nvPr/>
        </p:nvSpPr>
        <p:spPr>
          <a:xfrm rot="19855902">
            <a:off x="6526506" y="1822836"/>
            <a:ext cx="1927225" cy="389755"/>
          </a:xfrm>
          <a:prstGeom prst="rect">
            <a:avLst/>
          </a:prstGeom>
          <a:solidFill>
            <a:schemeClr val="accent6">
              <a:lumMod val="60000"/>
              <a:lumOff val="40000"/>
              <a:alpha val="21000"/>
            </a:schemeClr>
          </a:solidFill>
        </p:spPr>
        <p:style>
          <a:lnRef idx="1">
            <a:schemeClr val="accent2"/>
          </a:lnRef>
          <a:fillRef idx="3">
            <a:schemeClr val="accent2"/>
          </a:fillRef>
          <a:effectRef idx="2">
            <a:schemeClr val="accent2"/>
          </a:effectRef>
          <a:fontRef idx="minor">
            <a:schemeClr val="lt1"/>
          </a:fontRef>
        </p:style>
        <p:txBody>
          <a:bodyPr anchor="ctr"/>
          <a:lstStyle/>
          <a:p>
            <a:pPr algn="r">
              <a:defRPr/>
            </a:pPr>
            <a:r>
              <a:rPr lang="en-US" dirty="0"/>
              <a:t>Oblique Access</a:t>
            </a:r>
          </a:p>
        </p:txBody>
      </p:sp>
      <p:pic>
        <p:nvPicPr>
          <p:cNvPr id="22" name="Picture 6" descr="IMG_2144.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rot="10800000">
            <a:off x="304800" y="1316037"/>
            <a:ext cx="4213225" cy="51609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3" name="Freeform 22"/>
          <p:cNvSpPr/>
          <p:nvPr/>
        </p:nvSpPr>
        <p:spPr>
          <a:xfrm>
            <a:off x="3086100" y="1730375"/>
            <a:ext cx="1417638" cy="1922463"/>
          </a:xfrm>
          <a:custGeom>
            <a:avLst/>
            <a:gdLst>
              <a:gd name="connsiteX0" fmla="*/ 489 w 1417097"/>
              <a:gd name="connsiteY0" fmla="*/ 330243 h 1922647"/>
              <a:gd name="connsiteX1" fmla="*/ 151369 w 1417097"/>
              <a:gd name="connsiteY1" fmla="*/ 581740 h 1922647"/>
              <a:gd name="connsiteX2" fmla="*/ 365117 w 1417097"/>
              <a:gd name="connsiteY2" fmla="*/ 933835 h 1922647"/>
              <a:gd name="connsiteX3" fmla="*/ 478278 w 1417097"/>
              <a:gd name="connsiteY3" fmla="*/ 1399104 h 1922647"/>
              <a:gd name="connsiteX4" fmla="*/ 604011 w 1417097"/>
              <a:gd name="connsiteY4" fmla="*/ 1700900 h 1922647"/>
              <a:gd name="connsiteX5" fmla="*/ 830333 w 1417097"/>
              <a:gd name="connsiteY5" fmla="*/ 1876948 h 1922647"/>
              <a:gd name="connsiteX6" fmla="*/ 1207534 w 1417097"/>
              <a:gd name="connsiteY6" fmla="*/ 1914672 h 1922647"/>
              <a:gd name="connsiteX7" fmla="*/ 1370988 w 1417097"/>
              <a:gd name="connsiteY7" fmla="*/ 1751199 h 1922647"/>
              <a:gd name="connsiteX8" fmla="*/ 1396135 w 1417097"/>
              <a:gd name="connsiteY8" fmla="*/ 430842 h 1922647"/>
              <a:gd name="connsiteX9" fmla="*/ 1094374 w 1417097"/>
              <a:gd name="connsiteY9" fmla="*/ 166770 h 1922647"/>
              <a:gd name="connsiteX10" fmla="*/ 629158 w 1417097"/>
              <a:gd name="connsiteY10" fmla="*/ 15872 h 1922647"/>
              <a:gd name="connsiteX11" fmla="*/ 390264 w 1417097"/>
              <a:gd name="connsiteY11" fmla="*/ 15872 h 1922647"/>
              <a:gd name="connsiteX12" fmla="*/ 214236 w 1417097"/>
              <a:gd name="connsiteY12" fmla="*/ 116471 h 1922647"/>
              <a:gd name="connsiteX13" fmla="*/ 489 w 1417097"/>
              <a:gd name="connsiteY13" fmla="*/ 330243 h 192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17097" h="1922647">
                <a:moveTo>
                  <a:pt x="489" y="330243"/>
                </a:moveTo>
                <a:cubicBezTo>
                  <a:pt x="-9989" y="407788"/>
                  <a:pt x="151369" y="581740"/>
                  <a:pt x="151369" y="581740"/>
                </a:cubicBezTo>
                <a:cubicBezTo>
                  <a:pt x="212140" y="682339"/>
                  <a:pt x="310632" y="797608"/>
                  <a:pt x="365117" y="933835"/>
                </a:cubicBezTo>
                <a:cubicBezTo>
                  <a:pt x="419602" y="1070062"/>
                  <a:pt x="438462" y="1271260"/>
                  <a:pt x="478278" y="1399104"/>
                </a:cubicBezTo>
                <a:cubicBezTo>
                  <a:pt x="518094" y="1526948"/>
                  <a:pt x="545335" y="1621259"/>
                  <a:pt x="604011" y="1700900"/>
                </a:cubicBezTo>
                <a:cubicBezTo>
                  <a:pt x="662687" y="1780541"/>
                  <a:pt x="729746" y="1841319"/>
                  <a:pt x="830333" y="1876948"/>
                </a:cubicBezTo>
                <a:cubicBezTo>
                  <a:pt x="930920" y="1912577"/>
                  <a:pt x="1117425" y="1935630"/>
                  <a:pt x="1207534" y="1914672"/>
                </a:cubicBezTo>
                <a:cubicBezTo>
                  <a:pt x="1297643" y="1893714"/>
                  <a:pt x="1339555" y="1998504"/>
                  <a:pt x="1370988" y="1751199"/>
                </a:cubicBezTo>
                <a:cubicBezTo>
                  <a:pt x="1402422" y="1503894"/>
                  <a:pt x="1442237" y="694913"/>
                  <a:pt x="1396135" y="430842"/>
                </a:cubicBezTo>
                <a:cubicBezTo>
                  <a:pt x="1350033" y="166771"/>
                  <a:pt x="1222203" y="235932"/>
                  <a:pt x="1094374" y="166770"/>
                </a:cubicBezTo>
                <a:cubicBezTo>
                  <a:pt x="966545" y="97608"/>
                  <a:pt x="746510" y="41022"/>
                  <a:pt x="629158" y="15872"/>
                </a:cubicBezTo>
                <a:cubicBezTo>
                  <a:pt x="511806" y="-9278"/>
                  <a:pt x="459418" y="-894"/>
                  <a:pt x="390264" y="15872"/>
                </a:cubicBezTo>
                <a:cubicBezTo>
                  <a:pt x="321110" y="32638"/>
                  <a:pt x="281294" y="66172"/>
                  <a:pt x="214236" y="116471"/>
                </a:cubicBezTo>
                <a:cubicBezTo>
                  <a:pt x="147178" y="166770"/>
                  <a:pt x="10967" y="252698"/>
                  <a:pt x="489" y="330243"/>
                </a:cubicBezTo>
                <a:close/>
              </a:path>
            </a:pathLst>
          </a:custGeom>
          <a:noFill/>
          <a:ln w="38100" cmpd="sng">
            <a:solidFill>
              <a:srgbClr val="B8586C"/>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4" name="Freeform 23"/>
          <p:cNvSpPr/>
          <p:nvPr/>
        </p:nvSpPr>
        <p:spPr>
          <a:xfrm>
            <a:off x="2003425" y="1341438"/>
            <a:ext cx="803275" cy="498475"/>
          </a:xfrm>
          <a:custGeom>
            <a:avLst/>
            <a:gdLst>
              <a:gd name="connsiteX0" fmla="*/ 141047 w 804435"/>
              <a:gd name="connsiteY0" fmla="*/ 1654 h 498828"/>
              <a:gd name="connsiteX1" fmla="*/ 2740 w 804435"/>
              <a:gd name="connsiteY1" fmla="*/ 89677 h 498828"/>
              <a:gd name="connsiteX2" fmla="*/ 53033 w 804435"/>
              <a:gd name="connsiteY2" fmla="*/ 278300 h 498828"/>
              <a:gd name="connsiteX3" fmla="*/ 103327 w 804435"/>
              <a:gd name="connsiteY3" fmla="*/ 429198 h 498828"/>
              <a:gd name="connsiteX4" fmla="*/ 241634 w 804435"/>
              <a:gd name="connsiteY4" fmla="*/ 454348 h 498828"/>
              <a:gd name="connsiteX5" fmla="*/ 618836 w 804435"/>
              <a:gd name="connsiteY5" fmla="*/ 492072 h 498828"/>
              <a:gd name="connsiteX6" fmla="*/ 744570 w 804435"/>
              <a:gd name="connsiteY6" fmla="*/ 303450 h 498828"/>
              <a:gd name="connsiteX7" fmla="*/ 794864 w 804435"/>
              <a:gd name="connsiteY7" fmla="*/ 127402 h 498828"/>
              <a:gd name="connsiteX8" fmla="*/ 731997 w 804435"/>
              <a:gd name="connsiteY8" fmla="*/ 39378 h 498828"/>
              <a:gd name="connsiteX9" fmla="*/ 141047 w 804435"/>
              <a:gd name="connsiteY9" fmla="*/ 1654 h 498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4435" h="498828">
                <a:moveTo>
                  <a:pt x="141047" y="1654"/>
                </a:moveTo>
                <a:cubicBezTo>
                  <a:pt x="19504" y="10037"/>
                  <a:pt x="17409" y="43569"/>
                  <a:pt x="2740" y="89677"/>
                </a:cubicBezTo>
                <a:cubicBezTo>
                  <a:pt x="-11929" y="135785"/>
                  <a:pt x="36269" y="221713"/>
                  <a:pt x="53033" y="278300"/>
                </a:cubicBezTo>
                <a:cubicBezTo>
                  <a:pt x="69797" y="334887"/>
                  <a:pt x="71894" y="399857"/>
                  <a:pt x="103327" y="429198"/>
                </a:cubicBezTo>
                <a:cubicBezTo>
                  <a:pt x="134760" y="458539"/>
                  <a:pt x="155716" y="443869"/>
                  <a:pt x="241634" y="454348"/>
                </a:cubicBezTo>
                <a:cubicBezTo>
                  <a:pt x="327552" y="464827"/>
                  <a:pt x="535013" y="517222"/>
                  <a:pt x="618836" y="492072"/>
                </a:cubicBezTo>
                <a:cubicBezTo>
                  <a:pt x="702659" y="466922"/>
                  <a:pt x="715232" y="364228"/>
                  <a:pt x="744570" y="303450"/>
                </a:cubicBezTo>
                <a:cubicBezTo>
                  <a:pt x="773908" y="242672"/>
                  <a:pt x="796959" y="171414"/>
                  <a:pt x="794864" y="127402"/>
                </a:cubicBezTo>
                <a:cubicBezTo>
                  <a:pt x="792769" y="83390"/>
                  <a:pt x="843062" y="60336"/>
                  <a:pt x="731997" y="39378"/>
                </a:cubicBezTo>
                <a:cubicBezTo>
                  <a:pt x="620932" y="18420"/>
                  <a:pt x="262590" y="-6729"/>
                  <a:pt x="141047" y="1654"/>
                </a:cubicBezTo>
                <a:close/>
              </a:path>
            </a:pathLst>
          </a:cu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5" name="Freeform 24"/>
          <p:cNvSpPr/>
          <p:nvPr/>
        </p:nvSpPr>
        <p:spPr>
          <a:xfrm>
            <a:off x="1052513" y="1363663"/>
            <a:ext cx="946150" cy="654050"/>
          </a:xfrm>
          <a:custGeom>
            <a:avLst/>
            <a:gdLst>
              <a:gd name="connsiteX0" fmla="*/ 525857 w 945901"/>
              <a:gd name="connsiteY0" fmla="*/ 5159 h 653736"/>
              <a:gd name="connsiteX1" fmla="*/ 840192 w 945901"/>
              <a:gd name="connsiteY1" fmla="*/ 68033 h 653736"/>
              <a:gd name="connsiteX2" fmla="*/ 928206 w 945901"/>
              <a:gd name="connsiteY2" fmla="*/ 193782 h 653736"/>
              <a:gd name="connsiteX3" fmla="*/ 940779 w 945901"/>
              <a:gd name="connsiteY3" fmla="*/ 344680 h 653736"/>
              <a:gd name="connsiteX4" fmla="*/ 865339 w 945901"/>
              <a:gd name="connsiteY4" fmla="*/ 495578 h 653736"/>
              <a:gd name="connsiteX5" fmla="*/ 613871 w 945901"/>
              <a:gd name="connsiteY5" fmla="*/ 608751 h 653736"/>
              <a:gd name="connsiteX6" fmla="*/ 437844 w 945901"/>
              <a:gd name="connsiteY6" fmla="*/ 646476 h 653736"/>
              <a:gd name="connsiteX7" fmla="*/ 312110 w 945901"/>
              <a:gd name="connsiteY7" fmla="*/ 646476 h 653736"/>
              <a:gd name="connsiteX8" fmla="*/ 110935 w 945901"/>
              <a:gd name="connsiteY8" fmla="*/ 571027 h 653736"/>
              <a:gd name="connsiteX9" fmla="*/ 10348 w 945901"/>
              <a:gd name="connsiteY9" fmla="*/ 483003 h 653736"/>
              <a:gd name="connsiteX10" fmla="*/ 10348 w 945901"/>
              <a:gd name="connsiteY10" fmla="*/ 319530 h 653736"/>
              <a:gd name="connsiteX11" fmla="*/ 73215 w 945901"/>
              <a:gd name="connsiteY11" fmla="*/ 181207 h 653736"/>
              <a:gd name="connsiteX12" fmla="*/ 286963 w 945901"/>
              <a:gd name="connsiteY12" fmla="*/ 17734 h 653736"/>
              <a:gd name="connsiteX13" fmla="*/ 450417 w 945901"/>
              <a:gd name="connsiteY13" fmla="*/ 5159 h 653736"/>
              <a:gd name="connsiteX14" fmla="*/ 525857 w 945901"/>
              <a:gd name="connsiteY14" fmla="*/ 5159 h 65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45901" h="653736">
                <a:moveTo>
                  <a:pt x="525857" y="5159"/>
                </a:moveTo>
                <a:cubicBezTo>
                  <a:pt x="590819" y="15638"/>
                  <a:pt x="773134" y="36596"/>
                  <a:pt x="840192" y="68033"/>
                </a:cubicBezTo>
                <a:cubicBezTo>
                  <a:pt x="907250" y="99470"/>
                  <a:pt x="911442" y="147674"/>
                  <a:pt x="928206" y="193782"/>
                </a:cubicBezTo>
                <a:cubicBezTo>
                  <a:pt x="944971" y="239890"/>
                  <a:pt x="951257" y="294381"/>
                  <a:pt x="940779" y="344680"/>
                </a:cubicBezTo>
                <a:cubicBezTo>
                  <a:pt x="930301" y="394979"/>
                  <a:pt x="919824" y="451566"/>
                  <a:pt x="865339" y="495578"/>
                </a:cubicBezTo>
                <a:cubicBezTo>
                  <a:pt x="810854" y="539590"/>
                  <a:pt x="685120" y="583601"/>
                  <a:pt x="613871" y="608751"/>
                </a:cubicBezTo>
                <a:cubicBezTo>
                  <a:pt x="542622" y="633901"/>
                  <a:pt x="488138" y="640188"/>
                  <a:pt x="437844" y="646476"/>
                </a:cubicBezTo>
                <a:cubicBezTo>
                  <a:pt x="387550" y="652764"/>
                  <a:pt x="366595" y="659051"/>
                  <a:pt x="312110" y="646476"/>
                </a:cubicBezTo>
                <a:cubicBezTo>
                  <a:pt x="257625" y="633901"/>
                  <a:pt x="161229" y="598272"/>
                  <a:pt x="110935" y="571027"/>
                </a:cubicBezTo>
                <a:cubicBezTo>
                  <a:pt x="60641" y="543782"/>
                  <a:pt x="27112" y="524919"/>
                  <a:pt x="10348" y="483003"/>
                </a:cubicBezTo>
                <a:cubicBezTo>
                  <a:pt x="-6416" y="441087"/>
                  <a:pt x="-130" y="369829"/>
                  <a:pt x="10348" y="319530"/>
                </a:cubicBezTo>
                <a:cubicBezTo>
                  <a:pt x="20826" y="269231"/>
                  <a:pt x="27113" y="231506"/>
                  <a:pt x="73215" y="181207"/>
                </a:cubicBezTo>
                <a:cubicBezTo>
                  <a:pt x="119317" y="130908"/>
                  <a:pt x="224096" y="47075"/>
                  <a:pt x="286963" y="17734"/>
                </a:cubicBezTo>
                <a:cubicBezTo>
                  <a:pt x="349830" y="-11607"/>
                  <a:pt x="414792" y="7255"/>
                  <a:pt x="450417" y="5159"/>
                </a:cubicBezTo>
                <a:cubicBezTo>
                  <a:pt x="486042" y="3063"/>
                  <a:pt x="460895" y="-5320"/>
                  <a:pt x="525857" y="5159"/>
                </a:cubicBezTo>
                <a:close/>
              </a:path>
            </a:pathLst>
          </a:custGeom>
          <a:noFill/>
          <a:ln w="57150" cmpd="sng">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3575" name="TextBox 7"/>
          <p:cNvSpPr txBox="1">
            <a:spLocks noChangeArrowheads="1"/>
          </p:cNvSpPr>
          <p:nvPr/>
        </p:nvSpPr>
        <p:spPr bwMode="auto">
          <a:xfrm>
            <a:off x="3581400" y="2611438"/>
            <a:ext cx="762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600"/>
              <a:t>Psoas</a:t>
            </a:r>
          </a:p>
        </p:txBody>
      </p:sp>
      <p:sp>
        <p:nvSpPr>
          <p:cNvPr id="23576" name="TextBox 8"/>
          <p:cNvSpPr txBox="1">
            <a:spLocks noChangeArrowheads="1"/>
          </p:cNvSpPr>
          <p:nvPr/>
        </p:nvSpPr>
        <p:spPr bwMode="auto">
          <a:xfrm>
            <a:off x="1219200" y="1392238"/>
            <a:ext cx="685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400"/>
              <a:t>Vena Cava</a:t>
            </a:r>
          </a:p>
        </p:txBody>
      </p:sp>
      <p:sp>
        <p:nvSpPr>
          <p:cNvPr id="23577" name="TextBox 9"/>
          <p:cNvSpPr txBox="1">
            <a:spLocks noChangeArrowheads="1"/>
          </p:cNvSpPr>
          <p:nvPr/>
        </p:nvSpPr>
        <p:spPr bwMode="auto">
          <a:xfrm>
            <a:off x="2133600" y="1392238"/>
            <a:ext cx="609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400"/>
              <a:t>Aorta</a:t>
            </a:r>
          </a:p>
        </p:txBody>
      </p:sp>
      <p:sp>
        <p:nvSpPr>
          <p:cNvPr id="30" name="Freeform 29"/>
          <p:cNvSpPr/>
          <p:nvPr/>
        </p:nvSpPr>
        <p:spPr>
          <a:xfrm>
            <a:off x="301625" y="1735138"/>
            <a:ext cx="1106488" cy="2209800"/>
          </a:xfrm>
          <a:custGeom>
            <a:avLst/>
            <a:gdLst>
              <a:gd name="connsiteX0" fmla="*/ 510846 w 1106899"/>
              <a:gd name="connsiteY0" fmla="*/ 4864 h 2210837"/>
              <a:gd name="connsiteX1" fmla="*/ 680179 w 1106899"/>
              <a:gd name="connsiteY1" fmla="*/ 123398 h 2210837"/>
              <a:gd name="connsiteX2" fmla="*/ 832579 w 1106899"/>
              <a:gd name="connsiteY2" fmla="*/ 241931 h 2210837"/>
              <a:gd name="connsiteX3" fmla="*/ 1052713 w 1106899"/>
              <a:gd name="connsiteY3" fmla="*/ 326598 h 2210837"/>
              <a:gd name="connsiteX4" fmla="*/ 1103513 w 1106899"/>
              <a:gd name="connsiteY4" fmla="*/ 428198 h 2210837"/>
              <a:gd name="connsiteX5" fmla="*/ 984979 w 1106899"/>
              <a:gd name="connsiteY5" fmla="*/ 563664 h 2210837"/>
              <a:gd name="connsiteX6" fmla="*/ 781779 w 1106899"/>
              <a:gd name="connsiteY6" fmla="*/ 800731 h 2210837"/>
              <a:gd name="connsiteX7" fmla="*/ 680179 w 1106899"/>
              <a:gd name="connsiteY7" fmla="*/ 1037798 h 2210837"/>
              <a:gd name="connsiteX8" fmla="*/ 781779 w 1106899"/>
              <a:gd name="connsiteY8" fmla="*/ 1342598 h 2210837"/>
              <a:gd name="connsiteX9" fmla="*/ 798713 w 1106899"/>
              <a:gd name="connsiteY9" fmla="*/ 1478064 h 2210837"/>
              <a:gd name="connsiteX10" fmla="*/ 730979 w 1106899"/>
              <a:gd name="connsiteY10" fmla="*/ 1664331 h 2210837"/>
              <a:gd name="connsiteX11" fmla="*/ 493913 w 1106899"/>
              <a:gd name="connsiteY11" fmla="*/ 1799798 h 2210837"/>
              <a:gd name="connsiteX12" fmla="*/ 358446 w 1106899"/>
              <a:gd name="connsiteY12" fmla="*/ 1952198 h 2210837"/>
              <a:gd name="connsiteX13" fmla="*/ 222979 w 1106899"/>
              <a:gd name="connsiteY13" fmla="*/ 2104598 h 2210837"/>
              <a:gd name="connsiteX14" fmla="*/ 121379 w 1106899"/>
              <a:gd name="connsiteY14" fmla="*/ 2053798 h 2210837"/>
              <a:gd name="connsiteX15" fmla="*/ 19779 w 1106899"/>
              <a:gd name="connsiteY15" fmla="*/ 241931 h 2210837"/>
              <a:gd name="connsiteX16" fmla="*/ 510846 w 1106899"/>
              <a:gd name="connsiteY16" fmla="*/ 4864 h 221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06899" h="2210837">
                <a:moveTo>
                  <a:pt x="510846" y="4864"/>
                </a:moveTo>
                <a:cubicBezTo>
                  <a:pt x="620913" y="-14892"/>
                  <a:pt x="626557" y="83887"/>
                  <a:pt x="680179" y="123398"/>
                </a:cubicBezTo>
                <a:cubicBezTo>
                  <a:pt x="733801" y="162909"/>
                  <a:pt x="770490" y="208064"/>
                  <a:pt x="832579" y="241931"/>
                </a:cubicBezTo>
                <a:cubicBezTo>
                  <a:pt x="894668" y="275798"/>
                  <a:pt x="1007557" y="295554"/>
                  <a:pt x="1052713" y="326598"/>
                </a:cubicBezTo>
                <a:cubicBezTo>
                  <a:pt x="1097869" y="357642"/>
                  <a:pt x="1114802" y="388687"/>
                  <a:pt x="1103513" y="428198"/>
                </a:cubicBezTo>
                <a:cubicBezTo>
                  <a:pt x="1092224" y="467709"/>
                  <a:pt x="984979" y="563664"/>
                  <a:pt x="984979" y="563664"/>
                </a:cubicBezTo>
                <a:cubicBezTo>
                  <a:pt x="931357" y="625753"/>
                  <a:pt x="832579" y="721709"/>
                  <a:pt x="781779" y="800731"/>
                </a:cubicBezTo>
                <a:cubicBezTo>
                  <a:pt x="730979" y="879753"/>
                  <a:pt x="680179" y="947487"/>
                  <a:pt x="680179" y="1037798"/>
                </a:cubicBezTo>
                <a:cubicBezTo>
                  <a:pt x="680179" y="1128109"/>
                  <a:pt x="762023" y="1269220"/>
                  <a:pt x="781779" y="1342598"/>
                </a:cubicBezTo>
                <a:cubicBezTo>
                  <a:pt x="801535" y="1415976"/>
                  <a:pt x="807180" y="1424442"/>
                  <a:pt x="798713" y="1478064"/>
                </a:cubicBezTo>
                <a:cubicBezTo>
                  <a:pt x="790246" y="1531686"/>
                  <a:pt x="781779" y="1610709"/>
                  <a:pt x="730979" y="1664331"/>
                </a:cubicBezTo>
                <a:cubicBezTo>
                  <a:pt x="680179" y="1717953"/>
                  <a:pt x="556002" y="1751820"/>
                  <a:pt x="493913" y="1799798"/>
                </a:cubicBezTo>
                <a:cubicBezTo>
                  <a:pt x="431824" y="1847776"/>
                  <a:pt x="358446" y="1952198"/>
                  <a:pt x="358446" y="1952198"/>
                </a:cubicBezTo>
                <a:cubicBezTo>
                  <a:pt x="313290" y="2002998"/>
                  <a:pt x="262490" y="2087665"/>
                  <a:pt x="222979" y="2104598"/>
                </a:cubicBezTo>
                <a:cubicBezTo>
                  <a:pt x="183468" y="2121531"/>
                  <a:pt x="155246" y="2364242"/>
                  <a:pt x="121379" y="2053798"/>
                </a:cubicBezTo>
                <a:cubicBezTo>
                  <a:pt x="87512" y="1743354"/>
                  <a:pt x="-50777" y="577776"/>
                  <a:pt x="19779" y="241931"/>
                </a:cubicBezTo>
                <a:cubicBezTo>
                  <a:pt x="90335" y="-93914"/>
                  <a:pt x="400779" y="24620"/>
                  <a:pt x="510846" y="4864"/>
                </a:cubicBezTo>
                <a:close/>
              </a:path>
            </a:pathLst>
          </a:custGeom>
          <a:noFill/>
          <a:ln w="38100" cmpd="sng">
            <a:solidFill>
              <a:srgbClr val="B8586C"/>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3579" name="TextBox 17"/>
          <p:cNvSpPr txBox="1">
            <a:spLocks noChangeArrowheads="1"/>
          </p:cNvSpPr>
          <p:nvPr/>
        </p:nvSpPr>
        <p:spPr bwMode="auto">
          <a:xfrm>
            <a:off x="304800" y="2306638"/>
            <a:ext cx="762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600"/>
              <a:t>Psoas</a:t>
            </a:r>
          </a:p>
        </p:txBody>
      </p:sp>
      <p:sp>
        <p:nvSpPr>
          <p:cNvPr id="32" name="Rectangle 31"/>
          <p:cNvSpPr/>
          <p:nvPr/>
        </p:nvSpPr>
        <p:spPr>
          <a:xfrm>
            <a:off x="3733800" y="4135437"/>
            <a:ext cx="762000" cy="609600"/>
          </a:xfrm>
          <a:prstGeom prst="rect">
            <a:avLst/>
          </a:prstGeom>
        </p:spPr>
        <p:style>
          <a:lnRef idx="0">
            <a:schemeClr val="dk1"/>
          </a:lnRef>
          <a:fillRef idx="3">
            <a:schemeClr val="dk1"/>
          </a:fillRef>
          <a:effectRef idx="3">
            <a:schemeClr val="dk1"/>
          </a:effectRef>
          <a:fontRef idx="minor">
            <a:schemeClr val="lt1"/>
          </a:fontRef>
        </p:style>
        <p:txBody>
          <a:bodyPr anchor="ctr"/>
          <a:lstStyle/>
          <a:p>
            <a:pPr algn="ctr">
              <a:defRPr/>
            </a:pPr>
            <a:r>
              <a:rPr lang="en-US" dirty="0"/>
              <a:t>Left</a:t>
            </a:r>
          </a:p>
        </p:txBody>
      </p:sp>
      <p:sp>
        <p:nvSpPr>
          <p:cNvPr id="33" name="Rectangle 32"/>
          <p:cNvSpPr/>
          <p:nvPr/>
        </p:nvSpPr>
        <p:spPr>
          <a:xfrm>
            <a:off x="457200" y="4135437"/>
            <a:ext cx="762000" cy="609600"/>
          </a:xfrm>
          <a:prstGeom prst="rect">
            <a:avLst/>
          </a:prstGeom>
        </p:spPr>
        <p:style>
          <a:lnRef idx="0">
            <a:schemeClr val="dk1"/>
          </a:lnRef>
          <a:fillRef idx="3">
            <a:schemeClr val="dk1"/>
          </a:fillRef>
          <a:effectRef idx="3">
            <a:schemeClr val="dk1"/>
          </a:effectRef>
          <a:fontRef idx="minor">
            <a:schemeClr val="lt1"/>
          </a:fontRef>
        </p:style>
        <p:txBody>
          <a:bodyPr anchor="ctr"/>
          <a:lstStyle/>
          <a:p>
            <a:pPr algn="ctr">
              <a:defRPr/>
            </a:pPr>
            <a:r>
              <a:rPr lang="en-US" dirty="0"/>
              <a:t>Right</a:t>
            </a:r>
          </a:p>
        </p:txBody>
      </p:sp>
      <p:sp>
        <p:nvSpPr>
          <p:cNvPr id="34" name="Rectangle 33"/>
          <p:cNvSpPr/>
          <p:nvPr/>
        </p:nvSpPr>
        <p:spPr>
          <a:xfrm>
            <a:off x="304800" y="2306638"/>
            <a:ext cx="4191000" cy="609600"/>
          </a:xfrm>
          <a:prstGeom prst="rect">
            <a:avLst/>
          </a:prstGeom>
          <a:solidFill>
            <a:schemeClr val="accent5">
              <a:lumMod val="50000"/>
              <a:alpha val="3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a:p>
            <a:pPr algn="ctr">
              <a:defRPr/>
            </a:pPr>
            <a:r>
              <a:rPr lang="en-US" dirty="0"/>
              <a:t>Standard Zone</a:t>
            </a:r>
          </a:p>
        </p:txBody>
      </p:sp>
      <p:sp>
        <p:nvSpPr>
          <p:cNvPr id="36" name="TextBox 35"/>
          <p:cNvSpPr txBox="1"/>
          <p:nvPr/>
        </p:nvSpPr>
        <p:spPr>
          <a:xfrm>
            <a:off x="228600" y="685800"/>
            <a:ext cx="3048000" cy="523875"/>
          </a:xfrm>
          <a:prstGeom prst="rect">
            <a:avLst/>
          </a:prstGeom>
          <a:noFill/>
        </p:spPr>
        <p:txBody>
          <a:bodyPr>
            <a:spAutoFit/>
          </a:bodyPr>
          <a:lstStyle/>
          <a:p>
            <a:pPr>
              <a:defRPr/>
            </a:pPr>
            <a:r>
              <a:rPr lang="en-US" sz="2800" b="1" u="sng" dirty="0">
                <a:solidFill>
                  <a:schemeClr val="bg1">
                    <a:lumMod val="40000"/>
                    <a:lumOff val="60000"/>
                  </a:schemeClr>
                </a:solidFill>
              </a:rPr>
              <a:t>Standard</a:t>
            </a:r>
          </a:p>
        </p:txBody>
      </p:sp>
      <p:sp>
        <p:nvSpPr>
          <p:cNvPr id="37" name="TextBox 36"/>
          <p:cNvSpPr txBox="1"/>
          <p:nvPr/>
        </p:nvSpPr>
        <p:spPr>
          <a:xfrm>
            <a:off x="4495800" y="685800"/>
            <a:ext cx="3048000" cy="523875"/>
          </a:xfrm>
          <a:prstGeom prst="rect">
            <a:avLst/>
          </a:prstGeom>
          <a:noFill/>
        </p:spPr>
        <p:txBody>
          <a:bodyPr>
            <a:spAutoFit/>
          </a:bodyPr>
          <a:lstStyle/>
          <a:p>
            <a:pPr>
              <a:defRPr/>
            </a:pPr>
            <a:r>
              <a:rPr lang="en-US" sz="2800" b="1" u="sng" dirty="0">
                <a:solidFill>
                  <a:schemeClr val="bg1">
                    <a:lumMod val="40000"/>
                    <a:lumOff val="60000"/>
                  </a:schemeClr>
                </a:solidFill>
              </a:rPr>
              <a:t>Oblique</a:t>
            </a:r>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457200" y="381000"/>
            <a:ext cx="7391400" cy="876300"/>
          </a:xfrm>
        </p:spPr>
        <p:txBody>
          <a:bodyPr/>
          <a:lstStyle/>
          <a:p>
            <a:pPr eaLnBrk="1" hangingPunct="1"/>
            <a:r>
              <a:rPr lang="en-US" sz="3200">
                <a:latin typeface="Arial" charset="0"/>
                <a:ea typeface="ヒラギノ角ゴ Pro W3" charset="0"/>
              </a:rPr>
              <a:t>DLIF Vs. Oblique Positioning</a:t>
            </a:r>
          </a:p>
        </p:txBody>
      </p:sp>
      <p:sp>
        <p:nvSpPr>
          <p:cNvPr id="27650" name="Rectangle 3"/>
          <p:cNvSpPr>
            <a:spLocks noGrp="1" noChangeArrowheads="1"/>
          </p:cNvSpPr>
          <p:nvPr>
            <p:ph type="body" idx="1"/>
          </p:nvPr>
        </p:nvSpPr>
        <p:spPr>
          <a:xfrm>
            <a:off x="381000" y="1905000"/>
            <a:ext cx="3886200" cy="4419600"/>
          </a:xfrm>
        </p:spPr>
        <p:txBody>
          <a:bodyPr/>
          <a:lstStyle/>
          <a:p>
            <a:pPr eaLnBrk="1" hangingPunct="1"/>
            <a:r>
              <a:rPr lang="en-US" sz="2300" dirty="0">
                <a:latin typeface="Arial" charset="0"/>
                <a:ea typeface="ヒラギノ角ゴ Pro W3" charset="0"/>
              </a:rPr>
              <a:t>Put In Lateral Position with Right or Left Side Up</a:t>
            </a:r>
          </a:p>
          <a:p>
            <a:pPr eaLnBrk="1" hangingPunct="1"/>
            <a:r>
              <a:rPr lang="en-US" sz="2300" dirty="0">
                <a:latin typeface="Arial" charset="0"/>
                <a:ea typeface="ヒラギノ角ゴ Pro W3" charset="0"/>
              </a:rPr>
              <a:t>Axillary Roll and Pillows Between Arms and Legs</a:t>
            </a:r>
          </a:p>
          <a:p>
            <a:pPr eaLnBrk="1" hangingPunct="1"/>
            <a:r>
              <a:rPr lang="en-US" sz="2300" dirty="0">
                <a:latin typeface="Arial" charset="0"/>
                <a:ea typeface="ヒラギノ角ゴ Pro W3" charset="0"/>
              </a:rPr>
              <a:t>Break Bed at Patient’s Crest</a:t>
            </a:r>
          </a:p>
          <a:p>
            <a:pPr eaLnBrk="1" hangingPunct="1"/>
            <a:r>
              <a:rPr lang="en-US" sz="2300" dirty="0">
                <a:latin typeface="Arial" charset="0"/>
                <a:ea typeface="ヒラギノ角ゴ Pro W3" charset="0"/>
              </a:rPr>
              <a:t>Flex Both Hips and </a:t>
            </a:r>
            <a:r>
              <a:rPr lang="en-US" sz="2300" dirty="0" smtClean="0">
                <a:latin typeface="Arial" charset="0"/>
                <a:ea typeface="ヒラギノ角ゴ Pro W3" charset="0"/>
              </a:rPr>
              <a:t>Knees</a:t>
            </a:r>
            <a:endParaRPr lang="en-US" sz="2300" dirty="0">
              <a:latin typeface="Arial" charset="0"/>
              <a:ea typeface="ヒラギノ角ゴ Pro W3" charset="0"/>
            </a:endParaRPr>
          </a:p>
          <a:p>
            <a:pPr eaLnBrk="1" hangingPunct="1"/>
            <a:r>
              <a:rPr lang="en-US" sz="2300" dirty="0">
                <a:latin typeface="Arial" charset="0"/>
                <a:ea typeface="ヒラギノ角ゴ Pro W3" charset="0"/>
              </a:rPr>
              <a:t>Surgeon Works </a:t>
            </a:r>
            <a:r>
              <a:rPr lang="en-US" sz="2300" dirty="0" smtClean="0">
                <a:latin typeface="Arial" charset="0"/>
                <a:ea typeface="ヒラギノ角ゴ Pro W3" charset="0"/>
              </a:rPr>
              <a:t>at Anterior or </a:t>
            </a:r>
            <a:r>
              <a:rPr lang="en-US" sz="2300" dirty="0">
                <a:latin typeface="Arial" charset="0"/>
                <a:ea typeface="ヒラギノ角ゴ Pro W3" charset="0"/>
              </a:rPr>
              <a:t>Posterior Side of Patient</a:t>
            </a:r>
          </a:p>
        </p:txBody>
      </p:sp>
      <p:sp>
        <p:nvSpPr>
          <p:cNvPr id="4" name="Rectangle 3"/>
          <p:cNvSpPr txBox="1">
            <a:spLocks noChangeArrowheads="1"/>
          </p:cNvSpPr>
          <p:nvPr/>
        </p:nvSpPr>
        <p:spPr bwMode="auto">
          <a:xfrm>
            <a:off x="4648200" y="1905000"/>
            <a:ext cx="3962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marL="342900" indent="-342900" algn="l" rtl="0" eaLnBrk="0" fontAlgn="base" hangingPunct="0">
              <a:spcBef>
                <a:spcPct val="20000"/>
              </a:spcBef>
              <a:spcAft>
                <a:spcPct val="0"/>
              </a:spcAft>
              <a:buChar char="•"/>
              <a:defRPr sz="2400">
                <a:solidFill>
                  <a:schemeClr val="tx2"/>
                </a:solidFill>
                <a:latin typeface="+mn-lt"/>
                <a:ea typeface="+mn-ea"/>
                <a:cs typeface="ヒラギノ角ゴ Pro W3" charset="0"/>
              </a:defRPr>
            </a:lvl1pPr>
            <a:lvl2pPr marL="742950" indent="-285750" algn="l" rtl="0" eaLnBrk="0" fontAlgn="base" hangingPunct="0">
              <a:spcBef>
                <a:spcPct val="20000"/>
              </a:spcBef>
              <a:spcAft>
                <a:spcPct val="0"/>
              </a:spcAft>
              <a:buChar char="–"/>
              <a:defRPr sz="2000">
                <a:solidFill>
                  <a:schemeClr val="tx2"/>
                </a:solidFill>
                <a:latin typeface="+mn-lt"/>
                <a:ea typeface="+mn-ea"/>
                <a:cs typeface="ヒラギノ角ゴ Pro W3" charset="0"/>
              </a:defRPr>
            </a:lvl2pPr>
            <a:lvl3pPr marL="1143000" indent="-228600" algn="l" rtl="0" eaLnBrk="0" fontAlgn="base" hangingPunct="0">
              <a:spcBef>
                <a:spcPct val="20000"/>
              </a:spcBef>
              <a:spcAft>
                <a:spcPct val="0"/>
              </a:spcAft>
              <a:buChar char="•"/>
              <a:defRPr>
                <a:solidFill>
                  <a:schemeClr val="tx2"/>
                </a:solidFill>
                <a:latin typeface="+mn-lt"/>
                <a:ea typeface="+mn-ea"/>
                <a:cs typeface="ヒラギノ角ゴ Pro W3" charset="0"/>
              </a:defRPr>
            </a:lvl3pPr>
            <a:lvl4pPr marL="1600200" indent="-228600" algn="l" rtl="0" eaLnBrk="0" fontAlgn="base" hangingPunct="0">
              <a:spcBef>
                <a:spcPct val="20000"/>
              </a:spcBef>
              <a:spcAft>
                <a:spcPct val="0"/>
              </a:spcAft>
              <a:defRPr>
                <a:solidFill>
                  <a:schemeClr val="tx2"/>
                </a:solidFill>
                <a:latin typeface="+mn-lt"/>
                <a:ea typeface="+mn-ea"/>
                <a:cs typeface="ヒラギノ角ゴ Pro W3" charset="0"/>
              </a:defRPr>
            </a:lvl4pPr>
            <a:lvl5pPr marL="2057400" indent="-228600" algn="l" rtl="0" eaLnBrk="0" fontAlgn="base" hangingPunct="0">
              <a:spcBef>
                <a:spcPct val="20000"/>
              </a:spcBef>
              <a:spcAft>
                <a:spcPct val="0"/>
              </a:spcAft>
              <a:buChar char="»"/>
              <a:defRPr sz="1600">
                <a:solidFill>
                  <a:schemeClr val="tx2"/>
                </a:solidFill>
                <a:latin typeface="+mn-lt"/>
                <a:ea typeface="+mn-ea"/>
                <a:cs typeface="ヒラギノ角ゴ Pro W3" charset="0"/>
              </a:defRPr>
            </a:lvl5pPr>
            <a:lvl6pPr marL="2514600" indent="-228600" algn="l" rtl="0" eaLnBrk="0" fontAlgn="base" hangingPunct="0">
              <a:spcBef>
                <a:spcPct val="20000"/>
              </a:spcBef>
              <a:spcAft>
                <a:spcPct val="0"/>
              </a:spcAft>
              <a:buChar char="»"/>
              <a:defRPr sz="1600">
                <a:solidFill>
                  <a:schemeClr val="tx2"/>
                </a:solidFill>
                <a:latin typeface="+mn-lt"/>
                <a:ea typeface="+mn-ea"/>
              </a:defRPr>
            </a:lvl6pPr>
            <a:lvl7pPr marL="2971800" indent="-228600" algn="l" rtl="0" eaLnBrk="0" fontAlgn="base" hangingPunct="0">
              <a:spcBef>
                <a:spcPct val="20000"/>
              </a:spcBef>
              <a:spcAft>
                <a:spcPct val="0"/>
              </a:spcAft>
              <a:buChar char="»"/>
              <a:defRPr sz="1600">
                <a:solidFill>
                  <a:schemeClr val="tx2"/>
                </a:solidFill>
                <a:latin typeface="+mn-lt"/>
                <a:ea typeface="+mn-ea"/>
              </a:defRPr>
            </a:lvl7pPr>
            <a:lvl8pPr marL="3429000" indent="-228600" algn="l" rtl="0" eaLnBrk="0" fontAlgn="base" hangingPunct="0">
              <a:spcBef>
                <a:spcPct val="20000"/>
              </a:spcBef>
              <a:spcAft>
                <a:spcPct val="0"/>
              </a:spcAft>
              <a:buChar char="»"/>
              <a:defRPr sz="1600">
                <a:solidFill>
                  <a:schemeClr val="tx2"/>
                </a:solidFill>
                <a:latin typeface="+mn-lt"/>
                <a:ea typeface="+mn-ea"/>
              </a:defRPr>
            </a:lvl8pPr>
            <a:lvl9pPr marL="3886200" indent="-228600" algn="l" rtl="0" eaLnBrk="0" fontAlgn="base" hangingPunct="0">
              <a:spcBef>
                <a:spcPct val="20000"/>
              </a:spcBef>
              <a:spcAft>
                <a:spcPct val="0"/>
              </a:spcAft>
              <a:buChar char="»"/>
              <a:defRPr sz="1600">
                <a:solidFill>
                  <a:schemeClr val="tx2"/>
                </a:solidFill>
                <a:latin typeface="+mn-lt"/>
                <a:ea typeface="+mn-ea"/>
              </a:defRPr>
            </a:lvl9pPr>
          </a:lstStyle>
          <a:p>
            <a:pPr eaLnBrk="1" hangingPunct="1">
              <a:defRPr/>
            </a:pPr>
            <a:r>
              <a:rPr lang="en-US" sz="2300" dirty="0" smtClean="0">
                <a:latin typeface="Arial" charset="0"/>
                <a:ea typeface="ヒラギノ角ゴ Pro W3" charset="0"/>
              </a:rPr>
              <a:t>Put In Lateral Position </a:t>
            </a:r>
            <a:r>
              <a:rPr lang="en-US" sz="2300" dirty="0" smtClean="0">
                <a:solidFill>
                  <a:srgbClr val="FFFF00"/>
                </a:solidFill>
                <a:latin typeface="Arial" charset="0"/>
                <a:ea typeface="ヒラギノ角ゴ Pro W3" charset="0"/>
              </a:rPr>
              <a:t>ALWAYS Left Side Up</a:t>
            </a:r>
          </a:p>
          <a:p>
            <a:pPr eaLnBrk="1" hangingPunct="1">
              <a:defRPr/>
            </a:pPr>
            <a:r>
              <a:rPr lang="en-US" sz="2300" dirty="0" smtClean="0">
                <a:latin typeface="Arial" charset="0"/>
                <a:ea typeface="ヒラギノ角ゴ Pro W3" charset="0"/>
              </a:rPr>
              <a:t>Axillary Roll and Pillows Between Arms and Legs</a:t>
            </a:r>
          </a:p>
          <a:p>
            <a:pPr eaLnBrk="1" hangingPunct="1">
              <a:defRPr/>
            </a:pPr>
            <a:r>
              <a:rPr lang="en-US" sz="2300" dirty="0" smtClean="0">
                <a:solidFill>
                  <a:srgbClr val="FFFF00"/>
                </a:solidFill>
                <a:latin typeface="Arial" charset="0"/>
                <a:ea typeface="ヒラギノ角ゴ Pro W3" charset="0"/>
              </a:rPr>
              <a:t>Do not  have to break Patient on Bed</a:t>
            </a:r>
            <a:endParaRPr lang="en-US" sz="2300" strike="sngStrike" dirty="0" smtClean="0">
              <a:solidFill>
                <a:srgbClr val="FFFF00"/>
              </a:solidFill>
              <a:latin typeface="Arial" charset="0"/>
              <a:ea typeface="ヒラギノ角ゴ Pro W3" charset="0"/>
            </a:endParaRPr>
          </a:p>
          <a:p>
            <a:pPr eaLnBrk="1" hangingPunct="1">
              <a:defRPr/>
            </a:pPr>
            <a:r>
              <a:rPr lang="en-US" sz="2300" dirty="0" smtClean="0">
                <a:solidFill>
                  <a:srgbClr val="FFFF00"/>
                </a:solidFill>
                <a:latin typeface="Arial" charset="0"/>
                <a:ea typeface="ヒラギノ角ゴ Pro W3" charset="0"/>
              </a:rPr>
              <a:t>Patient Legs Can be Extended</a:t>
            </a:r>
            <a:endParaRPr lang="en-US" sz="2300" strike="sngStrike" dirty="0" smtClean="0">
              <a:latin typeface="Arial" charset="0"/>
              <a:ea typeface="ヒラギノ角ゴ Pro W3" charset="0"/>
            </a:endParaRPr>
          </a:p>
          <a:p>
            <a:pPr eaLnBrk="1" hangingPunct="1">
              <a:defRPr/>
            </a:pPr>
            <a:r>
              <a:rPr lang="en-US" sz="2300" dirty="0" smtClean="0">
                <a:latin typeface="Arial" charset="0"/>
                <a:ea typeface="ヒラギノ角ゴ Pro W3" charset="0"/>
              </a:rPr>
              <a:t>Surgeon Works at Anterior Side of Patient</a:t>
            </a:r>
            <a:endParaRPr lang="en-US" sz="2300" dirty="0">
              <a:latin typeface="Arial" charset="0"/>
              <a:ea typeface="ヒラギノ角ゴ Pro W3" charset="0"/>
            </a:endParaRPr>
          </a:p>
        </p:txBody>
      </p:sp>
      <p:sp>
        <p:nvSpPr>
          <p:cNvPr id="2" name="TextBox 1"/>
          <p:cNvSpPr txBox="1"/>
          <p:nvPr/>
        </p:nvSpPr>
        <p:spPr>
          <a:xfrm>
            <a:off x="381000" y="1371600"/>
            <a:ext cx="3048000" cy="523875"/>
          </a:xfrm>
          <a:prstGeom prst="rect">
            <a:avLst/>
          </a:prstGeom>
          <a:noFill/>
        </p:spPr>
        <p:txBody>
          <a:bodyPr>
            <a:spAutoFit/>
          </a:bodyPr>
          <a:lstStyle/>
          <a:p>
            <a:pPr>
              <a:defRPr/>
            </a:pPr>
            <a:r>
              <a:rPr lang="en-US" sz="2800" b="1" u="sng" dirty="0">
                <a:solidFill>
                  <a:schemeClr val="bg1">
                    <a:lumMod val="40000"/>
                    <a:lumOff val="60000"/>
                  </a:schemeClr>
                </a:solidFill>
              </a:rPr>
              <a:t>Standard</a:t>
            </a:r>
          </a:p>
        </p:txBody>
      </p:sp>
      <p:sp>
        <p:nvSpPr>
          <p:cNvPr id="6" name="TextBox 5"/>
          <p:cNvSpPr txBox="1"/>
          <p:nvPr/>
        </p:nvSpPr>
        <p:spPr>
          <a:xfrm>
            <a:off x="4572000" y="1371600"/>
            <a:ext cx="3048000" cy="523875"/>
          </a:xfrm>
          <a:prstGeom prst="rect">
            <a:avLst/>
          </a:prstGeom>
          <a:noFill/>
        </p:spPr>
        <p:txBody>
          <a:bodyPr>
            <a:spAutoFit/>
          </a:bodyPr>
          <a:lstStyle/>
          <a:p>
            <a:pPr>
              <a:defRPr/>
            </a:pPr>
            <a:r>
              <a:rPr lang="en-US" sz="2800" b="1" u="sng" dirty="0">
                <a:solidFill>
                  <a:schemeClr val="bg1">
                    <a:lumMod val="40000"/>
                    <a:lumOff val="60000"/>
                  </a:schemeClr>
                </a:solidFill>
              </a:rPr>
              <a:t>Oblique</a:t>
            </a:r>
          </a:p>
        </p:txBody>
      </p:sp>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Content Placeholder 3" descr="DSC_0479.JPG"/>
          <p:cNvPicPr>
            <a:picLocks noGrp="1" noChangeAspect="1"/>
          </p:cNvPicPr>
          <p:nvPr>
            <p:ph idx="1"/>
          </p:nvPr>
        </p:nvPicPr>
        <p:blipFill>
          <a:blip r:embed="rId4" cstate="email">
            <a:extLst>
              <a:ext uri="{28A0092B-C50C-407E-A947-70E740481C1C}">
                <a14:useLocalDpi xmlns:a14="http://schemas.microsoft.com/office/drawing/2010/main"/>
              </a:ext>
            </a:extLst>
          </a:blip>
          <a:srcRect/>
          <a:stretch>
            <a:fillRect/>
          </a:stretch>
        </p:blipFill>
        <p:spPr>
          <a:xfrm rot="5400000">
            <a:off x="-616501" y="2064301"/>
            <a:ext cx="5486400" cy="3643798"/>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4"/>
          <p:cNvSpPr/>
          <p:nvPr/>
        </p:nvSpPr>
        <p:spPr>
          <a:xfrm>
            <a:off x="1219200" y="1295400"/>
            <a:ext cx="990600" cy="838200"/>
          </a:xfrm>
          <a:prstGeom prst="rect">
            <a:avLst/>
          </a:prstGeom>
          <a:solidFill>
            <a:schemeClr val="accent4">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TextBox 5"/>
          <p:cNvSpPr txBox="1"/>
          <p:nvPr/>
        </p:nvSpPr>
        <p:spPr>
          <a:xfrm>
            <a:off x="152400" y="457200"/>
            <a:ext cx="3048000" cy="523875"/>
          </a:xfrm>
          <a:prstGeom prst="rect">
            <a:avLst/>
          </a:prstGeom>
          <a:noFill/>
        </p:spPr>
        <p:txBody>
          <a:bodyPr>
            <a:spAutoFit/>
          </a:bodyPr>
          <a:lstStyle/>
          <a:p>
            <a:pPr>
              <a:defRPr/>
            </a:pPr>
            <a:r>
              <a:rPr lang="en-US" sz="2800" b="1" u="sng" dirty="0">
                <a:solidFill>
                  <a:schemeClr val="bg1">
                    <a:lumMod val="40000"/>
                    <a:lumOff val="60000"/>
                  </a:schemeClr>
                </a:solidFill>
              </a:rPr>
              <a:t>Standard</a:t>
            </a:r>
          </a:p>
        </p:txBody>
      </p:sp>
      <p:sp>
        <p:nvSpPr>
          <p:cNvPr id="7" name="TextBox 6"/>
          <p:cNvSpPr txBox="1"/>
          <p:nvPr/>
        </p:nvSpPr>
        <p:spPr>
          <a:xfrm>
            <a:off x="5791200" y="457200"/>
            <a:ext cx="3048000" cy="523875"/>
          </a:xfrm>
          <a:prstGeom prst="rect">
            <a:avLst/>
          </a:prstGeom>
          <a:noFill/>
        </p:spPr>
        <p:txBody>
          <a:bodyPr>
            <a:spAutoFit/>
          </a:bodyPr>
          <a:lstStyle/>
          <a:p>
            <a:pPr algn="r">
              <a:defRPr/>
            </a:pPr>
            <a:r>
              <a:rPr lang="en-US" sz="2800" b="1" u="sng" dirty="0">
                <a:solidFill>
                  <a:schemeClr val="bg1">
                    <a:lumMod val="40000"/>
                    <a:lumOff val="60000"/>
                  </a:schemeClr>
                </a:solidFill>
              </a:rPr>
              <a:t>Oblique</a:t>
            </a:r>
          </a:p>
        </p:txBody>
      </p:sp>
      <p:pic>
        <p:nvPicPr>
          <p:cNvPr id="4" name="Picture 3" descr="IMG_2278.JPG"/>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16200000">
            <a:off x="4230188" y="2096589"/>
            <a:ext cx="5486400" cy="35792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152400" y="228600"/>
            <a:ext cx="5867400" cy="990600"/>
          </a:xfrm>
        </p:spPr>
        <p:txBody>
          <a:bodyPr/>
          <a:lstStyle/>
          <a:p>
            <a:pPr eaLnBrk="1" hangingPunct="1"/>
            <a:r>
              <a:rPr lang="en-US">
                <a:latin typeface="Arial" charset="0"/>
                <a:ea typeface="ヒラギノ角ゴ Pro W3" charset="0"/>
              </a:rPr>
              <a:t>Tape Circumferential Around Bed</a:t>
            </a:r>
            <a:br>
              <a:rPr lang="en-US">
                <a:latin typeface="Arial" charset="0"/>
                <a:ea typeface="ヒラギノ角ゴ Pro W3" charset="0"/>
              </a:rPr>
            </a:br>
            <a:endParaRPr lang="en-US">
              <a:latin typeface="Arial" charset="0"/>
              <a:ea typeface="ヒラギノ角ゴ Pro W3" charset="0"/>
            </a:endParaRPr>
          </a:p>
        </p:txBody>
      </p:sp>
      <p:sp>
        <p:nvSpPr>
          <p:cNvPr id="7" name="TextBox 6"/>
          <p:cNvSpPr txBox="1"/>
          <p:nvPr/>
        </p:nvSpPr>
        <p:spPr>
          <a:xfrm>
            <a:off x="228600" y="4114800"/>
            <a:ext cx="3048000" cy="523875"/>
          </a:xfrm>
          <a:prstGeom prst="rect">
            <a:avLst/>
          </a:prstGeom>
          <a:noFill/>
        </p:spPr>
        <p:txBody>
          <a:bodyPr>
            <a:spAutoFit/>
          </a:bodyPr>
          <a:lstStyle/>
          <a:p>
            <a:pPr>
              <a:defRPr/>
            </a:pPr>
            <a:r>
              <a:rPr lang="en-US" sz="2800" b="1" u="sng" dirty="0">
                <a:solidFill>
                  <a:schemeClr val="bg1">
                    <a:lumMod val="40000"/>
                    <a:lumOff val="60000"/>
                  </a:schemeClr>
                </a:solidFill>
              </a:rPr>
              <a:t>Standard</a:t>
            </a:r>
          </a:p>
        </p:txBody>
      </p:sp>
      <p:sp>
        <p:nvSpPr>
          <p:cNvPr id="8" name="TextBox 7"/>
          <p:cNvSpPr txBox="1"/>
          <p:nvPr/>
        </p:nvSpPr>
        <p:spPr>
          <a:xfrm>
            <a:off x="5791200" y="1944688"/>
            <a:ext cx="3048000" cy="523875"/>
          </a:xfrm>
          <a:prstGeom prst="rect">
            <a:avLst/>
          </a:prstGeom>
          <a:noFill/>
        </p:spPr>
        <p:txBody>
          <a:bodyPr>
            <a:spAutoFit/>
          </a:bodyPr>
          <a:lstStyle/>
          <a:p>
            <a:pPr algn="r">
              <a:defRPr/>
            </a:pPr>
            <a:r>
              <a:rPr lang="en-US" sz="2800" b="1" u="sng" dirty="0">
                <a:solidFill>
                  <a:schemeClr val="bg1">
                    <a:lumMod val="40000"/>
                    <a:lumOff val="60000"/>
                  </a:schemeClr>
                </a:solidFill>
              </a:rPr>
              <a:t>Oblique</a:t>
            </a:r>
          </a:p>
        </p:txBody>
      </p:sp>
      <p:sp>
        <p:nvSpPr>
          <p:cNvPr id="31748" name="TextBox 2"/>
          <p:cNvSpPr txBox="1">
            <a:spLocks noChangeArrowheads="1"/>
          </p:cNvSpPr>
          <p:nvPr/>
        </p:nvSpPr>
        <p:spPr bwMode="auto">
          <a:xfrm>
            <a:off x="228600" y="4572000"/>
            <a:ext cx="2971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dirty="0"/>
              <a:t>C-Arm is </a:t>
            </a:r>
            <a:r>
              <a:rPr lang="en-US" sz="1800" dirty="0" smtClean="0"/>
              <a:t>Anterior or Posterior</a:t>
            </a:r>
            <a:endParaRPr lang="en-US" sz="1800" dirty="0"/>
          </a:p>
          <a:p>
            <a:pPr eaLnBrk="1" hangingPunct="1"/>
            <a:r>
              <a:rPr lang="en-US" sz="1800" dirty="0"/>
              <a:t>Surgeons </a:t>
            </a:r>
            <a:r>
              <a:rPr lang="en-US" sz="1800" dirty="0" smtClean="0"/>
              <a:t>Stands Anterior or </a:t>
            </a:r>
            <a:r>
              <a:rPr lang="en-US" sz="1800" dirty="0"/>
              <a:t>Posterior</a:t>
            </a:r>
          </a:p>
        </p:txBody>
      </p:sp>
      <p:sp>
        <p:nvSpPr>
          <p:cNvPr id="31749" name="TextBox 9"/>
          <p:cNvSpPr txBox="1">
            <a:spLocks noChangeArrowheads="1"/>
          </p:cNvSpPr>
          <p:nvPr/>
        </p:nvSpPr>
        <p:spPr bwMode="auto">
          <a:xfrm>
            <a:off x="5867400" y="2401888"/>
            <a:ext cx="2971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eaLnBrk="1" hangingPunct="1"/>
            <a:r>
              <a:rPr lang="en-US" sz="1800"/>
              <a:t>C-Arm is Posterior</a:t>
            </a:r>
          </a:p>
          <a:p>
            <a:pPr algn="r" eaLnBrk="1" hangingPunct="1"/>
            <a:r>
              <a:rPr lang="en-US" sz="1800"/>
              <a:t>Surgeons Stand Anterior</a:t>
            </a:r>
          </a:p>
        </p:txBody>
      </p:sp>
      <p:pic>
        <p:nvPicPr>
          <p:cNvPr id="12" name="Content Placeholder 3" descr="DSC_0494.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04800" y="838200"/>
            <a:ext cx="4871611" cy="32356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FAA26D3D-D897-4be2-8F04-BA451C77F1D7}">
              <ma14:placeholderFlag xmlns:ma14="http://schemas.microsoft.com/office/mac/drawingml/2011/main" xmlns="" val="1"/>
            </a:ext>
          </a:extLst>
        </p:spPr>
      </p:pic>
      <p:pic>
        <p:nvPicPr>
          <p:cNvPr id="11" name="Picture 10" descr="IMG_2276.JPG"/>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886200" y="3276600"/>
            <a:ext cx="4978400" cy="33358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Rectangle 8"/>
          <p:cNvSpPr/>
          <p:nvPr/>
        </p:nvSpPr>
        <p:spPr>
          <a:xfrm>
            <a:off x="6032500" y="4792133"/>
            <a:ext cx="342900" cy="304800"/>
          </a:xfrm>
          <a:prstGeom prst="rect">
            <a:avLst/>
          </a:prstGeom>
          <a:solidFill>
            <a:schemeClr val="accent4">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G_2461.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38200" y="1111209"/>
            <a:ext cx="7284192" cy="51371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4819" name="Title 1"/>
          <p:cNvSpPr>
            <a:spLocks noGrp="1"/>
          </p:cNvSpPr>
          <p:nvPr>
            <p:ph type="title"/>
          </p:nvPr>
        </p:nvSpPr>
        <p:spPr>
          <a:xfrm>
            <a:off x="228600" y="381000"/>
            <a:ext cx="7391400" cy="876300"/>
          </a:xfrm>
        </p:spPr>
        <p:txBody>
          <a:bodyPr/>
          <a:lstStyle/>
          <a:p>
            <a:r>
              <a:rPr lang="en-US" dirty="0">
                <a:latin typeface="Arial" charset="0"/>
                <a:ea typeface="ヒラギノ角ゴ Pro W3" charset="0"/>
              </a:rPr>
              <a:t>Patient Marking </a:t>
            </a:r>
          </a:p>
        </p:txBody>
      </p:sp>
      <p:sp>
        <p:nvSpPr>
          <p:cNvPr id="9" name="TextBox 8"/>
          <p:cNvSpPr txBox="1"/>
          <p:nvPr/>
        </p:nvSpPr>
        <p:spPr>
          <a:xfrm>
            <a:off x="6477000" y="4495800"/>
            <a:ext cx="1524000" cy="523875"/>
          </a:xfrm>
          <a:prstGeom prst="rect">
            <a:avLst/>
          </a:prstGeom>
        </p:spPr>
        <p:style>
          <a:lnRef idx="1">
            <a:schemeClr val="dk1"/>
          </a:lnRef>
          <a:fillRef idx="3">
            <a:schemeClr val="dk1"/>
          </a:fillRef>
          <a:effectRef idx="2">
            <a:schemeClr val="dk1"/>
          </a:effectRef>
          <a:fontRef idx="minor">
            <a:schemeClr val="lt1"/>
          </a:fontRef>
        </p:style>
        <p:txBody>
          <a:bodyPr>
            <a:spAutoFit/>
          </a:bodyPr>
          <a:lstStyle/>
          <a:p>
            <a:pPr>
              <a:defRPr/>
            </a:pPr>
            <a:r>
              <a:rPr lang="en-US" sz="2800" b="1" u="sng" dirty="0">
                <a:solidFill>
                  <a:schemeClr val="bg1">
                    <a:lumMod val="40000"/>
                    <a:lumOff val="60000"/>
                  </a:schemeClr>
                </a:solidFill>
              </a:rPr>
              <a:t>Oblique</a:t>
            </a:r>
          </a:p>
        </p:txBody>
      </p:sp>
      <p:cxnSp>
        <p:nvCxnSpPr>
          <p:cNvPr id="12" name="Straight Connector 11"/>
          <p:cNvCxnSpPr/>
          <p:nvPr/>
        </p:nvCxnSpPr>
        <p:spPr>
          <a:xfrm flipH="1">
            <a:off x="3733800" y="3352800"/>
            <a:ext cx="533400" cy="762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V="1">
            <a:off x="3657600" y="4733925"/>
            <a:ext cx="533400" cy="76200"/>
          </a:xfrm>
          <a:prstGeom prst="line">
            <a:avLst/>
          </a:prstGeom>
          <a:ln w="38100" cmpd="sng">
            <a:solidFill>
              <a:schemeClr val="bg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438400"/>
            <a:ext cx="1828800" cy="523875"/>
          </a:xfrm>
          <a:prstGeom prst="rect">
            <a:avLst/>
          </a:prstGeom>
        </p:spPr>
        <p:style>
          <a:lnRef idx="1">
            <a:schemeClr val="accent4"/>
          </a:lnRef>
          <a:fillRef idx="3">
            <a:schemeClr val="accent4"/>
          </a:fillRef>
          <a:effectRef idx="2">
            <a:schemeClr val="accent4"/>
          </a:effectRef>
          <a:fontRef idx="minor">
            <a:schemeClr val="lt1"/>
          </a:fontRef>
        </p:style>
        <p:txBody>
          <a:bodyPr>
            <a:spAutoFit/>
          </a:bodyPr>
          <a:lstStyle/>
          <a:p>
            <a:pPr>
              <a:defRPr/>
            </a:pPr>
            <a:r>
              <a:rPr lang="en-US" sz="2800" b="1" u="sng" dirty="0">
                <a:solidFill>
                  <a:srgbClr val="FF0000"/>
                </a:solidFill>
              </a:rPr>
              <a:t>Standard</a:t>
            </a:r>
          </a:p>
        </p:txBody>
      </p:sp>
      <p:sp>
        <p:nvSpPr>
          <p:cNvPr id="13" name="TextBox 12"/>
          <p:cNvSpPr txBox="1"/>
          <p:nvPr/>
        </p:nvSpPr>
        <p:spPr>
          <a:xfrm>
            <a:off x="3810000" y="1143000"/>
            <a:ext cx="4267200" cy="523875"/>
          </a:xfrm>
          <a:prstGeom prst="rect">
            <a:avLst/>
          </a:prstGeom>
        </p:spPr>
        <p:style>
          <a:lnRef idx="1">
            <a:schemeClr val="dk1"/>
          </a:lnRef>
          <a:fillRef idx="3">
            <a:schemeClr val="dk1"/>
          </a:fillRef>
          <a:effectRef idx="2">
            <a:schemeClr val="dk1"/>
          </a:effectRef>
          <a:fontRef idx="minor">
            <a:schemeClr val="lt1"/>
          </a:fontRef>
        </p:style>
        <p:txBody>
          <a:bodyPr>
            <a:spAutoFit/>
          </a:bodyPr>
          <a:lstStyle/>
          <a:p>
            <a:pPr>
              <a:defRPr/>
            </a:pPr>
            <a:r>
              <a:rPr lang="en-US" sz="2800" b="1" u="sng" dirty="0">
                <a:solidFill>
                  <a:schemeClr val="bg1">
                    <a:lumMod val="40000"/>
                    <a:lumOff val="60000"/>
                  </a:schemeClr>
                </a:solidFill>
              </a:rPr>
              <a:t>Incision 5cm off of MAL</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3_Blank Presentation">
  <a:themeElements>
    <a:clrScheme name="">
      <a:dk1>
        <a:srgbClr val="8C8D8E"/>
      </a:dk1>
      <a:lt1>
        <a:srgbClr val="FFFFFF"/>
      </a:lt1>
      <a:dk2>
        <a:srgbClr val="005480"/>
      </a:dk2>
      <a:lt2>
        <a:srgbClr val="FFFFFF"/>
      </a:lt2>
      <a:accent1>
        <a:srgbClr val="54B948"/>
      </a:accent1>
      <a:accent2>
        <a:srgbClr val="E37F1C"/>
      </a:accent2>
      <a:accent3>
        <a:srgbClr val="AAB3C0"/>
      </a:accent3>
      <a:accent4>
        <a:srgbClr val="DADADA"/>
      </a:accent4>
      <a:accent5>
        <a:srgbClr val="B3D9B1"/>
      </a:accent5>
      <a:accent6>
        <a:srgbClr val="CE7218"/>
      </a:accent6>
      <a:hlink>
        <a:srgbClr val="00BCE4"/>
      </a:hlink>
      <a:folHlink>
        <a:srgbClr val="FFDD00"/>
      </a:folHlink>
    </a:clrScheme>
    <a:fontScheme name="3_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Blank Presentation 13">
        <a:dk1>
          <a:srgbClr val="8C8D8E"/>
        </a:dk1>
        <a:lt1>
          <a:srgbClr val="FFFFFF"/>
        </a:lt1>
        <a:dk2>
          <a:srgbClr val="005195"/>
        </a:dk2>
        <a:lt2>
          <a:srgbClr val="8C8D8E"/>
        </a:lt2>
        <a:accent1>
          <a:srgbClr val="BBE0E3"/>
        </a:accent1>
        <a:accent2>
          <a:srgbClr val="EA7125"/>
        </a:accent2>
        <a:accent3>
          <a:srgbClr val="FFFFFF"/>
        </a:accent3>
        <a:accent4>
          <a:srgbClr val="777878"/>
        </a:accent4>
        <a:accent5>
          <a:srgbClr val="DAEDEF"/>
        </a:accent5>
        <a:accent6>
          <a:srgbClr val="D46620"/>
        </a:accent6>
        <a:hlink>
          <a:srgbClr val="00B8E5"/>
        </a:hlink>
        <a:folHlink>
          <a:srgbClr val="EDC200"/>
        </a:folHlink>
      </a:clrScheme>
      <a:clrMap bg1="lt1" tx1="dk1" bg2="lt2" tx2="dk2" accent1="accent1" accent2="accent2" accent3="accent3" accent4="accent4" accent5="accent5" accent6="accent6" hlink="hlink" folHlink="folHlink"/>
    </a:extraClrScheme>
    <a:extraClrScheme>
      <a:clrScheme name="3_Blank Presentation 14">
        <a:dk1>
          <a:srgbClr val="616265"/>
        </a:dk1>
        <a:lt1>
          <a:srgbClr val="FFFFFF"/>
        </a:lt1>
        <a:dk2>
          <a:srgbClr val="005195"/>
        </a:dk2>
        <a:lt2>
          <a:srgbClr val="8C8D8E"/>
        </a:lt2>
        <a:accent1>
          <a:srgbClr val="BBE0E3"/>
        </a:accent1>
        <a:accent2>
          <a:srgbClr val="EA7125"/>
        </a:accent2>
        <a:accent3>
          <a:srgbClr val="FFFFFF"/>
        </a:accent3>
        <a:accent4>
          <a:srgbClr val="525355"/>
        </a:accent4>
        <a:accent5>
          <a:srgbClr val="DAEDEF"/>
        </a:accent5>
        <a:accent6>
          <a:srgbClr val="D46620"/>
        </a:accent6>
        <a:hlink>
          <a:srgbClr val="00B8E5"/>
        </a:hlink>
        <a:folHlink>
          <a:srgbClr val="EDC200"/>
        </a:folHlink>
      </a:clrScheme>
      <a:clrMap bg1="lt1" tx1="dk1" bg2="lt2" tx2="dk2" accent1="accent1" accent2="accent2" accent3="accent3" accent4="accent4" accent5="accent5" accent6="accent6" hlink="hlink" folHlink="folHlink"/>
    </a:extraClrScheme>
    <a:extraClrScheme>
      <a:clrScheme name="3_Blank Presentation 15">
        <a:dk1>
          <a:srgbClr val="616265"/>
        </a:dk1>
        <a:lt1>
          <a:srgbClr val="FFFFFF"/>
        </a:lt1>
        <a:dk2>
          <a:srgbClr val="005195"/>
        </a:dk2>
        <a:lt2>
          <a:srgbClr val="8C8D8E"/>
        </a:lt2>
        <a:accent1>
          <a:srgbClr val="BBE0E3"/>
        </a:accent1>
        <a:accent2>
          <a:srgbClr val="E37F1C"/>
        </a:accent2>
        <a:accent3>
          <a:srgbClr val="FFFFFF"/>
        </a:accent3>
        <a:accent4>
          <a:srgbClr val="525355"/>
        </a:accent4>
        <a:accent5>
          <a:srgbClr val="DAEDEF"/>
        </a:accent5>
        <a:accent6>
          <a:srgbClr val="CE7218"/>
        </a:accent6>
        <a:hlink>
          <a:srgbClr val="00B5E4"/>
        </a:hlink>
        <a:folHlink>
          <a:srgbClr val="EDC200"/>
        </a:folHlink>
      </a:clrScheme>
      <a:clrMap bg1="lt1" tx1="dk1" bg2="lt2" tx2="dk2" accent1="accent1" accent2="accent2" accent3="accent3" accent4="accent4" accent5="accent5" accent6="accent6" hlink="hlink" folHlink="folHlink"/>
    </a:extraClrScheme>
    <a:extraClrScheme>
      <a:clrScheme name="3_Blank Presentation 16">
        <a:dk1>
          <a:srgbClr val="616265"/>
        </a:dk1>
        <a:lt1>
          <a:srgbClr val="FFFFFF"/>
        </a:lt1>
        <a:dk2>
          <a:srgbClr val="005480"/>
        </a:dk2>
        <a:lt2>
          <a:srgbClr val="8C8D8E"/>
        </a:lt2>
        <a:accent1>
          <a:srgbClr val="BBE0E3"/>
        </a:accent1>
        <a:accent2>
          <a:srgbClr val="E37F1C"/>
        </a:accent2>
        <a:accent3>
          <a:srgbClr val="FFFFFF"/>
        </a:accent3>
        <a:accent4>
          <a:srgbClr val="525355"/>
        </a:accent4>
        <a:accent5>
          <a:srgbClr val="DAEDEF"/>
        </a:accent5>
        <a:accent6>
          <a:srgbClr val="CE7218"/>
        </a:accent6>
        <a:hlink>
          <a:srgbClr val="00B5E4"/>
        </a:hlink>
        <a:folHlink>
          <a:srgbClr val="EDC2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3">
      <a:dk1>
        <a:srgbClr val="616265"/>
      </a:dk1>
      <a:lt1>
        <a:srgbClr val="FFFFFF"/>
      </a:lt1>
      <a:dk2>
        <a:srgbClr val="005195"/>
      </a:dk2>
      <a:lt2>
        <a:srgbClr val="8C8D8E"/>
      </a:lt2>
      <a:accent1>
        <a:srgbClr val="BBE0E3"/>
      </a:accent1>
      <a:accent2>
        <a:srgbClr val="EA7125"/>
      </a:accent2>
      <a:accent3>
        <a:srgbClr val="FFFFFF"/>
      </a:accent3>
      <a:accent4>
        <a:srgbClr val="525355"/>
      </a:accent4>
      <a:accent5>
        <a:srgbClr val="DAEDEF"/>
      </a:accent5>
      <a:accent6>
        <a:srgbClr val="D46620"/>
      </a:accent6>
      <a:hlink>
        <a:srgbClr val="00B8E5"/>
      </a:hlink>
      <a:folHlink>
        <a:srgbClr val="EDC2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616265"/>
        </a:dk1>
        <a:lt1>
          <a:srgbClr val="FFFFFF"/>
        </a:lt1>
        <a:dk2>
          <a:srgbClr val="005195"/>
        </a:dk2>
        <a:lt2>
          <a:srgbClr val="8C8D8E"/>
        </a:lt2>
        <a:accent1>
          <a:srgbClr val="BBE0E3"/>
        </a:accent1>
        <a:accent2>
          <a:srgbClr val="EA7125"/>
        </a:accent2>
        <a:accent3>
          <a:srgbClr val="FFFFFF"/>
        </a:accent3>
        <a:accent4>
          <a:srgbClr val="525355"/>
        </a:accent4>
        <a:accent5>
          <a:srgbClr val="DAEDEF"/>
        </a:accent5>
        <a:accent6>
          <a:srgbClr val="D46620"/>
        </a:accent6>
        <a:hlink>
          <a:srgbClr val="00B8E5"/>
        </a:hlink>
        <a:folHlink>
          <a:srgbClr val="EDC200"/>
        </a:folHlink>
      </a:clrScheme>
      <a:clrMap bg1="lt1" tx1="dk1" bg2="lt2" tx2="dk2" accent1="accent1" accent2="accent2" accent3="accent3" accent4="accent4" accent5="accent5" accent6="accent6" hlink="hlink" folHlink="folHlink"/>
    </a:extraClrScheme>
    <a:extraClrScheme>
      <a:clrScheme name="Custom Design 14">
        <a:dk1>
          <a:srgbClr val="616265"/>
        </a:dk1>
        <a:lt1>
          <a:srgbClr val="FFFFFF"/>
        </a:lt1>
        <a:dk2>
          <a:srgbClr val="005195"/>
        </a:dk2>
        <a:lt2>
          <a:srgbClr val="8C8D8E"/>
        </a:lt2>
        <a:accent1>
          <a:srgbClr val="BBE0E3"/>
        </a:accent1>
        <a:accent2>
          <a:srgbClr val="E37F1C"/>
        </a:accent2>
        <a:accent3>
          <a:srgbClr val="FFFFFF"/>
        </a:accent3>
        <a:accent4>
          <a:srgbClr val="525355"/>
        </a:accent4>
        <a:accent5>
          <a:srgbClr val="DAEDEF"/>
        </a:accent5>
        <a:accent6>
          <a:srgbClr val="CE7218"/>
        </a:accent6>
        <a:hlink>
          <a:srgbClr val="00B5E4"/>
        </a:hlink>
        <a:folHlink>
          <a:srgbClr val="EDC200"/>
        </a:folHlink>
      </a:clrScheme>
      <a:clrMap bg1="lt1" tx1="dk1" bg2="lt2" tx2="dk2" accent1="accent1" accent2="accent2" accent3="accent3" accent4="accent4" accent5="accent5" accent6="accent6" hlink="hlink" folHlink="folHlink"/>
    </a:extraClrScheme>
    <a:extraClrScheme>
      <a:clrScheme name="Custom Design 15">
        <a:dk1>
          <a:srgbClr val="616265"/>
        </a:dk1>
        <a:lt1>
          <a:srgbClr val="FFFFFF"/>
        </a:lt1>
        <a:dk2>
          <a:srgbClr val="005480"/>
        </a:dk2>
        <a:lt2>
          <a:srgbClr val="8C8D8E"/>
        </a:lt2>
        <a:accent1>
          <a:srgbClr val="BBE0E3"/>
        </a:accent1>
        <a:accent2>
          <a:srgbClr val="E37F1C"/>
        </a:accent2>
        <a:accent3>
          <a:srgbClr val="FFFFFF"/>
        </a:accent3>
        <a:accent4>
          <a:srgbClr val="525355"/>
        </a:accent4>
        <a:accent5>
          <a:srgbClr val="DAEDEF"/>
        </a:accent5>
        <a:accent6>
          <a:srgbClr val="CE7218"/>
        </a:accent6>
        <a:hlink>
          <a:srgbClr val="00B5E4"/>
        </a:hlink>
        <a:folHlink>
          <a:srgbClr val="EDC200"/>
        </a:folHlink>
      </a:clrScheme>
      <a:clrMap bg1="lt1" tx1="dk1" bg2="lt2" tx2="dk2" accent1="accent1" accent2="accent2" accent3="accent3" accent4="accent4" accent5="accent5" accent6="accent6" hlink="hlink" folHlink="folHlink"/>
    </a:extraClrScheme>
    <a:extraClrScheme>
      <a:clrScheme name="Custom Design 16">
        <a:dk1>
          <a:srgbClr val="616265"/>
        </a:dk1>
        <a:lt1>
          <a:srgbClr val="FFFFFF"/>
        </a:lt1>
        <a:dk2>
          <a:srgbClr val="005480"/>
        </a:dk2>
        <a:lt2>
          <a:srgbClr val="A1A0A4"/>
        </a:lt2>
        <a:accent1>
          <a:srgbClr val="BBE0E3"/>
        </a:accent1>
        <a:accent2>
          <a:srgbClr val="E37F1C"/>
        </a:accent2>
        <a:accent3>
          <a:srgbClr val="FFFFFF"/>
        </a:accent3>
        <a:accent4>
          <a:srgbClr val="525355"/>
        </a:accent4>
        <a:accent5>
          <a:srgbClr val="DAEDEF"/>
        </a:accent5>
        <a:accent6>
          <a:srgbClr val="CE7218"/>
        </a:accent6>
        <a:hlink>
          <a:srgbClr val="00B5E4"/>
        </a:hlink>
        <a:folHlink>
          <a:srgbClr val="EDC2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brand-ppt-template-b</Template>
  <TotalTime>8404</TotalTime>
  <Words>621</Words>
  <Application>Microsoft Office PowerPoint</Application>
  <PresentationFormat>On-screen Show (4:3)</PresentationFormat>
  <Paragraphs>196</Paragraphs>
  <Slides>29</Slides>
  <Notes>10</Notes>
  <HiddenSlides>5</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29</vt:i4>
      </vt:variant>
    </vt:vector>
  </HeadingPairs>
  <TitlesOfParts>
    <vt:vector size="33" baseType="lpstr">
      <vt:lpstr>3_Blank Presentation</vt:lpstr>
      <vt:lpstr>Custom Design</vt:lpstr>
      <vt:lpstr>Office Theme</vt:lpstr>
      <vt:lpstr>Photo Editor Photo</vt:lpstr>
      <vt:lpstr>PowerPoint Presentation</vt:lpstr>
      <vt:lpstr>Surgical Technique</vt:lpstr>
      <vt:lpstr>DLIF Vs. Oblique Lateral Technique</vt:lpstr>
      <vt:lpstr>Pre-op Planning</vt:lpstr>
      <vt:lpstr>Pre-op Planning </vt:lpstr>
      <vt:lpstr>DLIF Vs. Oblique Positioning</vt:lpstr>
      <vt:lpstr>PowerPoint Presentation</vt:lpstr>
      <vt:lpstr>Tape Circumferential Around Bed </vt:lpstr>
      <vt:lpstr>Patient Marking </vt:lpstr>
      <vt:lpstr>PowerPoint Presentation</vt:lpstr>
      <vt:lpstr>PowerPoint Presentation</vt:lpstr>
      <vt:lpstr>PowerPoint Presentation</vt:lpstr>
      <vt:lpstr>PowerPoint Presentation</vt:lpstr>
      <vt:lpstr>PowerPoint Presentation</vt:lpstr>
      <vt:lpstr>Dissection down to the disc space – use finger to protect peritoneal membrane</vt:lpstr>
      <vt:lpstr>NIM® Probe</vt:lpstr>
      <vt:lpstr>Dilation</vt:lpstr>
      <vt:lpstr>Retractor Placement</vt:lpstr>
      <vt:lpstr>Working Position</vt:lpstr>
      <vt:lpstr>PowerPoint Presentation</vt:lpstr>
      <vt:lpstr>Orthogonal Maneuver</vt:lpstr>
      <vt:lpstr>OM – Disc Prep</vt:lpstr>
      <vt:lpstr>OM – Disc Prep</vt:lpstr>
      <vt:lpstr>OM – Disc Prep</vt:lpstr>
      <vt:lpstr>Distraction</vt:lpstr>
      <vt:lpstr>Distraction</vt:lpstr>
      <vt:lpstr>Distraction</vt:lpstr>
      <vt:lpstr>CLYDESDALE ® Spinal System Indications</vt:lpstr>
      <vt:lpstr>PowerPoint Presentation</vt:lpstr>
    </vt:vector>
  </TitlesOfParts>
  <Company>Medtronic, Inc</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greeng4</dc:creator>
  <cp:lastModifiedBy>Hartz, Katie</cp:lastModifiedBy>
  <cp:revision>191</cp:revision>
  <dcterms:created xsi:type="dcterms:W3CDTF">2011-02-23T18:16:17Z</dcterms:created>
  <dcterms:modified xsi:type="dcterms:W3CDTF">2013-06-07T17:32:13Z</dcterms:modified>
</cp:coreProperties>
</file>