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2" r:id="rId9"/>
    <p:sldId id="285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83" r:id="rId19"/>
    <p:sldId id="271" r:id="rId20"/>
    <p:sldId id="272" r:id="rId21"/>
    <p:sldId id="274" r:id="rId22"/>
    <p:sldId id="275" r:id="rId23"/>
    <p:sldId id="276" r:id="rId24"/>
    <p:sldId id="277" r:id="rId25"/>
    <p:sldId id="278" r:id="rId26"/>
    <p:sldId id="279" r:id="rId27"/>
    <p:sldId id="284" r:id="rId28"/>
    <p:sldId id="280" r:id="rId29"/>
    <p:sldId id="281" r:id="rId30"/>
    <p:sldId id="286" r:id="rId31"/>
    <p:sldId id="287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57" autoAdjust="0"/>
  </p:normalViewPr>
  <p:slideViewPr>
    <p:cSldViewPr>
      <p:cViewPr varScale="1">
        <p:scale>
          <a:sx n="82" d="100"/>
          <a:sy n="82" d="100"/>
        </p:scale>
        <p:origin x="-15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D602087-9D5D-4A66-915F-93D6383BC4D6}" type="datetimeFigureOut">
              <a:rPr lang="en-US" smtClean="0"/>
              <a:pPr/>
              <a:t>9/13/2009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DE4807B-BD77-4410-8228-6A57236683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602087-9D5D-4A66-915F-93D6383BC4D6}" type="datetimeFigureOut">
              <a:rPr lang="en-US" smtClean="0"/>
              <a:pPr/>
              <a:t>9/13/2009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E4807B-BD77-4410-8228-6A57236683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D602087-9D5D-4A66-915F-93D6383BC4D6}" type="datetimeFigureOut">
              <a:rPr lang="en-US" smtClean="0"/>
              <a:pPr/>
              <a:t>9/13/2009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DE4807B-BD77-4410-8228-6A57236683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602087-9D5D-4A66-915F-93D6383BC4D6}" type="datetimeFigureOut">
              <a:rPr lang="en-US" smtClean="0"/>
              <a:pPr/>
              <a:t>9/13/2009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E4807B-BD77-4410-8228-6A57236683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D602087-9D5D-4A66-915F-93D6383BC4D6}" type="datetimeFigureOut">
              <a:rPr lang="en-US" smtClean="0"/>
              <a:pPr/>
              <a:t>9/13/2009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5DE4807B-BD77-4410-8228-6A57236683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602087-9D5D-4A66-915F-93D6383BC4D6}" type="datetimeFigureOut">
              <a:rPr lang="en-US" smtClean="0"/>
              <a:pPr/>
              <a:t>9/13/2009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E4807B-BD77-4410-8228-6A57236683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602087-9D5D-4A66-915F-93D6383BC4D6}" type="datetimeFigureOut">
              <a:rPr lang="en-US" smtClean="0"/>
              <a:pPr/>
              <a:t>9/13/2009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E4807B-BD77-4410-8228-6A57236683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602087-9D5D-4A66-915F-93D6383BC4D6}" type="datetimeFigureOut">
              <a:rPr lang="en-US" smtClean="0"/>
              <a:pPr/>
              <a:t>9/13/2009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E4807B-BD77-4410-8228-6A57236683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D602087-9D5D-4A66-915F-93D6383BC4D6}" type="datetimeFigureOut">
              <a:rPr lang="en-US" smtClean="0"/>
              <a:pPr/>
              <a:t>9/13/2009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E4807B-BD77-4410-8228-6A57236683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602087-9D5D-4A66-915F-93D6383BC4D6}" type="datetimeFigureOut">
              <a:rPr lang="en-US" smtClean="0"/>
              <a:pPr/>
              <a:t>9/13/2009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E4807B-BD77-4410-8228-6A57236683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602087-9D5D-4A66-915F-93D6383BC4D6}" type="datetimeFigureOut">
              <a:rPr lang="en-US" smtClean="0"/>
              <a:pPr/>
              <a:t>9/13/2009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E4807B-BD77-4410-8228-6A57236683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D602087-9D5D-4A66-915F-93D6383BC4D6}" type="datetimeFigureOut">
              <a:rPr lang="en-US" smtClean="0"/>
              <a:pPr/>
              <a:t>9/13/2009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DE4807B-BD77-4410-8228-6A57236683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NEUROSURGERY Spine </a:t>
            </a:r>
            <a:r>
              <a:rPr lang="en-US" dirty="0" smtClean="0"/>
              <a:t>Conference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Stanford Hospital and Clinics</a:t>
            </a:r>
          </a:p>
          <a:p>
            <a:r>
              <a:rPr lang="en-US" dirty="0" smtClean="0"/>
              <a:t>September 14, 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Plan: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Cervical Traction?</a:t>
            </a:r>
          </a:p>
          <a:p>
            <a:r>
              <a:rPr lang="en-US" dirty="0" smtClean="0"/>
              <a:t>Collar?</a:t>
            </a:r>
          </a:p>
          <a:p>
            <a:r>
              <a:rPr lang="en-US" dirty="0" smtClean="0"/>
              <a:t>Halo vest?</a:t>
            </a:r>
          </a:p>
          <a:p>
            <a:r>
              <a:rPr lang="en-US" dirty="0" smtClean="0"/>
              <a:t>Anterior Decompression and Fusion alone?</a:t>
            </a:r>
          </a:p>
          <a:p>
            <a:r>
              <a:rPr lang="en-US" dirty="0" smtClean="0"/>
              <a:t>Posterior Decompression and Fusion alone?</a:t>
            </a:r>
          </a:p>
          <a:p>
            <a:r>
              <a:rPr lang="en-US" dirty="0" smtClean="0"/>
              <a:t>Combined Ant/Post?</a:t>
            </a:r>
          </a:p>
          <a:p>
            <a:r>
              <a:rPr lang="en-US" dirty="0" smtClean="0"/>
              <a:t>How many levels?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C4-5 ACDF; L C4-5 posterior fusion with </a:t>
            </a:r>
            <a:r>
              <a:rPr lang="en-US" dirty="0" smtClean="0"/>
              <a:t>interspinous</a:t>
            </a:r>
            <a:r>
              <a:rPr lang="en-US" dirty="0" smtClean="0"/>
              <a:t> wiring</a:t>
            </a:r>
            <a:endParaRPr lang="en-US" dirty="0"/>
          </a:p>
        </p:txBody>
      </p:sp>
      <p:pic>
        <p:nvPicPr>
          <p:cNvPr id="5122" name="Picture 2" descr="G:\Stanford Spine Conf\Sept 14\frade\postop x-ray 8-12 lat.jpg"/>
          <p:cNvPicPr>
            <a:picLocks noChangeAspect="1" noChangeArrowheads="1"/>
          </p:cNvPicPr>
          <p:nvPr/>
        </p:nvPicPr>
        <p:blipFill>
          <a:blip r:embed="rId2" cstate="print"/>
          <a:srcRect b="20833"/>
          <a:stretch>
            <a:fillRect/>
          </a:stretch>
        </p:blipFill>
        <p:spPr bwMode="auto">
          <a:xfrm>
            <a:off x="4101614" y="2057400"/>
            <a:ext cx="3670786" cy="3657600"/>
          </a:xfrm>
          <a:prstGeom prst="rect">
            <a:avLst/>
          </a:prstGeom>
          <a:noFill/>
        </p:spPr>
      </p:pic>
      <p:pic>
        <p:nvPicPr>
          <p:cNvPr id="5123" name="Picture 3" descr="G:\Stanford Spine Conf\Sept 14\frade\postop x-ray 8-12 ap.jpg"/>
          <p:cNvPicPr>
            <a:picLocks noChangeAspect="1" noChangeArrowheads="1"/>
          </p:cNvPicPr>
          <p:nvPr/>
        </p:nvPicPr>
        <p:blipFill>
          <a:blip r:embed="rId3" cstate="print"/>
          <a:srcRect b="20833"/>
          <a:stretch>
            <a:fillRect/>
          </a:stretch>
        </p:blipFill>
        <p:spPr bwMode="auto">
          <a:xfrm>
            <a:off x="291614" y="2057400"/>
            <a:ext cx="3670786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Case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HPI: </a:t>
            </a:r>
          </a:p>
          <a:p>
            <a:pPr lvl="1"/>
            <a:r>
              <a:rPr lang="en-US" dirty="0" smtClean="0"/>
              <a:t>GT is a 47 </a:t>
            </a:r>
            <a:r>
              <a:rPr lang="en-US" dirty="0" smtClean="0"/>
              <a:t>yo</a:t>
            </a:r>
            <a:r>
              <a:rPr lang="en-US" dirty="0" smtClean="0"/>
              <a:t> male s/p fall off a bridge 4-5 feet from his mountain bike and hitting his head/neck against some rocks.</a:t>
            </a:r>
          </a:p>
          <a:p>
            <a:pPr lvl="1"/>
            <a:r>
              <a:rPr lang="en-US" dirty="0" smtClean="0"/>
              <a:t>He was wearing a helmet.</a:t>
            </a:r>
          </a:p>
          <a:p>
            <a:pPr lvl="1"/>
            <a:r>
              <a:rPr lang="en-US" dirty="0" smtClean="0"/>
              <a:t>+ LOC.</a:t>
            </a:r>
          </a:p>
          <a:p>
            <a:pPr lvl="1"/>
            <a:r>
              <a:rPr lang="en-US" dirty="0" smtClean="0"/>
              <a:t>Immediately after arousing, the pt had LUE paralysis and LLE paresis.</a:t>
            </a:r>
          </a:p>
          <a:p>
            <a:pPr lvl="1"/>
            <a:r>
              <a:rPr lang="en-US" dirty="0" smtClean="0"/>
              <a:t>He was c/o left arm pain </a:t>
            </a:r>
            <a:r>
              <a:rPr lang="en-US" dirty="0" smtClean="0"/>
              <a:t>and </a:t>
            </a:r>
            <a:r>
              <a:rPr lang="en-US" dirty="0" smtClean="0"/>
              <a:t>allodynia</a:t>
            </a:r>
            <a:r>
              <a:rPr lang="en-US" dirty="0" smtClean="0"/>
              <a:t>.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7239000" cy="599853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PMH:</a:t>
            </a:r>
          </a:p>
          <a:p>
            <a:pPr lvl="1"/>
            <a:r>
              <a:rPr lang="en-US" dirty="0" smtClean="0"/>
              <a:t>none</a:t>
            </a:r>
          </a:p>
          <a:p>
            <a:r>
              <a:rPr lang="en-US" dirty="0" smtClean="0"/>
              <a:t>PSHx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none</a:t>
            </a:r>
          </a:p>
          <a:p>
            <a:r>
              <a:rPr lang="en-US" dirty="0" smtClean="0"/>
              <a:t>All:</a:t>
            </a:r>
          </a:p>
          <a:p>
            <a:pPr lvl="1"/>
            <a:r>
              <a:rPr lang="en-US" dirty="0" smtClean="0"/>
              <a:t>NKDA</a:t>
            </a:r>
          </a:p>
          <a:p>
            <a:r>
              <a:rPr lang="en-US" dirty="0" smtClean="0"/>
              <a:t>Meds:</a:t>
            </a:r>
          </a:p>
          <a:p>
            <a:pPr lvl="1"/>
            <a:r>
              <a:rPr lang="en-US" dirty="0" smtClean="0"/>
              <a:t>none</a:t>
            </a:r>
          </a:p>
          <a:p>
            <a:r>
              <a:rPr lang="en-US" dirty="0" smtClean="0"/>
              <a:t>FHx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N/C</a:t>
            </a:r>
          </a:p>
          <a:p>
            <a:r>
              <a:rPr lang="en-US" dirty="0" smtClean="0"/>
              <a:t>SHx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Denies tobacco use; drinks 2 glasses of wine/wk</a:t>
            </a:r>
          </a:p>
          <a:p>
            <a:r>
              <a:rPr lang="en-US" dirty="0" smtClean="0"/>
              <a:t>ROS:</a:t>
            </a:r>
          </a:p>
          <a:p>
            <a:pPr lvl="1"/>
            <a:r>
              <a:rPr lang="en-US" dirty="0" smtClean="0"/>
              <a:t>As per HPI, o/w negative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Physical Examination: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VSS</a:t>
            </a:r>
          </a:p>
          <a:p>
            <a:r>
              <a:rPr lang="en-US" dirty="0" smtClean="0"/>
              <a:t>GCS 15, OX3</a:t>
            </a:r>
          </a:p>
          <a:p>
            <a:r>
              <a:rPr lang="en-US" dirty="0" smtClean="0"/>
              <a:t>CN II-XII intact</a:t>
            </a:r>
          </a:p>
          <a:p>
            <a:r>
              <a:rPr lang="en-US" dirty="0" smtClean="0"/>
              <a:t>Strength 5/5 RUE, RLE; 0/5 LUE, 4/5 LLE</a:t>
            </a:r>
          </a:p>
          <a:p>
            <a:r>
              <a:rPr lang="en-US" dirty="0" smtClean="0"/>
              <a:t>LUE </a:t>
            </a:r>
            <a:r>
              <a:rPr lang="en-US" dirty="0" smtClean="0"/>
              <a:t>allodynia</a:t>
            </a:r>
            <a:r>
              <a:rPr lang="en-US" dirty="0" smtClean="0"/>
              <a:t>, all others intact sensation</a:t>
            </a:r>
          </a:p>
          <a:p>
            <a:r>
              <a:rPr lang="en-US" dirty="0" smtClean="0"/>
              <a:t>Rectal tone normal</a:t>
            </a:r>
          </a:p>
          <a:p>
            <a:r>
              <a:rPr lang="en-US" dirty="0" smtClean="0"/>
              <a:t>DTR 3+ RUE, RLE, LLE; O LUE</a:t>
            </a:r>
          </a:p>
          <a:p>
            <a:r>
              <a:rPr lang="en-US" dirty="0" smtClean="0"/>
              <a:t>+ </a:t>
            </a:r>
            <a:r>
              <a:rPr lang="en-US" dirty="0" smtClean="0"/>
              <a:t>Bilat</a:t>
            </a:r>
            <a:r>
              <a:rPr lang="en-US" dirty="0" smtClean="0"/>
              <a:t> </a:t>
            </a:r>
            <a:r>
              <a:rPr lang="en-US" dirty="0" smtClean="0"/>
              <a:t>Babinski</a:t>
            </a:r>
            <a:r>
              <a:rPr lang="en-US" dirty="0" smtClean="0"/>
              <a:t>; </a:t>
            </a:r>
            <a:r>
              <a:rPr lang="en-US" dirty="0" smtClean="0"/>
              <a:t>Clonus</a:t>
            </a:r>
            <a:r>
              <a:rPr lang="en-US" dirty="0" smtClean="0"/>
              <a:t> RLE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239000" cy="457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CT C-spine</a:t>
            </a:r>
            <a:endParaRPr lang="en-US" dirty="0"/>
          </a:p>
        </p:txBody>
      </p:sp>
      <p:pic>
        <p:nvPicPr>
          <p:cNvPr id="3" name="Picture 2" descr="G:\Stanford Spine Conf\Sept 14\tsiplakos\ct sag 3.jpg"/>
          <p:cNvPicPr>
            <a:picLocks noChangeAspect="1" noChangeArrowheads="1"/>
          </p:cNvPicPr>
          <p:nvPr/>
        </p:nvPicPr>
        <p:blipFill>
          <a:blip r:embed="rId2" cstate="print"/>
          <a:srcRect l="12500" t="13542" r="12499"/>
          <a:stretch>
            <a:fillRect/>
          </a:stretch>
        </p:blipFill>
        <p:spPr bwMode="auto">
          <a:xfrm>
            <a:off x="381000" y="381000"/>
            <a:ext cx="2743200" cy="3162300"/>
          </a:xfrm>
          <a:prstGeom prst="rect">
            <a:avLst/>
          </a:prstGeom>
          <a:noFill/>
        </p:spPr>
      </p:pic>
      <p:pic>
        <p:nvPicPr>
          <p:cNvPr id="4" name="Picture 3" descr="G:\Stanford Spine Conf\Sept 14\tsiplakos\ct sag 4.jpg"/>
          <p:cNvPicPr>
            <a:picLocks noChangeAspect="1" noChangeArrowheads="1"/>
          </p:cNvPicPr>
          <p:nvPr/>
        </p:nvPicPr>
        <p:blipFill>
          <a:blip r:embed="rId3" cstate="print"/>
          <a:srcRect l="12500" t="13542" r="12501"/>
          <a:stretch>
            <a:fillRect/>
          </a:stretch>
        </p:blipFill>
        <p:spPr bwMode="auto">
          <a:xfrm>
            <a:off x="3276600" y="381000"/>
            <a:ext cx="2743200" cy="3162300"/>
          </a:xfrm>
          <a:prstGeom prst="rect">
            <a:avLst/>
          </a:prstGeom>
          <a:noFill/>
        </p:spPr>
      </p:pic>
      <p:pic>
        <p:nvPicPr>
          <p:cNvPr id="5" name="Picture 4" descr="G:\Stanford Spine Conf\Sept 14\tsiplakos\ct sag 7.jpg"/>
          <p:cNvPicPr>
            <a:picLocks noChangeAspect="1" noChangeArrowheads="1"/>
          </p:cNvPicPr>
          <p:nvPr/>
        </p:nvPicPr>
        <p:blipFill>
          <a:blip r:embed="rId4" cstate="print"/>
          <a:srcRect l="12500" t="13541" r="12501"/>
          <a:stretch>
            <a:fillRect/>
          </a:stretch>
        </p:blipFill>
        <p:spPr bwMode="auto">
          <a:xfrm>
            <a:off x="381000" y="3657600"/>
            <a:ext cx="2743200" cy="3162300"/>
          </a:xfrm>
          <a:prstGeom prst="rect">
            <a:avLst/>
          </a:prstGeom>
          <a:noFill/>
        </p:spPr>
      </p:pic>
      <p:pic>
        <p:nvPicPr>
          <p:cNvPr id="6" name="Picture 5" descr="G:\Stanford Spine Conf\Sept 14\tsiplakos\ct sag 8.jpg"/>
          <p:cNvPicPr>
            <a:picLocks noChangeAspect="1" noChangeArrowheads="1"/>
          </p:cNvPicPr>
          <p:nvPr/>
        </p:nvPicPr>
        <p:blipFill>
          <a:blip r:embed="rId5" cstate="print"/>
          <a:srcRect l="12500" t="13542" r="12500"/>
          <a:stretch>
            <a:fillRect/>
          </a:stretch>
        </p:blipFill>
        <p:spPr bwMode="auto">
          <a:xfrm>
            <a:off x="6172200" y="419100"/>
            <a:ext cx="2743200" cy="3162300"/>
          </a:xfrm>
          <a:prstGeom prst="rect">
            <a:avLst/>
          </a:prstGeom>
          <a:noFill/>
        </p:spPr>
      </p:pic>
      <p:pic>
        <p:nvPicPr>
          <p:cNvPr id="1030" name="Picture 6" descr="G:\Stanford Spine Conf\Sept 14\tsiplakos\ct sag 10.jpg"/>
          <p:cNvPicPr>
            <a:picLocks noChangeAspect="1" noChangeArrowheads="1"/>
          </p:cNvPicPr>
          <p:nvPr/>
        </p:nvPicPr>
        <p:blipFill>
          <a:blip r:embed="rId6" cstate="print"/>
          <a:srcRect l="12500" t="12500" r="12500"/>
          <a:stretch>
            <a:fillRect/>
          </a:stretch>
        </p:blipFill>
        <p:spPr bwMode="auto">
          <a:xfrm>
            <a:off x="3276600" y="3657600"/>
            <a:ext cx="2743200" cy="3200400"/>
          </a:xfrm>
          <a:prstGeom prst="rect">
            <a:avLst/>
          </a:prstGeom>
          <a:noFill/>
        </p:spPr>
      </p:pic>
      <p:pic>
        <p:nvPicPr>
          <p:cNvPr id="1031" name="Picture 7" descr="G:\Stanford Spine Conf\Sept 14\tsiplakos\ct sag 11.jpg"/>
          <p:cNvPicPr>
            <a:picLocks noChangeAspect="1" noChangeArrowheads="1"/>
          </p:cNvPicPr>
          <p:nvPr/>
        </p:nvPicPr>
        <p:blipFill>
          <a:blip r:embed="rId7" cstate="print"/>
          <a:srcRect l="12500" t="12500" r="12500"/>
          <a:stretch>
            <a:fillRect/>
          </a:stretch>
        </p:blipFill>
        <p:spPr bwMode="auto">
          <a:xfrm>
            <a:off x="6172200" y="3657600"/>
            <a:ext cx="27432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Stanford Spine Conf\Sept 14\tsiplakos\ct cor 1.jpg"/>
          <p:cNvPicPr>
            <a:picLocks noChangeAspect="1" noChangeArrowheads="1"/>
          </p:cNvPicPr>
          <p:nvPr/>
        </p:nvPicPr>
        <p:blipFill>
          <a:blip r:embed="rId2" cstate="print"/>
          <a:srcRect l="12500" r="9375" b="9375"/>
          <a:stretch>
            <a:fillRect/>
          </a:stretch>
        </p:blipFill>
        <p:spPr bwMode="auto">
          <a:xfrm>
            <a:off x="152400" y="1752600"/>
            <a:ext cx="3153100" cy="3657600"/>
          </a:xfrm>
          <a:prstGeom prst="rect">
            <a:avLst/>
          </a:prstGeom>
          <a:noFill/>
        </p:spPr>
      </p:pic>
      <p:pic>
        <p:nvPicPr>
          <p:cNvPr id="3" name="Picture 3" descr="G:\Stanford Spine Conf\Sept 14\tsiplakos\ct ax 1.jpg"/>
          <p:cNvPicPr>
            <a:picLocks noChangeAspect="1" noChangeArrowheads="1"/>
          </p:cNvPicPr>
          <p:nvPr/>
        </p:nvPicPr>
        <p:blipFill>
          <a:blip r:embed="rId3" cstate="print"/>
          <a:srcRect l="7813" t="3125" r="10937" b="4688"/>
          <a:stretch>
            <a:fillRect/>
          </a:stretch>
        </p:blipFill>
        <p:spPr bwMode="auto">
          <a:xfrm>
            <a:off x="3436491" y="335280"/>
            <a:ext cx="2659509" cy="3017520"/>
          </a:xfrm>
          <a:prstGeom prst="rect">
            <a:avLst/>
          </a:prstGeom>
          <a:noFill/>
        </p:spPr>
      </p:pic>
      <p:pic>
        <p:nvPicPr>
          <p:cNvPr id="4" name="Picture 4" descr="G:\Stanford Spine Conf\Sept 14\tsiplakos\ct ax 2.jpg"/>
          <p:cNvPicPr>
            <a:picLocks noChangeAspect="1" noChangeArrowheads="1"/>
          </p:cNvPicPr>
          <p:nvPr/>
        </p:nvPicPr>
        <p:blipFill>
          <a:blip r:embed="rId4" cstate="print"/>
          <a:srcRect l="6250" t="6251" r="12500" b="1562"/>
          <a:stretch>
            <a:fillRect/>
          </a:stretch>
        </p:blipFill>
        <p:spPr bwMode="auto">
          <a:xfrm>
            <a:off x="6255891" y="335280"/>
            <a:ext cx="2659509" cy="3017520"/>
          </a:xfrm>
          <a:prstGeom prst="rect">
            <a:avLst/>
          </a:prstGeom>
          <a:noFill/>
        </p:spPr>
      </p:pic>
      <p:pic>
        <p:nvPicPr>
          <p:cNvPr id="2053" name="Picture 5" descr="G:\Stanford Spine Conf\Sept 14\tsiplakos\ct ax 3.jpg"/>
          <p:cNvPicPr>
            <a:picLocks noChangeAspect="1" noChangeArrowheads="1"/>
          </p:cNvPicPr>
          <p:nvPr/>
        </p:nvPicPr>
        <p:blipFill>
          <a:blip r:embed="rId5" cstate="print"/>
          <a:srcRect l="4688" t="4688" r="14062" b="3125"/>
          <a:stretch>
            <a:fillRect/>
          </a:stretch>
        </p:blipFill>
        <p:spPr bwMode="auto">
          <a:xfrm>
            <a:off x="3429000" y="3535680"/>
            <a:ext cx="2659509" cy="3017520"/>
          </a:xfrm>
          <a:prstGeom prst="rect">
            <a:avLst/>
          </a:prstGeom>
          <a:noFill/>
        </p:spPr>
      </p:pic>
      <p:pic>
        <p:nvPicPr>
          <p:cNvPr id="2054" name="Picture 6" descr="G:\Stanford Spine Conf\Sept 14\tsiplakos\ct ax 4.jpg"/>
          <p:cNvPicPr>
            <a:picLocks noChangeAspect="1" noChangeArrowheads="1"/>
          </p:cNvPicPr>
          <p:nvPr/>
        </p:nvPicPr>
        <p:blipFill>
          <a:blip r:embed="rId6" cstate="print"/>
          <a:srcRect l="6250" t="3125" r="12500" b="4688"/>
          <a:stretch>
            <a:fillRect/>
          </a:stretch>
        </p:blipFill>
        <p:spPr bwMode="auto">
          <a:xfrm>
            <a:off x="6248400" y="3505200"/>
            <a:ext cx="2659510" cy="301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30480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MRI C-spine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2" descr="G:\Stanford Spine Conf\Sept 14\tsiplakos\MRI sag T1-4.jpg"/>
          <p:cNvPicPr>
            <a:picLocks noChangeAspect="1" noChangeArrowheads="1"/>
          </p:cNvPicPr>
          <p:nvPr/>
        </p:nvPicPr>
        <p:blipFill>
          <a:blip r:embed="rId2" cstate="print"/>
          <a:srcRect l="11250" r="9375"/>
          <a:stretch>
            <a:fillRect/>
          </a:stretch>
        </p:blipFill>
        <p:spPr bwMode="auto">
          <a:xfrm>
            <a:off x="6375082" y="381000"/>
            <a:ext cx="2540318" cy="3200400"/>
          </a:xfrm>
          <a:prstGeom prst="rect">
            <a:avLst/>
          </a:prstGeom>
          <a:noFill/>
        </p:spPr>
      </p:pic>
      <p:pic>
        <p:nvPicPr>
          <p:cNvPr id="3075" name="Picture 3" descr="G:\Stanford Spine Conf\Sept 14\tsiplakos\MRI sag T2-1.jpg"/>
          <p:cNvPicPr>
            <a:picLocks noChangeAspect="1" noChangeArrowheads="1"/>
          </p:cNvPicPr>
          <p:nvPr/>
        </p:nvPicPr>
        <p:blipFill>
          <a:blip r:embed="rId3" cstate="print"/>
          <a:srcRect l="11250" r="9375"/>
          <a:stretch>
            <a:fillRect/>
          </a:stretch>
        </p:blipFill>
        <p:spPr bwMode="auto">
          <a:xfrm>
            <a:off x="1041082" y="3657600"/>
            <a:ext cx="2540318" cy="3200400"/>
          </a:xfrm>
          <a:prstGeom prst="rect">
            <a:avLst/>
          </a:prstGeom>
          <a:noFill/>
        </p:spPr>
      </p:pic>
      <p:pic>
        <p:nvPicPr>
          <p:cNvPr id="4" name="Picture 4" descr="G:\Stanford Spine Conf\Sept 14\tsiplakos\MRI sag T2-2.jpg"/>
          <p:cNvPicPr>
            <a:picLocks noChangeAspect="1" noChangeArrowheads="1"/>
          </p:cNvPicPr>
          <p:nvPr/>
        </p:nvPicPr>
        <p:blipFill>
          <a:blip r:embed="rId4" cstate="print"/>
          <a:srcRect l="11250" r="9375"/>
          <a:stretch>
            <a:fillRect/>
          </a:stretch>
        </p:blipFill>
        <p:spPr bwMode="auto">
          <a:xfrm>
            <a:off x="6375082" y="3657600"/>
            <a:ext cx="2540318" cy="3200400"/>
          </a:xfrm>
          <a:prstGeom prst="rect">
            <a:avLst/>
          </a:prstGeom>
          <a:noFill/>
        </p:spPr>
      </p:pic>
      <p:pic>
        <p:nvPicPr>
          <p:cNvPr id="5" name="Picture 5" descr="G:\Stanford Spine Conf\Sept 14\tsiplakos\MRI sag T2-3.jpg"/>
          <p:cNvPicPr>
            <a:picLocks noChangeAspect="1" noChangeArrowheads="1"/>
          </p:cNvPicPr>
          <p:nvPr/>
        </p:nvPicPr>
        <p:blipFill>
          <a:blip r:embed="rId5" cstate="print"/>
          <a:srcRect l="11250" r="9375"/>
          <a:stretch>
            <a:fillRect/>
          </a:stretch>
        </p:blipFill>
        <p:spPr bwMode="auto">
          <a:xfrm>
            <a:off x="3708082" y="3657600"/>
            <a:ext cx="2540318" cy="3200400"/>
          </a:xfrm>
          <a:prstGeom prst="rect">
            <a:avLst/>
          </a:prstGeom>
          <a:noFill/>
        </p:spPr>
      </p:pic>
      <p:pic>
        <p:nvPicPr>
          <p:cNvPr id="6" name="Picture 6" descr="G:\Stanford Spine Conf\Sept 14\tsiplakos\MRI sag T1-1.jpg"/>
          <p:cNvPicPr>
            <a:picLocks noChangeAspect="1" noChangeArrowheads="1"/>
          </p:cNvPicPr>
          <p:nvPr/>
        </p:nvPicPr>
        <p:blipFill>
          <a:blip r:embed="rId6" cstate="print"/>
          <a:srcRect l="11250" r="9375"/>
          <a:stretch>
            <a:fillRect/>
          </a:stretch>
        </p:blipFill>
        <p:spPr bwMode="auto">
          <a:xfrm>
            <a:off x="1041082" y="381000"/>
            <a:ext cx="2540318" cy="3200400"/>
          </a:xfrm>
          <a:prstGeom prst="rect">
            <a:avLst/>
          </a:prstGeom>
          <a:noFill/>
        </p:spPr>
      </p:pic>
      <p:pic>
        <p:nvPicPr>
          <p:cNvPr id="7" name="Picture 7" descr="G:\Stanford Spine Conf\Sept 14\tsiplakos\MRI sag T1-3.jpg"/>
          <p:cNvPicPr>
            <a:picLocks noChangeAspect="1" noChangeArrowheads="1"/>
          </p:cNvPicPr>
          <p:nvPr/>
        </p:nvPicPr>
        <p:blipFill>
          <a:blip r:embed="rId7" cstate="print"/>
          <a:srcRect l="11250" r="9375"/>
          <a:stretch>
            <a:fillRect/>
          </a:stretch>
        </p:blipFill>
        <p:spPr bwMode="auto">
          <a:xfrm>
            <a:off x="3708082" y="381000"/>
            <a:ext cx="2540318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diagnosis:</a:t>
            </a:r>
            <a:br>
              <a:rPr lang="en-US" dirty="0" smtClean="0"/>
            </a:br>
            <a:r>
              <a:rPr lang="en-US" dirty="0" smtClean="0"/>
              <a:t>Dens fracture type IIA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Plan: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Steroids?</a:t>
            </a:r>
          </a:p>
          <a:p>
            <a:r>
              <a:rPr lang="en-US" dirty="0" smtClean="0"/>
              <a:t>Cervical Traction?</a:t>
            </a:r>
          </a:p>
          <a:p>
            <a:r>
              <a:rPr lang="en-US" dirty="0" smtClean="0"/>
              <a:t>Collar?</a:t>
            </a:r>
          </a:p>
          <a:p>
            <a:r>
              <a:rPr lang="en-US" dirty="0" smtClean="0"/>
              <a:t>Halo vest?</a:t>
            </a:r>
          </a:p>
          <a:p>
            <a:r>
              <a:rPr lang="en-US" dirty="0" smtClean="0"/>
              <a:t>Anterior Decompression and Fusion alone?</a:t>
            </a:r>
          </a:p>
          <a:p>
            <a:r>
              <a:rPr lang="en-US" dirty="0" smtClean="0"/>
              <a:t>Posterior Decompression and Fusion alone?</a:t>
            </a:r>
          </a:p>
          <a:p>
            <a:r>
              <a:rPr lang="en-US" dirty="0" smtClean="0"/>
              <a:t>Combined Ant/Post?</a:t>
            </a:r>
          </a:p>
          <a:p>
            <a:r>
              <a:rPr lang="en-US" dirty="0" smtClean="0"/>
              <a:t>How many levels?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Case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HPI: </a:t>
            </a:r>
          </a:p>
          <a:p>
            <a:pPr lvl="1"/>
            <a:r>
              <a:rPr lang="en-US" dirty="0" smtClean="0"/>
              <a:t>JF is a 40 </a:t>
            </a:r>
            <a:r>
              <a:rPr lang="en-US" dirty="0" smtClean="0"/>
              <a:t>yo</a:t>
            </a:r>
            <a:r>
              <a:rPr lang="en-US" dirty="0" smtClean="0"/>
              <a:t> M s/p bicycle </a:t>
            </a:r>
            <a:r>
              <a:rPr lang="en-US" dirty="0" smtClean="0"/>
              <a:t>vs. </a:t>
            </a:r>
            <a:r>
              <a:rPr lang="en-US" dirty="0" smtClean="0"/>
              <a:t>car accident without a helmet.  </a:t>
            </a:r>
          </a:p>
          <a:p>
            <a:pPr lvl="1"/>
            <a:r>
              <a:rPr lang="en-US" dirty="0" smtClean="0"/>
              <a:t>The car was travelling 10-15mph.</a:t>
            </a:r>
          </a:p>
          <a:p>
            <a:pPr lvl="1"/>
            <a:r>
              <a:rPr lang="en-US" dirty="0" smtClean="0"/>
              <a:t>He was hit from the left side and thrown over the hood of the car and struck the pavement.  </a:t>
            </a:r>
          </a:p>
          <a:p>
            <a:pPr lvl="1"/>
            <a:r>
              <a:rPr lang="en-US" dirty="0" smtClean="0"/>
              <a:t>No LOC. </a:t>
            </a:r>
          </a:p>
          <a:p>
            <a:pPr lvl="1"/>
            <a:r>
              <a:rPr lang="en-US" dirty="0" smtClean="0"/>
              <a:t>He was brought in by EMS c/o of 10/10 </a:t>
            </a:r>
            <a:r>
              <a:rPr lang="en-US" dirty="0" smtClean="0"/>
              <a:t>nonradiating</a:t>
            </a:r>
            <a:r>
              <a:rPr lang="en-US" dirty="0" smtClean="0"/>
              <a:t> neck and upper back pain on arrival to ER.</a:t>
            </a:r>
          </a:p>
          <a:p>
            <a:pPr lvl="1"/>
            <a:r>
              <a:rPr lang="en-US" dirty="0" smtClean="0"/>
              <a:t>He c/o numbness/tingling on the left 1</a:t>
            </a:r>
            <a:r>
              <a:rPr lang="en-US" baseline="30000" dirty="0" smtClean="0"/>
              <a:t>st</a:t>
            </a:r>
            <a:r>
              <a:rPr lang="en-US" dirty="0" smtClean="0"/>
              <a:t> and 2</a:t>
            </a:r>
            <a:r>
              <a:rPr lang="en-US" baseline="30000" dirty="0" smtClean="0"/>
              <a:t>nd</a:t>
            </a:r>
            <a:r>
              <a:rPr lang="en-US" dirty="0" smtClean="0"/>
              <a:t> digits.</a:t>
            </a:r>
          </a:p>
          <a:p>
            <a:pPr lvl="1"/>
            <a:r>
              <a:rPr lang="en-US" dirty="0" smtClean="0"/>
              <a:t>No weakness, bowel/bladder </a:t>
            </a:r>
            <a:r>
              <a:rPr lang="en-US" dirty="0" smtClean="0"/>
              <a:t>dysfunction, </a:t>
            </a:r>
            <a:r>
              <a:rPr lang="en-US" dirty="0" smtClean="0"/>
              <a:t>saddle anesthesia.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Posterior C1-C2 Fusion; C5-6, C6-7 ACDF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8605" t="3994" r="20930" b="6549"/>
          <a:stretch>
            <a:fillRect/>
          </a:stretch>
        </p:blipFill>
        <p:spPr bwMode="auto">
          <a:xfrm>
            <a:off x="4648200" y="1295400"/>
            <a:ext cx="3962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22093" t="5272" r="17442" b="5272"/>
          <a:stretch>
            <a:fillRect/>
          </a:stretch>
        </p:blipFill>
        <p:spPr bwMode="auto">
          <a:xfrm>
            <a:off x="533400" y="1295400"/>
            <a:ext cx="3962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Case 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HPI: </a:t>
            </a:r>
          </a:p>
          <a:p>
            <a:pPr lvl="1"/>
            <a:r>
              <a:rPr lang="en-US" dirty="0" smtClean="0"/>
              <a:t>RJ is an 85 </a:t>
            </a:r>
            <a:r>
              <a:rPr lang="en-US" dirty="0" smtClean="0"/>
              <a:t>yo</a:t>
            </a:r>
            <a:r>
              <a:rPr lang="en-US" dirty="0" smtClean="0"/>
              <a:t> male s/p fall </a:t>
            </a:r>
            <a:r>
              <a:rPr lang="en-US" dirty="0" smtClean="0"/>
              <a:t>from </a:t>
            </a:r>
            <a:r>
              <a:rPr lang="en-US" dirty="0" smtClean="0"/>
              <a:t>8-ft ladder while filling a water tank, and landed on his head against some rocks. </a:t>
            </a:r>
          </a:p>
          <a:p>
            <a:pPr lvl="1"/>
            <a:r>
              <a:rPr lang="en-US" dirty="0" smtClean="0"/>
              <a:t>+ LOC.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7239000" cy="599853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PMH:</a:t>
            </a:r>
          </a:p>
          <a:p>
            <a:pPr lvl="1"/>
            <a:r>
              <a:rPr lang="en-US" dirty="0" smtClean="0"/>
              <a:t>HTN, BPH, CAD, HC, L retinal </a:t>
            </a:r>
            <a:r>
              <a:rPr lang="en-US" dirty="0" smtClean="0"/>
              <a:t>blindness</a:t>
            </a:r>
            <a:endParaRPr lang="en-US" dirty="0" smtClean="0"/>
          </a:p>
          <a:p>
            <a:r>
              <a:rPr lang="en-US" dirty="0" smtClean="0"/>
              <a:t>PSHx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Angioplasty, </a:t>
            </a:r>
            <a:r>
              <a:rPr lang="en-US" dirty="0" smtClean="0"/>
              <a:t>Atherectomy</a:t>
            </a:r>
            <a:r>
              <a:rPr lang="en-US" dirty="0" smtClean="0"/>
              <a:t>, </a:t>
            </a:r>
            <a:r>
              <a:rPr lang="en-US" dirty="0" smtClean="0"/>
              <a:t>Appy</a:t>
            </a:r>
            <a:endParaRPr lang="en-US" dirty="0" smtClean="0"/>
          </a:p>
          <a:p>
            <a:r>
              <a:rPr lang="en-US" dirty="0" smtClean="0"/>
              <a:t>All:</a:t>
            </a:r>
          </a:p>
          <a:p>
            <a:pPr lvl="1"/>
            <a:r>
              <a:rPr lang="en-US" dirty="0" smtClean="0"/>
              <a:t>NKDA</a:t>
            </a:r>
          </a:p>
          <a:p>
            <a:r>
              <a:rPr lang="en-US" dirty="0" smtClean="0"/>
              <a:t>Meds:</a:t>
            </a:r>
          </a:p>
          <a:p>
            <a:pPr lvl="1"/>
            <a:r>
              <a:rPr lang="en-US" dirty="0" smtClean="0"/>
              <a:t>Terazocin</a:t>
            </a:r>
            <a:r>
              <a:rPr lang="en-US" dirty="0" smtClean="0"/>
              <a:t>, </a:t>
            </a:r>
            <a:r>
              <a:rPr lang="en-US" dirty="0" smtClean="0"/>
              <a:t>Hyzaar</a:t>
            </a:r>
            <a:r>
              <a:rPr lang="en-US" dirty="0" smtClean="0"/>
              <a:t>, </a:t>
            </a:r>
            <a:r>
              <a:rPr lang="en-US" dirty="0" smtClean="0"/>
              <a:t>Simvastatin</a:t>
            </a:r>
            <a:r>
              <a:rPr lang="en-US" dirty="0" smtClean="0"/>
              <a:t>, ASA, </a:t>
            </a:r>
            <a:r>
              <a:rPr lang="en-US" dirty="0" smtClean="0"/>
              <a:t>Xalatin</a:t>
            </a:r>
            <a:r>
              <a:rPr lang="en-US" dirty="0" smtClean="0"/>
              <a:t> eye </a:t>
            </a:r>
            <a:r>
              <a:rPr lang="en-US" dirty="0" smtClean="0"/>
              <a:t>gtt</a:t>
            </a:r>
            <a:endParaRPr lang="en-US" dirty="0" smtClean="0"/>
          </a:p>
          <a:p>
            <a:r>
              <a:rPr lang="en-US" dirty="0" smtClean="0"/>
              <a:t>FHx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N/C</a:t>
            </a:r>
          </a:p>
          <a:p>
            <a:r>
              <a:rPr lang="en-US" dirty="0" smtClean="0"/>
              <a:t>SHx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Denies tobacco use; </a:t>
            </a:r>
            <a:r>
              <a:rPr lang="en-US" dirty="0" smtClean="0"/>
              <a:t>occ</a:t>
            </a:r>
            <a:r>
              <a:rPr lang="en-US" dirty="0" smtClean="0"/>
              <a:t> ETOH</a:t>
            </a:r>
          </a:p>
          <a:p>
            <a:r>
              <a:rPr lang="en-US" dirty="0" smtClean="0"/>
              <a:t>ROS:</a:t>
            </a:r>
          </a:p>
          <a:p>
            <a:pPr lvl="1"/>
            <a:r>
              <a:rPr lang="en-US" dirty="0" smtClean="0"/>
              <a:t>As per HPI, o/w negative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Physical Examination: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VSS</a:t>
            </a:r>
          </a:p>
          <a:p>
            <a:r>
              <a:rPr lang="en-US" dirty="0" smtClean="0"/>
              <a:t>GCS 14, OX2 (name, place)</a:t>
            </a:r>
          </a:p>
          <a:p>
            <a:r>
              <a:rPr lang="en-US" dirty="0" smtClean="0"/>
              <a:t>CN II-XII intact, except L pupil does not react</a:t>
            </a:r>
          </a:p>
          <a:p>
            <a:r>
              <a:rPr lang="en-US" dirty="0" smtClean="0"/>
              <a:t>Strength 5/5</a:t>
            </a:r>
          </a:p>
          <a:p>
            <a:r>
              <a:rPr lang="en-US" dirty="0" smtClean="0"/>
              <a:t>Sensation intact</a:t>
            </a:r>
          </a:p>
          <a:p>
            <a:r>
              <a:rPr lang="en-US" dirty="0" smtClean="0"/>
              <a:t>Rectal tone normal</a:t>
            </a:r>
          </a:p>
          <a:p>
            <a:r>
              <a:rPr lang="en-US" dirty="0" smtClean="0"/>
              <a:t>DTR 1+ R knee, all others 0/4</a:t>
            </a:r>
          </a:p>
          <a:p>
            <a:r>
              <a:rPr lang="en-US" dirty="0" smtClean="0"/>
              <a:t>+ </a:t>
            </a:r>
            <a:r>
              <a:rPr lang="en-US" dirty="0" smtClean="0"/>
              <a:t>Bilat</a:t>
            </a:r>
            <a:r>
              <a:rPr lang="en-US" dirty="0" smtClean="0"/>
              <a:t> </a:t>
            </a:r>
            <a:r>
              <a:rPr lang="en-US" dirty="0" smtClean="0"/>
              <a:t>Babinski</a:t>
            </a:r>
            <a:endParaRPr lang="en-US" dirty="0" smtClean="0"/>
          </a:p>
          <a:p>
            <a:r>
              <a:rPr lang="en-US" dirty="0" smtClean="0"/>
              <a:t>No </a:t>
            </a:r>
            <a:r>
              <a:rPr lang="en-US" dirty="0" smtClean="0"/>
              <a:t>Clonus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239000" cy="457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CT C-spine</a:t>
            </a:r>
            <a:endParaRPr lang="en-US" dirty="0"/>
          </a:p>
        </p:txBody>
      </p:sp>
      <p:pic>
        <p:nvPicPr>
          <p:cNvPr id="2050" name="Picture 2" descr="G:\Stanford Spine Conf\Sept 14\jones 21734025\sag 1.jpg"/>
          <p:cNvPicPr>
            <a:picLocks noChangeAspect="1" noChangeArrowheads="1"/>
          </p:cNvPicPr>
          <p:nvPr/>
        </p:nvPicPr>
        <p:blipFill>
          <a:blip r:embed="rId2" cstate="print"/>
          <a:srcRect l="25001" t="35938" r="23437" b="6250"/>
          <a:stretch>
            <a:fillRect/>
          </a:stretch>
        </p:blipFill>
        <p:spPr bwMode="auto">
          <a:xfrm>
            <a:off x="6019800" y="533400"/>
            <a:ext cx="2514600" cy="2819400"/>
          </a:xfrm>
          <a:prstGeom prst="rect">
            <a:avLst/>
          </a:prstGeom>
          <a:noFill/>
        </p:spPr>
      </p:pic>
      <p:pic>
        <p:nvPicPr>
          <p:cNvPr id="2051" name="Picture 3" descr="G:\Stanford Spine Conf\Sept 14\jones 21734025\sag 2.jpg"/>
          <p:cNvPicPr>
            <a:picLocks noChangeAspect="1" noChangeArrowheads="1"/>
          </p:cNvPicPr>
          <p:nvPr/>
        </p:nvPicPr>
        <p:blipFill>
          <a:blip r:embed="rId3" cstate="print"/>
          <a:srcRect l="23438" t="35937" r="25000" b="6250"/>
          <a:stretch>
            <a:fillRect/>
          </a:stretch>
        </p:blipFill>
        <p:spPr bwMode="auto">
          <a:xfrm>
            <a:off x="3124200" y="533400"/>
            <a:ext cx="2514600" cy="2819400"/>
          </a:xfrm>
          <a:prstGeom prst="rect">
            <a:avLst/>
          </a:prstGeom>
          <a:noFill/>
        </p:spPr>
      </p:pic>
      <p:pic>
        <p:nvPicPr>
          <p:cNvPr id="2052" name="Picture 4" descr="G:\Stanford Spine Conf\Sept 14\jones 21734025\sag 3.jpg"/>
          <p:cNvPicPr>
            <a:picLocks noChangeAspect="1" noChangeArrowheads="1"/>
          </p:cNvPicPr>
          <p:nvPr/>
        </p:nvPicPr>
        <p:blipFill>
          <a:blip r:embed="rId4" cstate="print"/>
          <a:srcRect l="25001" t="35938" r="23437" b="6250"/>
          <a:stretch>
            <a:fillRect/>
          </a:stretch>
        </p:blipFill>
        <p:spPr bwMode="auto">
          <a:xfrm>
            <a:off x="381000" y="533400"/>
            <a:ext cx="2514600" cy="2819400"/>
          </a:xfrm>
          <a:prstGeom prst="rect">
            <a:avLst/>
          </a:prstGeom>
          <a:noFill/>
        </p:spPr>
      </p:pic>
      <p:pic>
        <p:nvPicPr>
          <p:cNvPr id="2053" name="Picture 5" descr="G:\Stanford Spine Conf\Sept 14\jones 21734025\cor 5.jpg"/>
          <p:cNvPicPr>
            <a:picLocks noChangeAspect="1" noChangeArrowheads="1"/>
          </p:cNvPicPr>
          <p:nvPr/>
        </p:nvPicPr>
        <p:blipFill>
          <a:blip r:embed="rId5" cstate="print"/>
          <a:srcRect l="28126" t="18751" r="28126" b="17187"/>
          <a:stretch>
            <a:fillRect/>
          </a:stretch>
        </p:blipFill>
        <p:spPr bwMode="auto">
          <a:xfrm>
            <a:off x="6172200" y="3505200"/>
            <a:ext cx="2133600" cy="3124200"/>
          </a:xfrm>
          <a:prstGeom prst="rect">
            <a:avLst/>
          </a:prstGeom>
          <a:noFill/>
        </p:spPr>
      </p:pic>
      <p:pic>
        <p:nvPicPr>
          <p:cNvPr id="2054" name="Picture 6" descr="G:\Stanford Spine Conf\Sept 14\jones 21734025\cor 2.jpg"/>
          <p:cNvPicPr>
            <a:picLocks noChangeAspect="1" noChangeArrowheads="1"/>
          </p:cNvPicPr>
          <p:nvPr/>
        </p:nvPicPr>
        <p:blipFill>
          <a:blip r:embed="rId6" cstate="print"/>
          <a:srcRect l="28125" t="18750" r="28125" b="15625"/>
          <a:stretch>
            <a:fillRect/>
          </a:stretch>
        </p:blipFill>
        <p:spPr bwMode="auto">
          <a:xfrm>
            <a:off x="3352800" y="3505200"/>
            <a:ext cx="2133600" cy="3200400"/>
          </a:xfrm>
          <a:prstGeom prst="rect">
            <a:avLst/>
          </a:prstGeom>
          <a:noFill/>
        </p:spPr>
      </p:pic>
      <p:pic>
        <p:nvPicPr>
          <p:cNvPr id="2055" name="Picture 7" descr="G:\Stanford Spine Conf\Sept 14\jones 21734025\cor 4.jpg"/>
          <p:cNvPicPr>
            <a:picLocks noChangeAspect="1" noChangeArrowheads="1"/>
          </p:cNvPicPr>
          <p:nvPr/>
        </p:nvPicPr>
        <p:blipFill>
          <a:blip r:embed="rId7" cstate="print"/>
          <a:srcRect l="28125" t="20312" r="28125" b="14063"/>
          <a:stretch>
            <a:fillRect/>
          </a:stretch>
        </p:blipFill>
        <p:spPr bwMode="auto">
          <a:xfrm>
            <a:off x="609600" y="3505200"/>
            <a:ext cx="21336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Stanford Spine Conf\Sept 14\jones 21734025\ax 1.jpg"/>
          <p:cNvPicPr>
            <a:picLocks noChangeAspect="1" noChangeArrowheads="1"/>
          </p:cNvPicPr>
          <p:nvPr/>
        </p:nvPicPr>
        <p:blipFill>
          <a:blip r:embed="rId2" cstate="print"/>
          <a:srcRect l="11250" t="3750" r="11250" b="5625"/>
          <a:stretch>
            <a:fillRect/>
          </a:stretch>
        </p:blipFill>
        <p:spPr bwMode="auto">
          <a:xfrm>
            <a:off x="4502107" y="3505200"/>
            <a:ext cx="2736893" cy="3200400"/>
          </a:xfrm>
          <a:prstGeom prst="rect">
            <a:avLst/>
          </a:prstGeom>
          <a:noFill/>
        </p:spPr>
      </p:pic>
      <p:pic>
        <p:nvPicPr>
          <p:cNvPr id="3075" name="Picture 3" descr="G:\Stanford Spine Conf\Sept 14\jones 21734025\ax 2.jpg"/>
          <p:cNvPicPr>
            <a:picLocks noChangeAspect="1" noChangeArrowheads="1"/>
          </p:cNvPicPr>
          <p:nvPr/>
        </p:nvPicPr>
        <p:blipFill>
          <a:blip r:embed="rId3" cstate="print"/>
          <a:srcRect l="11250" t="3750" r="11250" b="5625"/>
          <a:stretch>
            <a:fillRect/>
          </a:stretch>
        </p:blipFill>
        <p:spPr bwMode="auto">
          <a:xfrm>
            <a:off x="1301707" y="3505200"/>
            <a:ext cx="2736893" cy="3200400"/>
          </a:xfrm>
          <a:prstGeom prst="rect">
            <a:avLst/>
          </a:prstGeom>
          <a:noFill/>
        </p:spPr>
      </p:pic>
      <p:pic>
        <p:nvPicPr>
          <p:cNvPr id="3076" name="Picture 4" descr="G:\Stanford Spine Conf\Sept 14\jones 21734025\ax 3.jpg"/>
          <p:cNvPicPr>
            <a:picLocks noChangeAspect="1" noChangeArrowheads="1"/>
          </p:cNvPicPr>
          <p:nvPr/>
        </p:nvPicPr>
        <p:blipFill>
          <a:blip r:embed="rId4" cstate="print"/>
          <a:srcRect l="11250" t="3750" r="11250" b="5625"/>
          <a:stretch>
            <a:fillRect/>
          </a:stretch>
        </p:blipFill>
        <p:spPr bwMode="auto">
          <a:xfrm>
            <a:off x="4502107" y="152400"/>
            <a:ext cx="2736893" cy="3200400"/>
          </a:xfrm>
          <a:prstGeom prst="rect">
            <a:avLst/>
          </a:prstGeom>
          <a:noFill/>
        </p:spPr>
      </p:pic>
      <p:pic>
        <p:nvPicPr>
          <p:cNvPr id="3077" name="Picture 5" descr="G:\Stanford Spine Conf\Sept 14\jones 21734025\ax 4.jpg"/>
          <p:cNvPicPr>
            <a:picLocks noChangeAspect="1" noChangeArrowheads="1"/>
          </p:cNvPicPr>
          <p:nvPr/>
        </p:nvPicPr>
        <p:blipFill>
          <a:blip r:embed="rId5" cstate="print"/>
          <a:srcRect l="11250" t="3750" r="11250" b="5625"/>
          <a:stretch>
            <a:fillRect/>
          </a:stretch>
        </p:blipFill>
        <p:spPr bwMode="auto">
          <a:xfrm>
            <a:off x="1301707" y="152400"/>
            <a:ext cx="2736893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30480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MRI C-spine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098" name="Picture 2" descr="G:\Stanford Spine Conf\Sept 14\jones 21734025\MRI sag 1.jp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 l="22500" r="13125"/>
          <a:stretch>
            <a:fillRect/>
          </a:stretch>
        </p:blipFill>
        <p:spPr bwMode="auto">
          <a:xfrm>
            <a:off x="6124575" y="990600"/>
            <a:ext cx="2943225" cy="4572000"/>
          </a:xfrm>
          <a:prstGeom prst="rect">
            <a:avLst/>
          </a:prstGeom>
          <a:noFill/>
        </p:spPr>
      </p:pic>
      <p:pic>
        <p:nvPicPr>
          <p:cNvPr id="4099" name="Picture 3" descr="G:\Stanford Spine Conf\Sept 14\jones 21734025\MRI sag 2.jp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 l="22500" r="13125"/>
          <a:stretch>
            <a:fillRect/>
          </a:stretch>
        </p:blipFill>
        <p:spPr bwMode="auto">
          <a:xfrm>
            <a:off x="3124200" y="975360"/>
            <a:ext cx="2943225" cy="4572000"/>
          </a:xfrm>
          <a:prstGeom prst="rect">
            <a:avLst/>
          </a:prstGeom>
          <a:noFill/>
        </p:spPr>
      </p:pic>
      <p:pic>
        <p:nvPicPr>
          <p:cNvPr id="4100" name="Picture 4" descr="G:\Stanford Spine Conf\Sept 14\jones 21734025\MRI sag 3.jpg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 l="22500" r="13125"/>
          <a:stretch>
            <a:fillRect/>
          </a:stretch>
        </p:blipFill>
        <p:spPr bwMode="auto">
          <a:xfrm>
            <a:off x="104775" y="990600"/>
            <a:ext cx="2943225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diagnosis:</a:t>
            </a:r>
            <a:br>
              <a:rPr lang="en-US" dirty="0" smtClean="0"/>
            </a:br>
            <a:r>
              <a:rPr lang="en-US" dirty="0" smtClean="0"/>
              <a:t>Dens fracture type 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Plan: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Steroids?</a:t>
            </a:r>
          </a:p>
          <a:p>
            <a:r>
              <a:rPr lang="en-US" dirty="0" smtClean="0"/>
              <a:t>Cervical Traction?</a:t>
            </a:r>
          </a:p>
          <a:p>
            <a:r>
              <a:rPr lang="en-US" dirty="0" smtClean="0"/>
              <a:t>Collar?</a:t>
            </a:r>
          </a:p>
          <a:p>
            <a:r>
              <a:rPr lang="en-US" dirty="0" smtClean="0"/>
              <a:t>Halo vest?</a:t>
            </a:r>
          </a:p>
          <a:p>
            <a:r>
              <a:rPr lang="en-US" dirty="0" smtClean="0"/>
              <a:t>Anterior Decompression and Fusion alone?</a:t>
            </a:r>
          </a:p>
          <a:p>
            <a:r>
              <a:rPr lang="en-US" dirty="0" smtClean="0"/>
              <a:t>Posterior Decompression and Fusion alone?</a:t>
            </a:r>
          </a:p>
          <a:p>
            <a:r>
              <a:rPr lang="en-US" dirty="0" smtClean="0"/>
              <a:t>Combined Ant/Post?</a:t>
            </a:r>
          </a:p>
          <a:p>
            <a:r>
              <a:rPr lang="en-US" dirty="0" smtClean="0"/>
              <a:t>How many levels?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7239000" cy="2286000"/>
          </a:xfrm>
        </p:spPr>
        <p:txBody>
          <a:bodyPr>
            <a:normAutofit/>
          </a:bodyPr>
          <a:lstStyle/>
          <a:p>
            <a:r>
              <a:rPr lang="en-US" dirty="0" smtClean="0"/>
              <a:t>Conservative management with aspen collar with close follow-up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7239000" cy="599853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PMH:</a:t>
            </a:r>
          </a:p>
          <a:p>
            <a:pPr lvl="1"/>
            <a:r>
              <a:rPr lang="en-US" dirty="0" smtClean="0"/>
              <a:t>Heart murmur</a:t>
            </a:r>
          </a:p>
          <a:p>
            <a:pPr lvl="1"/>
            <a:r>
              <a:rPr lang="en-US" dirty="0" smtClean="0"/>
              <a:t>Angina</a:t>
            </a:r>
          </a:p>
          <a:p>
            <a:r>
              <a:rPr lang="en-US" dirty="0" smtClean="0"/>
              <a:t>PSHx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Repair of </a:t>
            </a:r>
            <a:r>
              <a:rPr lang="en-US" dirty="0" smtClean="0"/>
              <a:t>rt</a:t>
            </a:r>
            <a:r>
              <a:rPr lang="en-US" dirty="0" smtClean="0"/>
              <a:t> first finger from accident</a:t>
            </a:r>
          </a:p>
          <a:p>
            <a:r>
              <a:rPr lang="en-US" dirty="0" smtClean="0"/>
              <a:t>Meds:</a:t>
            </a:r>
          </a:p>
          <a:p>
            <a:pPr lvl="1"/>
            <a:r>
              <a:rPr lang="en-US" dirty="0" smtClean="0"/>
              <a:t>ASA, NTG </a:t>
            </a:r>
            <a:r>
              <a:rPr lang="en-US" dirty="0" smtClean="0"/>
              <a:t>prn</a:t>
            </a:r>
            <a:endParaRPr lang="en-US" dirty="0" smtClean="0"/>
          </a:p>
          <a:p>
            <a:r>
              <a:rPr lang="en-US" dirty="0" smtClean="0"/>
              <a:t>All:</a:t>
            </a:r>
          </a:p>
          <a:p>
            <a:pPr lvl="1"/>
            <a:r>
              <a:rPr lang="en-US" dirty="0" smtClean="0"/>
              <a:t>NKDA</a:t>
            </a:r>
          </a:p>
          <a:p>
            <a:r>
              <a:rPr lang="en-US" dirty="0" smtClean="0"/>
              <a:t>FHx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HTN, diabetes</a:t>
            </a:r>
          </a:p>
          <a:p>
            <a:r>
              <a:rPr lang="en-US" dirty="0" smtClean="0"/>
              <a:t>SHx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Spent time in prison</a:t>
            </a:r>
          </a:p>
          <a:p>
            <a:pPr lvl="1"/>
            <a:r>
              <a:rPr lang="en-US" dirty="0" smtClean="0"/>
              <a:t>Smokes 5-6 cigarettes/day</a:t>
            </a:r>
          </a:p>
          <a:p>
            <a:pPr lvl="1"/>
            <a:r>
              <a:rPr lang="en-US" dirty="0" smtClean="0"/>
              <a:t>Denies alcohol/illicit drugs</a:t>
            </a:r>
          </a:p>
          <a:p>
            <a:r>
              <a:rPr lang="en-US" dirty="0" smtClean="0"/>
              <a:t>ROS:</a:t>
            </a:r>
          </a:p>
          <a:p>
            <a:pPr lvl="1"/>
            <a:r>
              <a:rPr lang="en-US" dirty="0" smtClean="0"/>
              <a:t>constipation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Anderson and </a:t>
            </a:r>
            <a:r>
              <a:rPr lang="en-US" dirty="0" smtClean="0"/>
              <a:t>D’alonzo</a:t>
            </a:r>
            <a:r>
              <a:rPr lang="en-US" dirty="0" smtClean="0"/>
              <a:t> classification of </a:t>
            </a:r>
            <a:r>
              <a:rPr lang="en-US" dirty="0" smtClean="0"/>
              <a:t>odontoid</a:t>
            </a:r>
            <a:r>
              <a:rPr lang="en-US" dirty="0" smtClean="0"/>
              <a:t> fracture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Type I</a:t>
            </a:r>
          </a:p>
          <a:p>
            <a:pPr lvl="1"/>
            <a:r>
              <a:rPr lang="en-US" dirty="0" smtClean="0"/>
              <a:t>Fracture through the tip above transverse ligament</a:t>
            </a:r>
          </a:p>
          <a:p>
            <a:pPr lvl="1"/>
            <a:r>
              <a:rPr lang="en-US" dirty="0" smtClean="0"/>
              <a:t>Rare</a:t>
            </a:r>
          </a:p>
          <a:p>
            <a:pPr lvl="1"/>
            <a:r>
              <a:rPr lang="en-US" dirty="0" smtClean="0"/>
              <a:t>Unstable</a:t>
            </a:r>
          </a:p>
          <a:p>
            <a:r>
              <a:rPr lang="en-US" dirty="0" smtClean="0"/>
              <a:t>Type II</a:t>
            </a:r>
          </a:p>
          <a:p>
            <a:pPr lvl="1"/>
            <a:r>
              <a:rPr lang="en-US" dirty="0" smtClean="0"/>
              <a:t>Fracture through the base of the neck</a:t>
            </a:r>
          </a:p>
          <a:p>
            <a:pPr lvl="1"/>
            <a:r>
              <a:rPr lang="en-US" dirty="0" smtClean="0"/>
              <a:t>Most common</a:t>
            </a:r>
          </a:p>
          <a:p>
            <a:pPr lvl="1"/>
            <a:r>
              <a:rPr lang="en-US" dirty="0" smtClean="0"/>
              <a:t>unstable</a:t>
            </a:r>
          </a:p>
          <a:p>
            <a:r>
              <a:rPr lang="en-US" dirty="0" smtClean="0"/>
              <a:t>Type IIA</a:t>
            </a:r>
          </a:p>
          <a:p>
            <a:pPr lvl="1"/>
            <a:r>
              <a:rPr lang="en-US" dirty="0" smtClean="0"/>
              <a:t>Like type II but with large bone chips at fracture site</a:t>
            </a:r>
          </a:p>
          <a:p>
            <a:pPr lvl="1"/>
            <a:r>
              <a:rPr lang="en-US" dirty="0" smtClean="0"/>
              <a:t>unstable</a:t>
            </a:r>
          </a:p>
          <a:p>
            <a:r>
              <a:rPr lang="en-US" dirty="0" smtClean="0"/>
              <a:t>Type III</a:t>
            </a:r>
          </a:p>
          <a:p>
            <a:pPr lvl="1"/>
            <a:r>
              <a:rPr lang="en-US" dirty="0" smtClean="0"/>
              <a:t>Fracture through body of C2</a:t>
            </a:r>
          </a:p>
          <a:p>
            <a:pPr lvl="1"/>
            <a:r>
              <a:rPr lang="en-US" dirty="0" smtClean="0"/>
              <a:t>May involve superior articulating surface</a:t>
            </a:r>
          </a:p>
          <a:p>
            <a:pPr lvl="1"/>
            <a:r>
              <a:rPr lang="en-US" dirty="0" smtClean="0"/>
              <a:t>stable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94360"/>
          </a:xfrm>
        </p:spPr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7772400" cy="5943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Type I usually treated with surgery</a:t>
            </a:r>
          </a:p>
          <a:p>
            <a:r>
              <a:rPr lang="en-US" dirty="0" smtClean="0"/>
              <a:t>Isolated type II fractures in adults &gt; 50 </a:t>
            </a:r>
            <a:r>
              <a:rPr lang="en-US" dirty="0" smtClean="0"/>
              <a:t>yo</a:t>
            </a:r>
            <a:r>
              <a:rPr lang="en-US" dirty="0" smtClean="0"/>
              <a:t> should be stabilized with surgery</a:t>
            </a:r>
          </a:p>
          <a:p>
            <a:r>
              <a:rPr lang="en-US" dirty="0" smtClean="0"/>
              <a:t>Early surgery is recommended for all type IIA</a:t>
            </a:r>
          </a:p>
          <a:p>
            <a:r>
              <a:rPr lang="en-US" dirty="0" smtClean="0"/>
              <a:t>Type I,II, III may initially be managed with rigid collar</a:t>
            </a:r>
          </a:p>
          <a:p>
            <a:r>
              <a:rPr lang="en-US" dirty="0" smtClean="0"/>
              <a:t>Consider surgical fixation for type II and III if displacement &gt; 5mm or inability to maintain alignment with rigid collar</a:t>
            </a:r>
          </a:p>
          <a:p>
            <a:r>
              <a:rPr lang="en-US" dirty="0" smtClean="0"/>
              <a:t>In type II, 30% nonunion rate with collar</a:t>
            </a:r>
          </a:p>
          <a:p>
            <a:pPr lvl="1"/>
            <a:r>
              <a:rPr lang="en-US" dirty="0" smtClean="0"/>
              <a:t>Displacement &gt; 4mm increases nonunion</a:t>
            </a:r>
          </a:p>
          <a:p>
            <a:pPr lvl="1"/>
            <a:r>
              <a:rPr lang="en-US" dirty="0" smtClean="0"/>
              <a:t>70% nonunion in displacement &gt; </a:t>
            </a:r>
            <a:r>
              <a:rPr lang="en-US" dirty="0" smtClean="0"/>
              <a:t>6mm</a:t>
            </a:r>
          </a:p>
          <a:p>
            <a:r>
              <a:rPr lang="en-US" dirty="0" smtClean="0"/>
              <a:t>Surgical options:</a:t>
            </a:r>
          </a:p>
          <a:p>
            <a:pPr lvl="1"/>
            <a:r>
              <a:rPr lang="en-US" dirty="0" smtClean="0"/>
              <a:t>Odontoid</a:t>
            </a:r>
            <a:r>
              <a:rPr lang="en-US" dirty="0" smtClean="0"/>
              <a:t> screw</a:t>
            </a:r>
          </a:p>
          <a:p>
            <a:pPr lvl="1"/>
            <a:r>
              <a:rPr lang="en-US" dirty="0" smtClean="0"/>
              <a:t>C1-C2 </a:t>
            </a:r>
            <a:r>
              <a:rPr lang="en-US" dirty="0" smtClean="0"/>
              <a:t>arthrodesis</a:t>
            </a:r>
            <a:r>
              <a:rPr lang="en-US" dirty="0" smtClean="0"/>
              <a:t>: wiring, Harm’s technique, </a:t>
            </a:r>
            <a:r>
              <a:rPr lang="en-US" dirty="0" smtClean="0"/>
              <a:t>transarticular</a:t>
            </a:r>
            <a:r>
              <a:rPr lang="en-US" dirty="0" smtClean="0"/>
              <a:t> screw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Physical Examination: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VSS</a:t>
            </a:r>
          </a:p>
          <a:p>
            <a:r>
              <a:rPr lang="en-US" dirty="0" smtClean="0"/>
              <a:t>Laying supine with a rigid neck brace in moderate distress</a:t>
            </a:r>
          </a:p>
          <a:p>
            <a:r>
              <a:rPr lang="en-US" dirty="0" smtClean="0"/>
              <a:t>GCS 15, OX3</a:t>
            </a:r>
          </a:p>
          <a:p>
            <a:r>
              <a:rPr lang="en-US" dirty="0" smtClean="0"/>
              <a:t>CN II-XII intact</a:t>
            </a:r>
          </a:p>
          <a:p>
            <a:r>
              <a:rPr lang="en-US" dirty="0" smtClean="0"/>
              <a:t>Strength 5/5</a:t>
            </a:r>
          </a:p>
          <a:p>
            <a:r>
              <a:rPr lang="en-US" dirty="0" smtClean="0"/>
              <a:t>Sensation intact</a:t>
            </a:r>
          </a:p>
          <a:p>
            <a:r>
              <a:rPr lang="en-US" dirty="0" smtClean="0"/>
              <a:t>Rectal tone normal</a:t>
            </a:r>
          </a:p>
          <a:p>
            <a:r>
              <a:rPr lang="en-US" dirty="0" smtClean="0"/>
              <a:t>DTR 1+</a:t>
            </a:r>
          </a:p>
          <a:p>
            <a:r>
              <a:rPr lang="en-US" dirty="0" smtClean="0"/>
              <a:t>No </a:t>
            </a:r>
            <a:r>
              <a:rPr lang="en-US" dirty="0" smtClean="0"/>
              <a:t>clonus</a:t>
            </a:r>
            <a:r>
              <a:rPr lang="en-US" dirty="0" smtClean="0"/>
              <a:t>/Hoffman’s sign</a:t>
            </a:r>
          </a:p>
          <a:p>
            <a:r>
              <a:rPr lang="en-US" dirty="0" smtClean="0"/>
              <a:t>Skin abrasions/soft tissue hematoma over the left </a:t>
            </a:r>
            <a:r>
              <a:rPr lang="en-US" dirty="0" smtClean="0"/>
              <a:t>temporo</a:t>
            </a:r>
            <a:r>
              <a:rPr lang="en-US" dirty="0" smtClean="0"/>
              <a:t>-parietal region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239000" cy="838200"/>
          </a:xfrm>
        </p:spPr>
        <p:txBody>
          <a:bodyPr/>
          <a:lstStyle/>
          <a:p>
            <a:r>
              <a:rPr lang="en-US" dirty="0" smtClean="0"/>
              <a:t>CT C-spine</a:t>
            </a:r>
            <a:endParaRPr lang="en-US" dirty="0"/>
          </a:p>
        </p:txBody>
      </p:sp>
      <p:pic>
        <p:nvPicPr>
          <p:cNvPr id="1026" name="Picture 2" descr="G:\Stanford Spine Conf\Sept 14\frade\ct sag frade1.jpg"/>
          <p:cNvPicPr>
            <a:picLocks noChangeAspect="1" noChangeArrowheads="1"/>
          </p:cNvPicPr>
          <p:nvPr/>
        </p:nvPicPr>
        <p:blipFill>
          <a:blip r:embed="rId2" cstate="print"/>
          <a:srcRect l="14063" r="10938"/>
          <a:stretch>
            <a:fillRect/>
          </a:stretch>
        </p:blipFill>
        <p:spPr bwMode="auto">
          <a:xfrm>
            <a:off x="4267200" y="838200"/>
            <a:ext cx="2057400" cy="2743200"/>
          </a:xfrm>
          <a:prstGeom prst="rect">
            <a:avLst/>
          </a:prstGeom>
          <a:noFill/>
        </p:spPr>
      </p:pic>
      <p:pic>
        <p:nvPicPr>
          <p:cNvPr id="1027" name="Picture 3" descr="G:\Stanford Spine Conf\Sept 14\frade\ct sag frade5.jpg"/>
          <p:cNvPicPr>
            <a:picLocks noChangeAspect="1" noChangeArrowheads="1"/>
          </p:cNvPicPr>
          <p:nvPr/>
        </p:nvPicPr>
        <p:blipFill>
          <a:blip r:embed="rId3" cstate="print"/>
          <a:srcRect l="14063" r="10937" b="1563"/>
          <a:stretch>
            <a:fillRect/>
          </a:stretch>
        </p:blipFill>
        <p:spPr bwMode="auto">
          <a:xfrm>
            <a:off x="1905000" y="838200"/>
            <a:ext cx="2090057" cy="2743200"/>
          </a:xfrm>
          <a:prstGeom prst="rect">
            <a:avLst/>
          </a:prstGeom>
          <a:noFill/>
        </p:spPr>
      </p:pic>
      <p:pic>
        <p:nvPicPr>
          <p:cNvPr id="1028" name="Picture 4" descr="G:\Stanford Spine Conf\Sept 14\frade\ct sag frade2.jpg"/>
          <p:cNvPicPr>
            <a:picLocks noChangeAspect="1" noChangeArrowheads="1"/>
          </p:cNvPicPr>
          <p:nvPr/>
        </p:nvPicPr>
        <p:blipFill>
          <a:blip r:embed="rId4" cstate="print"/>
          <a:srcRect l="12501" r="14062" b="1563"/>
          <a:stretch>
            <a:fillRect/>
          </a:stretch>
        </p:blipFill>
        <p:spPr bwMode="auto">
          <a:xfrm>
            <a:off x="4267200" y="3733800"/>
            <a:ext cx="2046514" cy="2743200"/>
          </a:xfrm>
          <a:prstGeom prst="rect">
            <a:avLst/>
          </a:prstGeom>
          <a:noFill/>
        </p:spPr>
      </p:pic>
      <p:pic>
        <p:nvPicPr>
          <p:cNvPr id="1029" name="Picture 5" descr="G:\Stanford Spine Conf\Sept 14\frade\ct sag frade3.jpg"/>
          <p:cNvPicPr>
            <a:picLocks noChangeAspect="1" noChangeArrowheads="1"/>
          </p:cNvPicPr>
          <p:nvPr/>
        </p:nvPicPr>
        <p:blipFill>
          <a:blip r:embed="rId5" cstate="print"/>
          <a:srcRect l="15626" t="-1" r="9375" b="1563"/>
          <a:stretch>
            <a:fillRect/>
          </a:stretch>
        </p:blipFill>
        <p:spPr bwMode="auto">
          <a:xfrm>
            <a:off x="1905000" y="3733800"/>
            <a:ext cx="209007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Stanford Spine Conf\Sept 14\frade\ct ax frade1.jpg"/>
          <p:cNvPicPr>
            <a:picLocks noChangeAspect="1" noChangeArrowheads="1"/>
          </p:cNvPicPr>
          <p:nvPr/>
        </p:nvPicPr>
        <p:blipFill>
          <a:blip r:embed="rId2" cstate="print"/>
          <a:srcRect l="14063" r="10875" b="26563"/>
          <a:stretch>
            <a:fillRect/>
          </a:stretch>
        </p:blipFill>
        <p:spPr bwMode="auto">
          <a:xfrm>
            <a:off x="4038600" y="137160"/>
            <a:ext cx="3364679" cy="3291840"/>
          </a:xfrm>
          <a:prstGeom prst="rect">
            <a:avLst/>
          </a:prstGeom>
          <a:noFill/>
        </p:spPr>
      </p:pic>
      <p:pic>
        <p:nvPicPr>
          <p:cNvPr id="2051" name="Picture 3" descr="G:\Stanford Spine Conf\Sept 14\frade\ct ax frade2.jpg"/>
          <p:cNvPicPr>
            <a:picLocks noChangeAspect="1" noChangeArrowheads="1"/>
          </p:cNvPicPr>
          <p:nvPr/>
        </p:nvPicPr>
        <p:blipFill>
          <a:blip r:embed="rId3" cstate="print"/>
          <a:srcRect l="14063" r="10875" b="26563"/>
          <a:stretch>
            <a:fillRect/>
          </a:stretch>
        </p:blipFill>
        <p:spPr bwMode="auto">
          <a:xfrm>
            <a:off x="4038600" y="3429000"/>
            <a:ext cx="3364679" cy="3291840"/>
          </a:xfrm>
          <a:prstGeom prst="rect">
            <a:avLst/>
          </a:prstGeom>
          <a:noFill/>
        </p:spPr>
      </p:pic>
      <p:pic>
        <p:nvPicPr>
          <p:cNvPr id="2052" name="Picture 4" descr="G:\Stanford Spine Conf\Sept 14\frade\ct cor frade1.jpg"/>
          <p:cNvPicPr>
            <a:picLocks noChangeAspect="1" noChangeArrowheads="1"/>
          </p:cNvPicPr>
          <p:nvPr/>
        </p:nvPicPr>
        <p:blipFill>
          <a:blip r:embed="rId4" cstate="print"/>
          <a:srcRect l="14063" r="10875"/>
          <a:stretch>
            <a:fillRect/>
          </a:stretch>
        </p:blipFill>
        <p:spPr bwMode="auto">
          <a:xfrm>
            <a:off x="225555" y="838200"/>
            <a:ext cx="3660645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MRI C-spine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3074" name="Picture 2" descr="G:\Stanford Spine Conf\Sept 14\frade\mri sag frade1.jpg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304800" y="1066800"/>
            <a:ext cx="2743200" cy="2743200"/>
          </a:xfrm>
          <a:prstGeom prst="rect">
            <a:avLst/>
          </a:prstGeom>
          <a:noFill/>
        </p:spPr>
      </p:pic>
      <p:pic>
        <p:nvPicPr>
          <p:cNvPr id="3076" name="Picture 4" descr="G:\Stanford Spine Conf\Sept 14\frade\mri sag T2 frade2.jpg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5943600" y="1066800"/>
            <a:ext cx="2743200" cy="2743200"/>
          </a:xfrm>
          <a:prstGeom prst="rect">
            <a:avLst/>
          </a:prstGeom>
          <a:noFill/>
        </p:spPr>
      </p:pic>
      <p:pic>
        <p:nvPicPr>
          <p:cNvPr id="3077" name="Picture 5" descr="G:\Stanford Spine Conf\Sept 14\frade\mri sag T2 frade3.jpg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>
            <a:off x="3124200" y="1066800"/>
            <a:ext cx="2743200" cy="2743200"/>
          </a:xfrm>
          <a:prstGeom prst="rect">
            <a:avLst/>
          </a:prstGeom>
          <a:noFill/>
        </p:spPr>
      </p:pic>
      <p:pic>
        <p:nvPicPr>
          <p:cNvPr id="3078" name="Picture 6" descr="G:\Stanford Spine Conf\Sept 14\frade\mri ax T2 frade2.jpg"/>
          <p:cNvPicPr>
            <a:picLocks noChangeAspect="1" noChangeArrowheads="1"/>
          </p:cNvPicPr>
          <p:nvPr/>
        </p:nvPicPr>
        <p:blipFill>
          <a:blip r:embed="rId5" cstate="print">
            <a:lum contrast="30000"/>
          </a:blip>
          <a:srcRect l="16667" t="13889" r="5556" b="8334"/>
          <a:stretch>
            <a:fillRect/>
          </a:stretch>
        </p:blipFill>
        <p:spPr bwMode="auto">
          <a:xfrm>
            <a:off x="5943600" y="3886200"/>
            <a:ext cx="2743200" cy="2743200"/>
          </a:xfrm>
          <a:prstGeom prst="rect">
            <a:avLst/>
          </a:prstGeom>
          <a:noFill/>
        </p:spPr>
      </p:pic>
      <p:pic>
        <p:nvPicPr>
          <p:cNvPr id="3079" name="Picture 7" descr="G:\Stanford Spine Conf\Sept 14\frade\mri ax T2 frade1.jpg"/>
          <p:cNvPicPr>
            <a:picLocks noChangeAspect="1" noChangeArrowheads="1"/>
          </p:cNvPicPr>
          <p:nvPr/>
        </p:nvPicPr>
        <p:blipFill>
          <a:blip r:embed="rId6" cstate="print">
            <a:lum contrast="30000"/>
          </a:blip>
          <a:srcRect l="16666" t="16667" r="5556" b="5556"/>
          <a:stretch>
            <a:fillRect/>
          </a:stretch>
        </p:blipFill>
        <p:spPr bwMode="auto">
          <a:xfrm>
            <a:off x="3124200" y="3886200"/>
            <a:ext cx="27432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diagnosis:</a:t>
            </a:r>
            <a:br>
              <a:rPr lang="en-US" dirty="0" smtClean="0"/>
            </a:br>
            <a:r>
              <a:rPr lang="en-US" dirty="0" smtClean="0"/>
              <a:t>Tear </a:t>
            </a:r>
            <a:r>
              <a:rPr lang="en-US" dirty="0" smtClean="0"/>
              <a:t>drop fracture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Results from </a:t>
            </a:r>
            <a:r>
              <a:rPr lang="en-US" dirty="0" smtClean="0"/>
              <a:t>hyperflexion</a:t>
            </a:r>
            <a:r>
              <a:rPr lang="en-US" dirty="0" smtClean="0"/>
              <a:t> or axial loading with the neck flexed</a:t>
            </a:r>
          </a:p>
          <a:p>
            <a:r>
              <a:rPr lang="en-US" dirty="0" smtClean="0"/>
              <a:t>Complete disruption of all ligaments, facet joints and </a:t>
            </a:r>
            <a:r>
              <a:rPr lang="en-US" dirty="0" smtClean="0"/>
              <a:t>intervertebral</a:t>
            </a:r>
            <a:r>
              <a:rPr lang="en-US" dirty="0" smtClean="0"/>
              <a:t> discs</a:t>
            </a:r>
          </a:p>
          <a:p>
            <a:r>
              <a:rPr lang="en-US" dirty="0" smtClean="0"/>
              <a:t>Posterior displacement of the inferior margin of the fractured vertebral body </a:t>
            </a:r>
          </a:p>
          <a:p>
            <a:r>
              <a:rPr lang="en-US" dirty="0" smtClean="0"/>
              <a:t>Often causes quadriplegia or anterior cord syndrome</a:t>
            </a:r>
          </a:p>
          <a:p>
            <a:r>
              <a:rPr lang="en-US" dirty="0" smtClean="0"/>
              <a:t>Radiographically</a:t>
            </a:r>
            <a:r>
              <a:rPr lang="en-US" dirty="0" smtClean="0"/>
              <a:t> can find a small chip of bone at the anterior inferior edge of VB involved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Tear drop fracture vs. avulsion fracture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Small chip of bone off anterior inferior VB due to </a:t>
            </a:r>
            <a:r>
              <a:rPr lang="en-US" dirty="0" smtClean="0"/>
              <a:t>hyperflexion</a:t>
            </a:r>
            <a:r>
              <a:rPr lang="en-US" dirty="0" smtClean="0"/>
              <a:t> with axial loading</a:t>
            </a:r>
          </a:p>
          <a:p>
            <a:r>
              <a:rPr lang="en-US" dirty="0" smtClean="0"/>
              <a:t>Retrolisthesis</a:t>
            </a:r>
            <a:r>
              <a:rPr lang="en-US" dirty="0" smtClean="0"/>
              <a:t> of involved VB</a:t>
            </a:r>
          </a:p>
          <a:p>
            <a:r>
              <a:rPr lang="en-US" dirty="0" smtClean="0"/>
              <a:t>Fracture of VB and/or posterior elements</a:t>
            </a:r>
          </a:p>
          <a:p>
            <a:r>
              <a:rPr lang="en-US" dirty="0" smtClean="0"/>
              <a:t>Prevertebral</a:t>
            </a:r>
            <a:r>
              <a:rPr lang="en-US" dirty="0" smtClean="0"/>
              <a:t> soft tissue swelling</a:t>
            </a:r>
          </a:p>
          <a:p>
            <a:r>
              <a:rPr lang="en-US" dirty="0" smtClean="0"/>
              <a:t>unstable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Small chip of bone off anterior inferior VB pulled off by traction of the ALL in hyperextension</a:t>
            </a:r>
          </a:p>
          <a:p>
            <a:r>
              <a:rPr lang="en-US" dirty="0" smtClean="0"/>
              <a:t>No </a:t>
            </a:r>
            <a:r>
              <a:rPr lang="en-US" dirty="0" smtClean="0"/>
              <a:t>malalignment</a:t>
            </a:r>
            <a:r>
              <a:rPr lang="en-US" dirty="0" smtClean="0"/>
              <a:t> of VB</a:t>
            </a:r>
          </a:p>
          <a:p>
            <a:r>
              <a:rPr lang="en-US" dirty="0" smtClean="0"/>
              <a:t>No fracture of VB or posterior elements</a:t>
            </a:r>
          </a:p>
          <a:p>
            <a:r>
              <a:rPr lang="en-US" dirty="0" smtClean="0"/>
              <a:t>No </a:t>
            </a:r>
            <a:r>
              <a:rPr lang="en-US" dirty="0" smtClean="0"/>
              <a:t>prevertebral</a:t>
            </a:r>
            <a:r>
              <a:rPr lang="en-US" dirty="0" smtClean="0"/>
              <a:t> soft tissue swelling</a:t>
            </a:r>
          </a:p>
          <a:p>
            <a:r>
              <a:rPr lang="en-US" dirty="0" smtClean="0"/>
              <a:t>stable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232</TotalTime>
  <Words>881</Words>
  <Application>Microsoft Office PowerPoint</Application>
  <PresentationFormat>On-screen Show (4:3)</PresentationFormat>
  <Paragraphs>180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Opulent</vt:lpstr>
      <vt:lpstr>NEUROSURGERY Spine Conference </vt:lpstr>
      <vt:lpstr>Case #1</vt:lpstr>
      <vt:lpstr>Slide 3</vt:lpstr>
      <vt:lpstr>Physical Examination:</vt:lpstr>
      <vt:lpstr>CT C-spine</vt:lpstr>
      <vt:lpstr>Slide 6</vt:lpstr>
      <vt:lpstr>MRI C-spine </vt:lpstr>
      <vt:lpstr>diagnosis: Tear drop fracture</vt:lpstr>
      <vt:lpstr>Tear drop fracture vs. avulsion fracture</vt:lpstr>
      <vt:lpstr>Treatment Plan:</vt:lpstr>
      <vt:lpstr>C4-5 ACDF; L C4-5 posterior fusion with interspinous wiring</vt:lpstr>
      <vt:lpstr>Case #2</vt:lpstr>
      <vt:lpstr>Slide 13</vt:lpstr>
      <vt:lpstr>Physical Examination:</vt:lpstr>
      <vt:lpstr>CT C-spine</vt:lpstr>
      <vt:lpstr>Slide 16</vt:lpstr>
      <vt:lpstr>MRI C-spine </vt:lpstr>
      <vt:lpstr>diagnosis: Dens fracture type IIA</vt:lpstr>
      <vt:lpstr>Treatment Plan:</vt:lpstr>
      <vt:lpstr>Posterior C1-C2 Fusion; C5-6, C6-7 ACDF</vt:lpstr>
      <vt:lpstr>Case #3</vt:lpstr>
      <vt:lpstr>Slide 22</vt:lpstr>
      <vt:lpstr>Physical Examination:</vt:lpstr>
      <vt:lpstr>CT C-spine</vt:lpstr>
      <vt:lpstr>Slide 25</vt:lpstr>
      <vt:lpstr>MRI C-spine </vt:lpstr>
      <vt:lpstr>diagnosis: Dens fracture type III</vt:lpstr>
      <vt:lpstr>Treatment Plan:</vt:lpstr>
      <vt:lpstr>Conservative management with aspen collar with close follow-up</vt:lpstr>
      <vt:lpstr>Anderson and D’alonzo classification of odontoid fracture</vt:lpstr>
      <vt:lpstr>treatment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Spine Conference</dc:title>
  <dc:creator>Israel Angeles</dc:creator>
  <cp:lastModifiedBy>Israel Angeles</cp:lastModifiedBy>
  <cp:revision>29</cp:revision>
  <dcterms:created xsi:type="dcterms:W3CDTF">2009-09-13T16:04:03Z</dcterms:created>
  <dcterms:modified xsi:type="dcterms:W3CDTF">2009-09-14T06:30:27Z</dcterms:modified>
</cp:coreProperties>
</file>