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0"/>
  </p:notesMasterIdLst>
  <p:sldIdLst>
    <p:sldId id="256" r:id="rId2"/>
    <p:sldId id="257" r:id="rId3"/>
    <p:sldId id="259" r:id="rId4"/>
    <p:sldId id="262" r:id="rId5"/>
    <p:sldId id="291" r:id="rId6"/>
    <p:sldId id="282" r:id="rId7"/>
    <p:sldId id="265" r:id="rId8"/>
    <p:sldId id="267" r:id="rId9"/>
    <p:sldId id="270" r:id="rId10"/>
    <p:sldId id="294" r:id="rId11"/>
    <p:sldId id="299" r:id="rId12"/>
    <p:sldId id="300" r:id="rId13"/>
    <p:sldId id="301" r:id="rId14"/>
    <p:sldId id="302" r:id="rId15"/>
    <p:sldId id="303" r:id="rId16"/>
    <p:sldId id="292" r:id="rId17"/>
    <p:sldId id="304" r:id="rId18"/>
    <p:sldId id="30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57" autoAdjust="0"/>
  </p:normalViewPr>
  <p:slideViewPr>
    <p:cSldViewPr>
      <p:cViewPr varScale="1">
        <p:scale>
          <a:sx n="82" d="100"/>
          <a:sy n="82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E2081E3-112D-482F-8451-9C50D142F8AE}" type="datetimeFigureOut">
              <a:rPr lang="en-US"/>
              <a:pPr>
                <a:defRPr/>
              </a:pPr>
              <a:t>1/10/2010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30CD703-6BF1-4BCB-A2A2-85F792143D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C60E9890-FB81-41BA-A46C-EA4A2A930A29}" type="datetimeFigureOut">
              <a:rPr lang="en-US" smtClean="0"/>
              <a:pPr>
                <a:defRPr/>
              </a:pPr>
              <a:t>1/10/2010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3F2B3416-DC94-4BBC-A210-11A445BB13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6C2128-72B3-4699-BAFB-04C8A27E9B98}" type="datetimeFigureOut">
              <a:rPr lang="en-US" smtClean="0"/>
              <a:pPr>
                <a:defRPr/>
              </a:pPr>
              <a:t>1/10/2010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77B00-A494-4F46-BE5A-5236D41591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EEA14-A1E6-4480-9401-55C62BC2BEB7}" type="datetimeFigureOut">
              <a:rPr lang="en-US" smtClean="0"/>
              <a:pPr>
                <a:defRPr/>
              </a:pPr>
              <a:t>1/10/2010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D7B9F-CFE5-41AA-8993-FC14543039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FB98BB87-82D0-42B1-9752-B4A85672C569}" type="datetimeFigureOut">
              <a:rPr lang="en-US" smtClean="0"/>
              <a:pPr>
                <a:defRPr/>
              </a:pPr>
              <a:t>1/10/2010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FDE4A381-2E4F-48D7-A59F-AF1E68004D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34929214-03C3-423D-A787-00340448D10F}" type="datetimeFigureOut">
              <a:rPr lang="en-US" smtClean="0"/>
              <a:pPr>
                <a:defRPr/>
              </a:pPr>
              <a:t>1/10/2010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04A48791-5D91-4623-826A-F9027CA92A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A2B79E-DF54-46F4-A88C-8F1142D2AFB5}" type="datetimeFigureOut">
              <a:rPr lang="en-US" smtClean="0"/>
              <a:pPr>
                <a:defRPr/>
              </a:pPr>
              <a:t>1/10/2010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8568A-9D0A-451F-8EFB-A8CEFE16B9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FD5F72-B3BD-4BEC-964B-026A8B5D124A}" type="datetimeFigureOut">
              <a:rPr lang="en-US" smtClean="0"/>
              <a:pPr>
                <a:defRPr/>
              </a:pPr>
              <a:t>1/10/2010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AD513D-3BA7-43A4-9E78-BBC1E15B4D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305A153-796A-403E-9EAD-4B837224A9E3}" type="datetimeFigureOut">
              <a:rPr lang="en-US" smtClean="0"/>
              <a:pPr>
                <a:defRPr/>
              </a:pPr>
              <a:t>1/10/2010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A58664F5-3FA2-41A0-80D0-6516F123345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C045F3-6D7E-49CD-95FB-C42E246981D9}" type="datetimeFigureOut">
              <a:rPr lang="en-US" smtClean="0"/>
              <a:pPr>
                <a:defRPr/>
              </a:pPr>
              <a:t>1/10/2010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AB487-FD1B-4857-806F-F95710D428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FE9753EF-C924-4746-AC66-ECF0EEA4AAC2}" type="datetimeFigureOut">
              <a:rPr lang="en-US" smtClean="0"/>
              <a:pPr>
                <a:defRPr/>
              </a:pPr>
              <a:t>1/10/2010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80BB367A-EEF5-4078-80C9-906CB4D35A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2011087B-6422-4D65-92CE-61582D0021A8}" type="datetimeFigureOut">
              <a:rPr lang="en-US" smtClean="0"/>
              <a:pPr>
                <a:defRPr/>
              </a:pPr>
              <a:t>1/10/2010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14B3563-E0DD-44E5-8445-1911A30D7C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8ED64BE-C468-47A6-ABEB-C225A60FF64D}" type="datetimeFigureOut">
              <a:rPr lang="en-US" smtClean="0"/>
              <a:pPr>
                <a:defRPr/>
              </a:pPr>
              <a:t>1/10/2010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989536B-6C83-4F4F-AE88-BABED4B128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%22Wolinksy%20JP%22%5BAuthor%5D&amp;itool=EntrezSystem2.PEntrez.Pubmed.Pubmed_ResultsPanel.Pubmed_RVAbstract" TargetMode="External"/><Relationship Id="rId3" Type="http://schemas.openxmlformats.org/officeDocument/2006/relationships/hyperlink" Target="http://www.ncbi.nlm.nih.gov/pubmed?term=%22McGirt%20MJ%22%5BAuthor%5D&amp;itool=EntrezSystem2.PEntrez.Pubmed.Pubmed_ResultsPanel.Pubmed_RVAbstract" TargetMode="External"/><Relationship Id="rId7" Type="http://schemas.openxmlformats.org/officeDocument/2006/relationships/hyperlink" Target="http://www.ncbi.nlm.nih.gov/pubmed?term=%22Bydon%20A%22%5BAuthor%5D&amp;itool=EntrezSystem2.PEntrez.Pubmed.Pubmed_ResultsPanel.Pubmed_RVAbstract" TargetMode="External"/><Relationship Id="rId2" Type="http://schemas.openxmlformats.org/officeDocument/2006/relationships/hyperlink" Target="http://www.ncbi.nlm.nih.gov/pubmed?term=%22Garc%C3%A9s-Ambrossi%20GL%22%5BAuthor%5D&amp;itool=EntrezSystem2.PEntrez.Pubmed.Pubmed_ResultsPanel.Pubmed_RVAbstrac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%22Witham%20TF%22%5BAuthor%5D&amp;itool=EntrezSystem2.PEntrez.Pubmed.Pubmed_ResultsPanel.Pubmed_RVAbstract" TargetMode="External"/><Relationship Id="rId5" Type="http://schemas.openxmlformats.org/officeDocument/2006/relationships/hyperlink" Target="http://www.ncbi.nlm.nih.gov/pubmed?term=%22Sciubba%20DM%22%5BAuthor%5D&amp;itool=EntrezSystem2.PEntrez.Pubmed.Pubmed_ResultsPanel.Pubmed_RVAbstract" TargetMode="External"/><Relationship Id="rId10" Type="http://schemas.openxmlformats.org/officeDocument/2006/relationships/hyperlink" Target="http://www.ncbi.nlm.nih.gov/pubmed?term=%22Gokaslan%20ZL%22%5BAuthor%5D&amp;itool=EntrezSystem2.PEntrez.Pubmed.Pubmed_ResultsPanel.Pubmed_RVAbstract" TargetMode="External"/><Relationship Id="rId4" Type="http://schemas.openxmlformats.org/officeDocument/2006/relationships/hyperlink" Target="http://www.ncbi.nlm.nih.gov/pubmed?term=%22Mehta%20VA%22%5BAuthor%5D&amp;itool=EntrezSystem2.PEntrez.Pubmed.Pubmed_ResultsPanel.Pubmed_RVAbstract" TargetMode="External"/><Relationship Id="rId9" Type="http://schemas.openxmlformats.org/officeDocument/2006/relationships/hyperlink" Target="http://www.ncbi.nlm.nih.gov/pubmed?term=%22Jallo%20GI%22%5BAuthor%5D&amp;itool=EntrezSystem2.PEntrez.Pubmed.Pubmed_ResultsPanel.Pubmed_RVAbstrac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NEUROSURGERY Spine Conference 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Stanford Hospital and Clinics</a:t>
            </a:r>
          </a:p>
          <a:p>
            <a:r>
              <a:rPr lang="en-US" dirty="0" smtClean="0"/>
              <a:t>January 11,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Stanford Spine Conference\Jan11\AM\C2axT.jpg"/>
          <p:cNvPicPr>
            <a:picLocks noChangeAspect="1" noChangeArrowheads="1"/>
          </p:cNvPicPr>
          <p:nvPr/>
        </p:nvPicPr>
        <p:blipFill>
          <a:blip r:embed="rId2" cstate="print"/>
          <a:srcRect l="10811" t="16216" r="13513" b="18919"/>
          <a:stretch>
            <a:fillRect/>
          </a:stretch>
        </p:blipFill>
        <p:spPr bwMode="auto">
          <a:xfrm>
            <a:off x="1676400" y="914400"/>
            <a:ext cx="5715000" cy="4898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30480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MRI </a:t>
            </a:r>
            <a:r>
              <a:rPr lang="en-US" dirty="0" smtClean="0"/>
              <a:t>-</a:t>
            </a:r>
            <a:r>
              <a:rPr lang="en-US" dirty="0" smtClean="0"/>
              <a:t>spine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 descr="H:\Stanford Spine Conference\Jan11\AM\LsagT21.jpg"/>
          <p:cNvPicPr>
            <a:picLocks noChangeAspect="1" noChangeArrowheads="1"/>
          </p:cNvPicPr>
          <p:nvPr/>
        </p:nvPicPr>
        <p:blipFill>
          <a:blip r:embed="rId2" cstate="print"/>
          <a:srcRect l="35938" r="24999"/>
          <a:stretch>
            <a:fillRect/>
          </a:stretch>
        </p:blipFill>
        <p:spPr bwMode="auto">
          <a:xfrm>
            <a:off x="381000" y="914400"/>
            <a:ext cx="1905000" cy="4876800"/>
          </a:xfrm>
          <a:prstGeom prst="rect">
            <a:avLst/>
          </a:prstGeom>
          <a:noFill/>
        </p:spPr>
      </p:pic>
      <p:pic>
        <p:nvPicPr>
          <p:cNvPr id="5123" name="Picture 3" descr="H:\Stanford Spine Conference\Jan11\AM\LsagT22.jpg"/>
          <p:cNvPicPr>
            <a:picLocks noChangeAspect="1" noChangeArrowheads="1"/>
          </p:cNvPicPr>
          <p:nvPr/>
        </p:nvPicPr>
        <p:blipFill>
          <a:blip r:embed="rId3" cstate="print"/>
          <a:srcRect l="37500" r="23439"/>
          <a:stretch>
            <a:fillRect/>
          </a:stretch>
        </p:blipFill>
        <p:spPr bwMode="auto">
          <a:xfrm>
            <a:off x="4495800" y="914400"/>
            <a:ext cx="1905000" cy="4876800"/>
          </a:xfrm>
          <a:prstGeom prst="rect">
            <a:avLst/>
          </a:prstGeom>
          <a:noFill/>
        </p:spPr>
      </p:pic>
      <p:pic>
        <p:nvPicPr>
          <p:cNvPr id="5124" name="Picture 4" descr="H:\Stanford Spine Conference\Jan11\AM\LsagT23.jpg"/>
          <p:cNvPicPr>
            <a:picLocks noChangeAspect="1" noChangeArrowheads="1"/>
          </p:cNvPicPr>
          <p:nvPr/>
        </p:nvPicPr>
        <p:blipFill>
          <a:blip r:embed="rId4" cstate="print"/>
          <a:srcRect l="39063" r="21874"/>
          <a:stretch>
            <a:fillRect/>
          </a:stretch>
        </p:blipFill>
        <p:spPr bwMode="auto">
          <a:xfrm>
            <a:off x="2438400" y="914400"/>
            <a:ext cx="1905000" cy="4876800"/>
          </a:xfrm>
          <a:prstGeom prst="rect">
            <a:avLst/>
          </a:prstGeom>
          <a:noFill/>
        </p:spPr>
      </p:pic>
      <p:pic>
        <p:nvPicPr>
          <p:cNvPr id="5125" name="Picture 5" descr="H:\Stanford Spine Conference\Jan11\AM\LsagT24.jpg"/>
          <p:cNvPicPr>
            <a:picLocks noChangeAspect="1" noChangeArrowheads="1"/>
          </p:cNvPicPr>
          <p:nvPr/>
        </p:nvPicPr>
        <p:blipFill>
          <a:blip r:embed="rId5" cstate="print"/>
          <a:srcRect l="35938" r="25001"/>
          <a:stretch>
            <a:fillRect/>
          </a:stretch>
        </p:blipFill>
        <p:spPr bwMode="auto">
          <a:xfrm>
            <a:off x="6553200" y="914400"/>
            <a:ext cx="1905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30480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MRI </a:t>
            </a:r>
            <a:r>
              <a:rPr lang="en-US" dirty="0" smtClean="0"/>
              <a:t>-</a:t>
            </a:r>
            <a:r>
              <a:rPr lang="en-US" dirty="0" smtClean="0"/>
              <a:t>spine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6" name="Picture 2" descr="H:\Stanford Spine Conference\Jan11\AM\TLsagT1postop1.jpg"/>
          <p:cNvPicPr>
            <a:picLocks noChangeAspect="1" noChangeArrowheads="1"/>
          </p:cNvPicPr>
          <p:nvPr/>
        </p:nvPicPr>
        <p:blipFill>
          <a:blip r:embed="rId2" cstate="print"/>
          <a:srcRect l="35938" r="24999"/>
          <a:stretch>
            <a:fillRect/>
          </a:stretch>
        </p:blipFill>
        <p:spPr bwMode="auto">
          <a:xfrm>
            <a:off x="304800" y="990600"/>
            <a:ext cx="1905000" cy="4876800"/>
          </a:xfrm>
          <a:prstGeom prst="rect">
            <a:avLst/>
          </a:prstGeom>
          <a:noFill/>
        </p:spPr>
      </p:pic>
      <p:pic>
        <p:nvPicPr>
          <p:cNvPr id="6147" name="Picture 3" descr="H:\Stanford Spine Conference\Jan11\AM\TLsagT1postop2.jpg"/>
          <p:cNvPicPr>
            <a:picLocks noChangeAspect="1" noChangeArrowheads="1"/>
          </p:cNvPicPr>
          <p:nvPr/>
        </p:nvPicPr>
        <p:blipFill>
          <a:blip r:embed="rId3" cstate="print"/>
          <a:srcRect l="32813" r="28125"/>
          <a:stretch>
            <a:fillRect/>
          </a:stretch>
        </p:blipFill>
        <p:spPr bwMode="auto">
          <a:xfrm>
            <a:off x="4267200" y="990600"/>
            <a:ext cx="1905000" cy="4876800"/>
          </a:xfrm>
          <a:prstGeom prst="rect">
            <a:avLst/>
          </a:prstGeom>
          <a:noFill/>
        </p:spPr>
      </p:pic>
      <p:pic>
        <p:nvPicPr>
          <p:cNvPr id="6148" name="Picture 4" descr="H:\Stanford Spine Conference\Jan11\AM\TLsagT1postop3.jpg"/>
          <p:cNvPicPr>
            <a:picLocks noChangeAspect="1" noChangeArrowheads="1"/>
          </p:cNvPicPr>
          <p:nvPr/>
        </p:nvPicPr>
        <p:blipFill>
          <a:blip r:embed="rId4" cstate="print"/>
          <a:srcRect l="32813" r="28125"/>
          <a:stretch>
            <a:fillRect/>
          </a:stretch>
        </p:blipFill>
        <p:spPr bwMode="auto">
          <a:xfrm>
            <a:off x="2286000" y="990600"/>
            <a:ext cx="1905000" cy="4876800"/>
          </a:xfrm>
          <a:prstGeom prst="rect">
            <a:avLst/>
          </a:prstGeom>
          <a:noFill/>
        </p:spPr>
      </p:pic>
      <p:pic>
        <p:nvPicPr>
          <p:cNvPr id="6149" name="Picture 5" descr="H:\Stanford Spine Conference\Jan11\AM\TLsagT1postop4.jpg"/>
          <p:cNvPicPr>
            <a:picLocks noChangeAspect="1" noChangeArrowheads="1"/>
          </p:cNvPicPr>
          <p:nvPr/>
        </p:nvPicPr>
        <p:blipFill>
          <a:blip r:embed="rId5" cstate="print"/>
          <a:srcRect l="32813" r="28125"/>
          <a:stretch>
            <a:fillRect/>
          </a:stretch>
        </p:blipFill>
        <p:spPr bwMode="auto">
          <a:xfrm>
            <a:off x="6248400" y="990600"/>
            <a:ext cx="1905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30480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MRI </a:t>
            </a:r>
            <a:r>
              <a:rPr lang="en-US" dirty="0" smtClean="0"/>
              <a:t>-</a:t>
            </a:r>
            <a:r>
              <a:rPr lang="en-US" dirty="0" smtClean="0"/>
              <a:t>spine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0" name="Picture 2" descr="H:\Stanford Spine Conference\Jan11\AM\TaxT1post2.jpg"/>
          <p:cNvPicPr>
            <a:picLocks noChangeAspect="1" noChangeArrowheads="1"/>
          </p:cNvPicPr>
          <p:nvPr/>
        </p:nvPicPr>
        <p:blipFill>
          <a:blip r:embed="rId2" cstate="print"/>
          <a:srcRect l="17188" t="21873" r="14062" b="15626"/>
          <a:stretch>
            <a:fillRect/>
          </a:stretch>
        </p:blipFill>
        <p:spPr bwMode="auto">
          <a:xfrm>
            <a:off x="838200" y="609600"/>
            <a:ext cx="3352800" cy="3048000"/>
          </a:xfrm>
          <a:prstGeom prst="rect">
            <a:avLst/>
          </a:prstGeom>
          <a:noFill/>
        </p:spPr>
      </p:pic>
      <p:pic>
        <p:nvPicPr>
          <p:cNvPr id="7171" name="Picture 3" descr="H:\Stanford Spine Conference\Jan11\AM\TaxT1post3.jpg"/>
          <p:cNvPicPr>
            <a:picLocks noChangeAspect="1" noChangeArrowheads="1"/>
          </p:cNvPicPr>
          <p:nvPr/>
        </p:nvPicPr>
        <p:blipFill>
          <a:blip r:embed="rId3" cstate="print"/>
          <a:srcRect l="15626" t="21876" r="15624" b="15625"/>
          <a:stretch>
            <a:fillRect/>
          </a:stretch>
        </p:blipFill>
        <p:spPr bwMode="auto">
          <a:xfrm>
            <a:off x="4419600" y="609600"/>
            <a:ext cx="3352800" cy="3048000"/>
          </a:xfrm>
          <a:prstGeom prst="rect">
            <a:avLst/>
          </a:prstGeom>
          <a:noFill/>
        </p:spPr>
      </p:pic>
      <p:pic>
        <p:nvPicPr>
          <p:cNvPr id="7172" name="Picture 4" descr="H:\Stanford Spine Conference\Jan11\AM\TaxT1post4.jpg"/>
          <p:cNvPicPr>
            <a:picLocks noChangeAspect="1" noChangeArrowheads="1"/>
          </p:cNvPicPr>
          <p:nvPr/>
        </p:nvPicPr>
        <p:blipFill>
          <a:blip r:embed="rId4" cstate="print"/>
          <a:srcRect l="12500" t="21875" r="18750" b="15625"/>
          <a:stretch>
            <a:fillRect/>
          </a:stretch>
        </p:blipFill>
        <p:spPr bwMode="auto">
          <a:xfrm>
            <a:off x="838200" y="3733800"/>
            <a:ext cx="3352800" cy="3048000"/>
          </a:xfrm>
          <a:prstGeom prst="rect">
            <a:avLst/>
          </a:prstGeom>
          <a:noFill/>
        </p:spPr>
      </p:pic>
      <p:pic>
        <p:nvPicPr>
          <p:cNvPr id="7173" name="Picture 5" descr="H:\Stanford Spine Conference\Jan11\AM\TaxT1post5.jpg"/>
          <p:cNvPicPr>
            <a:picLocks noChangeAspect="1" noChangeArrowheads="1"/>
          </p:cNvPicPr>
          <p:nvPr/>
        </p:nvPicPr>
        <p:blipFill>
          <a:blip r:embed="rId5" cstate="print"/>
          <a:srcRect l="15625" t="20312" r="15625" b="17188"/>
          <a:stretch>
            <a:fillRect/>
          </a:stretch>
        </p:blipFill>
        <p:spPr bwMode="auto">
          <a:xfrm>
            <a:off x="4419600" y="3733800"/>
            <a:ext cx="33528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30480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MRI </a:t>
            </a:r>
            <a:r>
              <a:rPr lang="en-US" dirty="0" smtClean="0"/>
              <a:t>-</a:t>
            </a:r>
            <a:r>
              <a:rPr lang="en-US" dirty="0" smtClean="0"/>
              <a:t>spine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194" name="Picture 2" descr="H:\Stanford Spine Conference\Jan11\AM\LaxT21.jpg"/>
          <p:cNvPicPr>
            <a:picLocks noChangeAspect="1" noChangeArrowheads="1"/>
          </p:cNvPicPr>
          <p:nvPr/>
        </p:nvPicPr>
        <p:blipFill>
          <a:blip r:embed="rId2" cstate="print"/>
          <a:srcRect l="14063" t="17187" r="17187" b="20313"/>
          <a:stretch>
            <a:fillRect/>
          </a:stretch>
        </p:blipFill>
        <p:spPr bwMode="auto">
          <a:xfrm>
            <a:off x="1066800" y="609600"/>
            <a:ext cx="3352800" cy="3048000"/>
          </a:xfrm>
          <a:prstGeom prst="rect">
            <a:avLst/>
          </a:prstGeom>
          <a:noFill/>
        </p:spPr>
      </p:pic>
      <p:pic>
        <p:nvPicPr>
          <p:cNvPr id="8195" name="Picture 3" descr="H:\Stanford Spine Conference\Jan11\AM\LaxT22.jpg"/>
          <p:cNvPicPr>
            <a:picLocks noChangeAspect="1" noChangeArrowheads="1"/>
          </p:cNvPicPr>
          <p:nvPr/>
        </p:nvPicPr>
        <p:blipFill>
          <a:blip r:embed="rId3" cstate="print"/>
          <a:srcRect l="15625" t="15626" r="15625" b="21875"/>
          <a:stretch>
            <a:fillRect/>
          </a:stretch>
        </p:blipFill>
        <p:spPr bwMode="auto">
          <a:xfrm>
            <a:off x="4724400" y="609600"/>
            <a:ext cx="3352800" cy="3048000"/>
          </a:xfrm>
          <a:prstGeom prst="rect">
            <a:avLst/>
          </a:prstGeom>
          <a:noFill/>
        </p:spPr>
      </p:pic>
      <p:pic>
        <p:nvPicPr>
          <p:cNvPr id="8196" name="Picture 4" descr="H:\Stanford Spine Conference\Jan11\AM\LaxT23.jpg"/>
          <p:cNvPicPr>
            <a:picLocks noChangeAspect="1" noChangeArrowheads="1"/>
          </p:cNvPicPr>
          <p:nvPr/>
        </p:nvPicPr>
        <p:blipFill>
          <a:blip r:embed="rId4" cstate="print"/>
          <a:srcRect l="17188" t="15625" r="14062" b="21875"/>
          <a:stretch>
            <a:fillRect/>
          </a:stretch>
        </p:blipFill>
        <p:spPr bwMode="auto">
          <a:xfrm>
            <a:off x="1066800" y="3733800"/>
            <a:ext cx="3352800" cy="3048000"/>
          </a:xfrm>
          <a:prstGeom prst="rect">
            <a:avLst/>
          </a:prstGeom>
          <a:noFill/>
        </p:spPr>
      </p:pic>
      <p:pic>
        <p:nvPicPr>
          <p:cNvPr id="8197" name="Picture 5" descr="H:\Stanford Spine Conference\Jan11\AM\LaxT24.jpg"/>
          <p:cNvPicPr>
            <a:picLocks noChangeAspect="1" noChangeArrowheads="1"/>
          </p:cNvPicPr>
          <p:nvPr/>
        </p:nvPicPr>
        <p:blipFill>
          <a:blip r:embed="rId5" cstate="print"/>
          <a:srcRect l="12501" t="15625" r="18749" b="21875"/>
          <a:stretch>
            <a:fillRect/>
          </a:stretch>
        </p:blipFill>
        <p:spPr bwMode="auto">
          <a:xfrm>
            <a:off x="4724400" y="3733800"/>
            <a:ext cx="33528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30480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MRI </a:t>
            </a:r>
            <a:r>
              <a:rPr lang="en-US" dirty="0" smtClean="0"/>
              <a:t>-</a:t>
            </a:r>
            <a:r>
              <a:rPr lang="en-US" dirty="0" smtClean="0"/>
              <a:t>spine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218" name="Picture 2" descr="H:\Stanford Spine Conference\Jan11\AM\TaxT1post1.jpg"/>
          <p:cNvPicPr>
            <a:picLocks noChangeAspect="1" noChangeArrowheads="1"/>
          </p:cNvPicPr>
          <p:nvPr/>
        </p:nvPicPr>
        <p:blipFill>
          <a:blip r:embed="rId2" cstate="print"/>
          <a:srcRect l="17187" t="20313" r="14063" b="17187"/>
          <a:stretch>
            <a:fillRect/>
          </a:stretch>
        </p:blipFill>
        <p:spPr bwMode="auto">
          <a:xfrm>
            <a:off x="990600" y="609600"/>
            <a:ext cx="3352800" cy="3048000"/>
          </a:xfrm>
          <a:prstGeom prst="rect">
            <a:avLst/>
          </a:prstGeom>
          <a:noFill/>
        </p:spPr>
      </p:pic>
      <p:pic>
        <p:nvPicPr>
          <p:cNvPr id="9219" name="Picture 3" descr="H:\Stanford Spine Conference\Jan11\AM\TaxT1post2.jpg"/>
          <p:cNvPicPr>
            <a:picLocks noChangeAspect="1" noChangeArrowheads="1"/>
          </p:cNvPicPr>
          <p:nvPr/>
        </p:nvPicPr>
        <p:blipFill>
          <a:blip r:embed="rId3" cstate="print"/>
          <a:srcRect l="14063" t="21875" r="17187" b="15625"/>
          <a:stretch>
            <a:fillRect/>
          </a:stretch>
        </p:blipFill>
        <p:spPr bwMode="auto">
          <a:xfrm>
            <a:off x="4800600" y="609600"/>
            <a:ext cx="3352800" cy="3048000"/>
          </a:xfrm>
          <a:prstGeom prst="rect">
            <a:avLst/>
          </a:prstGeom>
          <a:noFill/>
        </p:spPr>
      </p:pic>
      <p:pic>
        <p:nvPicPr>
          <p:cNvPr id="9220" name="Picture 4" descr="H:\Stanford Spine Conference\Jan11\AM\TaxT1post3.jpg"/>
          <p:cNvPicPr>
            <a:picLocks noChangeAspect="1" noChangeArrowheads="1"/>
          </p:cNvPicPr>
          <p:nvPr/>
        </p:nvPicPr>
        <p:blipFill>
          <a:blip r:embed="rId4" cstate="print"/>
          <a:srcRect l="12500" t="21875" r="18750" b="15625"/>
          <a:stretch>
            <a:fillRect/>
          </a:stretch>
        </p:blipFill>
        <p:spPr bwMode="auto">
          <a:xfrm>
            <a:off x="990600" y="3733800"/>
            <a:ext cx="3352800" cy="3048000"/>
          </a:xfrm>
          <a:prstGeom prst="rect">
            <a:avLst/>
          </a:prstGeom>
          <a:noFill/>
        </p:spPr>
      </p:pic>
      <p:pic>
        <p:nvPicPr>
          <p:cNvPr id="9221" name="Picture 5" descr="H:\Stanford Spine Conference\Jan11\AM\TaxT1post4.jpg"/>
          <p:cNvPicPr>
            <a:picLocks noChangeAspect="1" noChangeArrowheads="1"/>
          </p:cNvPicPr>
          <p:nvPr/>
        </p:nvPicPr>
        <p:blipFill>
          <a:blip r:embed="rId5" cstate="print"/>
          <a:srcRect l="14062" t="21875" r="17188" b="15625"/>
          <a:stretch>
            <a:fillRect/>
          </a:stretch>
        </p:blipFill>
        <p:spPr bwMode="auto">
          <a:xfrm>
            <a:off x="4800600" y="3733800"/>
            <a:ext cx="33528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397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Diagnosis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26626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7467600" cy="5864352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Intradural</a:t>
            </a:r>
            <a:r>
              <a:rPr lang="en-US" sz="2800" dirty="0" smtClean="0"/>
              <a:t> </a:t>
            </a:r>
            <a:r>
              <a:rPr lang="en-US" sz="2800" dirty="0" smtClean="0"/>
              <a:t>Extramedullary</a:t>
            </a:r>
            <a:r>
              <a:rPr lang="en-US" sz="2800" dirty="0" smtClean="0"/>
              <a:t> Tumor</a:t>
            </a:r>
          </a:p>
          <a:p>
            <a:pPr lvl="1"/>
            <a:r>
              <a:rPr lang="en-US" sz="2900" dirty="0" smtClean="0"/>
              <a:t>Nerve Sheath Tumor</a:t>
            </a:r>
          </a:p>
          <a:p>
            <a:pPr lvl="2"/>
            <a:r>
              <a:rPr lang="en-US" sz="2600" dirty="0" smtClean="0"/>
              <a:t>Most common spinal tumor (30%)</a:t>
            </a:r>
          </a:p>
          <a:p>
            <a:pPr lvl="2"/>
            <a:r>
              <a:rPr lang="en-US" sz="2600" dirty="0" smtClean="0"/>
              <a:t>Schwanommas</a:t>
            </a:r>
            <a:r>
              <a:rPr lang="en-US" sz="2600" dirty="0" smtClean="0"/>
              <a:t> are more common than </a:t>
            </a:r>
            <a:r>
              <a:rPr lang="en-US" sz="2600" dirty="0" smtClean="0"/>
              <a:t>neurofibromas</a:t>
            </a:r>
            <a:endParaRPr lang="en-US" sz="2600" dirty="0" smtClean="0"/>
          </a:p>
          <a:p>
            <a:pPr lvl="1"/>
            <a:r>
              <a:rPr lang="en-US" sz="2900" dirty="0" smtClean="0"/>
              <a:t>Meningioma</a:t>
            </a:r>
            <a:endParaRPr lang="en-US" sz="2900" dirty="0" smtClean="0"/>
          </a:p>
          <a:p>
            <a:pPr lvl="2"/>
            <a:r>
              <a:rPr lang="en-US" sz="2600" dirty="0" smtClean="0"/>
              <a:t>25% of spinal tumors, peak age 40-60, female</a:t>
            </a:r>
          </a:p>
          <a:p>
            <a:pPr lvl="2"/>
            <a:r>
              <a:rPr lang="en-US" sz="2600" dirty="0" smtClean="0"/>
              <a:t>Usually in the thoracic spine, can be multiple</a:t>
            </a:r>
          </a:p>
          <a:p>
            <a:pPr lvl="1"/>
            <a:r>
              <a:rPr lang="en-US" sz="2900" dirty="0" smtClean="0"/>
              <a:t>Paraganglioma</a:t>
            </a:r>
            <a:endParaRPr lang="en-US" sz="2900" dirty="0" smtClean="0"/>
          </a:p>
          <a:p>
            <a:pPr lvl="2"/>
            <a:r>
              <a:rPr lang="en-US" sz="2600" dirty="0" smtClean="0"/>
              <a:t>Rare, usually in the </a:t>
            </a:r>
            <a:r>
              <a:rPr lang="en-US" sz="2600" dirty="0" smtClean="0"/>
              <a:t>cauda</a:t>
            </a:r>
            <a:r>
              <a:rPr lang="en-US" sz="2600" dirty="0" smtClean="0"/>
              <a:t> </a:t>
            </a:r>
            <a:r>
              <a:rPr lang="en-US" sz="2600" dirty="0" smtClean="0"/>
              <a:t>equina</a:t>
            </a:r>
            <a:r>
              <a:rPr lang="en-US" sz="2600" dirty="0" smtClean="0"/>
              <a:t>, from accessory organs of the PNS</a:t>
            </a:r>
          </a:p>
          <a:p>
            <a:pPr lvl="2"/>
            <a:r>
              <a:rPr lang="en-US" sz="2600" dirty="0" smtClean="0"/>
              <a:t>Encapsulated, hemorrhagic and enhancing</a:t>
            </a:r>
          </a:p>
          <a:p>
            <a:pPr lvl="1"/>
            <a:r>
              <a:rPr lang="en-US" sz="2900" dirty="0" smtClean="0"/>
              <a:t>Epidermoid</a:t>
            </a:r>
            <a:endParaRPr lang="en-US" sz="2900" dirty="0" smtClean="0"/>
          </a:p>
          <a:p>
            <a:pPr lvl="1"/>
            <a:r>
              <a:rPr lang="en-US" sz="2900" dirty="0" smtClean="0"/>
              <a:t>Dermoid</a:t>
            </a:r>
            <a:endParaRPr lang="en-US" sz="2900" dirty="0" smtClean="0"/>
          </a:p>
          <a:p>
            <a:pPr lvl="1"/>
            <a:r>
              <a:rPr lang="en-US" sz="2900" dirty="0" smtClean="0"/>
              <a:t>Neurenteric</a:t>
            </a:r>
            <a:r>
              <a:rPr lang="en-US" sz="2900" dirty="0" smtClean="0"/>
              <a:t> Cyst</a:t>
            </a:r>
          </a:p>
          <a:p>
            <a:pPr lvl="2"/>
            <a:r>
              <a:rPr lang="en-US" sz="2600" dirty="0" smtClean="0"/>
              <a:t>Ventral to the cord</a:t>
            </a:r>
            <a:endParaRPr lang="en-US" sz="2600" dirty="0" smtClean="0"/>
          </a:p>
          <a:p>
            <a:pPr lvl="1"/>
            <a:r>
              <a:rPr lang="en-US" sz="2900" dirty="0" smtClean="0"/>
              <a:t>Arachnoid</a:t>
            </a:r>
            <a:r>
              <a:rPr lang="en-US" sz="2900" dirty="0" smtClean="0"/>
              <a:t> Cyst</a:t>
            </a:r>
          </a:p>
          <a:p>
            <a:pPr lvl="2"/>
            <a:r>
              <a:rPr lang="en-US" sz="2600" dirty="0" smtClean="0"/>
              <a:t>Usually dorsal to the cord</a:t>
            </a:r>
            <a:endParaRPr lang="en-US" sz="2900" dirty="0" smtClean="0"/>
          </a:p>
          <a:p>
            <a:pPr lvl="1"/>
            <a:r>
              <a:rPr lang="en-US" sz="2900" dirty="0" smtClean="0"/>
              <a:t>Met – lung, breast, melanoma, lymphoma</a:t>
            </a:r>
            <a:endParaRPr lang="en-US" sz="2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Epidural Lesions: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Met</a:t>
            </a:r>
          </a:p>
          <a:p>
            <a:pPr lvl="1"/>
            <a:r>
              <a:rPr lang="en-US" dirty="0" smtClean="0"/>
              <a:t>Breast, lung, prostate</a:t>
            </a:r>
          </a:p>
          <a:p>
            <a:pPr lvl="1"/>
            <a:r>
              <a:rPr lang="en-US" dirty="0" smtClean="0"/>
              <a:t>In children: Ewing’s sarcoma, </a:t>
            </a:r>
            <a:r>
              <a:rPr lang="en-US" dirty="0" smtClean="0"/>
              <a:t>neuroblastoma</a:t>
            </a:r>
            <a:endParaRPr lang="en-US" dirty="0" smtClean="0"/>
          </a:p>
          <a:p>
            <a:pPr lvl="1"/>
            <a:r>
              <a:rPr lang="en-US" dirty="0" smtClean="0"/>
              <a:t>Usually in the lower thoracic and lumbar spine</a:t>
            </a:r>
          </a:p>
          <a:p>
            <a:pPr lvl="1"/>
            <a:r>
              <a:rPr lang="en-US" dirty="0" smtClean="0"/>
              <a:t>Lytic</a:t>
            </a:r>
            <a:r>
              <a:rPr lang="en-US" dirty="0" smtClean="0"/>
              <a:t>-lung; </a:t>
            </a:r>
            <a:r>
              <a:rPr lang="en-US" dirty="0" smtClean="0"/>
              <a:t>blastic</a:t>
            </a:r>
            <a:r>
              <a:rPr lang="en-US" dirty="0" smtClean="0"/>
              <a:t>-breast, prostate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001000" cy="6629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J </a:t>
            </a:r>
            <a:r>
              <a:rPr lang="en-US" dirty="0" err="1" smtClean="0"/>
              <a:t>Neurosurg</a:t>
            </a:r>
            <a:r>
              <a:rPr lang="en-US" dirty="0" smtClean="0"/>
              <a:t> Spine. 2009 Nov;11(5):591-9.</a:t>
            </a:r>
          </a:p>
          <a:p>
            <a:pPr>
              <a:buNone/>
            </a:pPr>
            <a:r>
              <a:rPr lang="en-US" b="1" dirty="0" smtClean="0"/>
              <a:t>Factors associated with progression-free survival and long-term neurological outcome after resection of </a:t>
            </a:r>
            <a:r>
              <a:rPr lang="en-US" b="1" dirty="0" err="1" smtClean="0"/>
              <a:t>intramedullary</a:t>
            </a:r>
            <a:r>
              <a:rPr lang="en-US" b="1" dirty="0" smtClean="0"/>
              <a:t> spinal cord tumors: analysis of 101 consecutive cases.</a:t>
            </a:r>
          </a:p>
          <a:p>
            <a:pPr>
              <a:buNone/>
            </a:pPr>
            <a:r>
              <a:rPr lang="en-US" dirty="0" err="1" smtClean="0">
                <a:hlinkClick r:id="rId2" action="ppaction://hlinkfile"/>
              </a:rPr>
              <a:t>Garcés-Ambrossi</a:t>
            </a:r>
            <a:r>
              <a:rPr lang="en-US" dirty="0" smtClean="0">
                <a:hlinkClick r:id="rId2" action="ppaction://hlinkfile"/>
              </a:rPr>
              <a:t> GL</a:t>
            </a:r>
            <a:r>
              <a:rPr lang="en-US" dirty="0" smtClean="0"/>
              <a:t>, </a:t>
            </a:r>
            <a:r>
              <a:rPr lang="en-US" dirty="0" err="1" smtClean="0">
                <a:hlinkClick r:id="rId3" action="ppaction://hlinkfile"/>
              </a:rPr>
              <a:t>McGirt</a:t>
            </a:r>
            <a:r>
              <a:rPr lang="en-US" dirty="0" smtClean="0">
                <a:hlinkClick r:id="rId3" action="ppaction://hlinkfile"/>
              </a:rPr>
              <a:t> MJ</a:t>
            </a:r>
            <a:r>
              <a:rPr lang="en-US" dirty="0" smtClean="0"/>
              <a:t>, </a:t>
            </a:r>
            <a:r>
              <a:rPr lang="en-US" dirty="0" smtClean="0">
                <a:hlinkClick r:id="rId4" action="ppaction://hlinkfile"/>
              </a:rPr>
              <a:t>Mehta VA</a:t>
            </a:r>
            <a:r>
              <a:rPr lang="en-US" dirty="0" smtClean="0"/>
              <a:t>, </a:t>
            </a:r>
            <a:r>
              <a:rPr lang="en-US" dirty="0" err="1" smtClean="0">
                <a:hlinkClick r:id="rId5" action="ppaction://hlinkfile"/>
              </a:rPr>
              <a:t>Sciubba</a:t>
            </a:r>
            <a:r>
              <a:rPr lang="en-US" dirty="0" smtClean="0">
                <a:hlinkClick r:id="rId5" action="ppaction://hlinkfile"/>
              </a:rPr>
              <a:t> DM</a:t>
            </a:r>
            <a:r>
              <a:rPr lang="en-US" dirty="0" smtClean="0"/>
              <a:t>, </a:t>
            </a:r>
            <a:r>
              <a:rPr lang="en-US" dirty="0" smtClean="0">
                <a:hlinkClick r:id="rId6" action="ppaction://hlinkfile"/>
              </a:rPr>
              <a:t>Witham TF</a:t>
            </a:r>
            <a:r>
              <a:rPr lang="en-US" dirty="0" smtClean="0"/>
              <a:t>, </a:t>
            </a:r>
            <a:r>
              <a:rPr lang="en-US" dirty="0" err="1" smtClean="0">
                <a:hlinkClick r:id="rId7" action="ppaction://hlinkfile"/>
              </a:rPr>
              <a:t>Bydon</a:t>
            </a:r>
            <a:r>
              <a:rPr lang="en-US" dirty="0" smtClean="0">
                <a:hlinkClick r:id="rId7" action="ppaction://hlinkfile"/>
              </a:rPr>
              <a:t> A</a:t>
            </a:r>
            <a:r>
              <a:rPr lang="en-US" dirty="0" smtClean="0"/>
              <a:t>, </a:t>
            </a:r>
            <a:r>
              <a:rPr lang="en-US" dirty="0" err="1" smtClean="0">
                <a:hlinkClick r:id="rId8" action="ppaction://hlinkfile"/>
              </a:rPr>
              <a:t>Wolinksy</a:t>
            </a:r>
            <a:r>
              <a:rPr lang="en-US" dirty="0" smtClean="0">
                <a:hlinkClick r:id="rId8" action="ppaction://hlinkfile"/>
              </a:rPr>
              <a:t> JP</a:t>
            </a:r>
            <a:r>
              <a:rPr lang="en-US" dirty="0" smtClean="0"/>
              <a:t>, </a:t>
            </a:r>
            <a:r>
              <a:rPr lang="en-US" dirty="0" err="1" smtClean="0">
                <a:hlinkClick r:id="rId9" action="ppaction://hlinkfile"/>
              </a:rPr>
              <a:t>Jallo</a:t>
            </a:r>
            <a:r>
              <a:rPr lang="en-US" dirty="0" smtClean="0">
                <a:hlinkClick r:id="rId9" action="ppaction://hlinkfile"/>
              </a:rPr>
              <a:t> GI</a:t>
            </a:r>
            <a:r>
              <a:rPr lang="en-US" dirty="0" smtClean="0"/>
              <a:t>, </a:t>
            </a:r>
            <a:r>
              <a:rPr lang="en-US" dirty="0" err="1" smtClean="0">
                <a:hlinkClick r:id="rId10" action="ppaction://hlinkfile"/>
              </a:rPr>
              <a:t>Gokaslan</a:t>
            </a:r>
            <a:r>
              <a:rPr lang="en-US" dirty="0" smtClean="0">
                <a:hlinkClick r:id="rId10" action="ppaction://hlinkfile"/>
              </a:rPr>
              <a:t> ZL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Department of Neurosurgery, Johns Hopkins School of Medicine, Baltimore, MD, USA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 smtClean="0"/>
          </a:p>
          <a:p>
            <a:pPr lvl="1"/>
            <a:r>
              <a:rPr lang="en-US" dirty="0" smtClean="0"/>
              <a:t>authors retrospectively reviewed 101 consecutive cases of IMSCT resection in adults and children at a single </a:t>
            </a:r>
            <a:r>
              <a:rPr lang="en-US" dirty="0" smtClean="0"/>
              <a:t>institution</a:t>
            </a:r>
          </a:p>
          <a:p>
            <a:pPr lvl="1"/>
            <a:r>
              <a:rPr lang="en-US" dirty="0" smtClean="0"/>
              <a:t>Neurological function and MR images were evaluated preoperatively, at discharge, 1 month after surgery, and every 6 months </a:t>
            </a:r>
            <a:r>
              <a:rPr lang="en-US" dirty="0" smtClean="0"/>
              <a:t>thereafter</a:t>
            </a:r>
          </a:p>
          <a:p>
            <a:pPr lvl="1"/>
            <a:r>
              <a:rPr lang="en-US" dirty="0" smtClean="0"/>
              <a:t>Pathological type included </a:t>
            </a:r>
            <a:r>
              <a:rPr lang="en-US" dirty="0" err="1" smtClean="0"/>
              <a:t>ependymoma</a:t>
            </a:r>
            <a:r>
              <a:rPr lang="en-US" dirty="0" smtClean="0"/>
              <a:t> in 51 cases, </a:t>
            </a:r>
            <a:r>
              <a:rPr lang="en-US" dirty="0" err="1" smtClean="0"/>
              <a:t>hemangioblastoma</a:t>
            </a:r>
            <a:r>
              <a:rPr lang="en-US" dirty="0" smtClean="0"/>
              <a:t> in 15, </a:t>
            </a:r>
            <a:r>
              <a:rPr lang="en-US" dirty="0" err="1" smtClean="0"/>
              <a:t>pilocytic</a:t>
            </a:r>
            <a:r>
              <a:rPr lang="en-US" dirty="0" smtClean="0"/>
              <a:t> </a:t>
            </a:r>
            <a:r>
              <a:rPr lang="en-US" dirty="0" err="1" smtClean="0"/>
              <a:t>astrocytoma</a:t>
            </a:r>
            <a:r>
              <a:rPr lang="en-US" dirty="0" smtClean="0"/>
              <a:t> in 16, WHO Grade II </a:t>
            </a:r>
            <a:r>
              <a:rPr lang="en-US" dirty="0" err="1" smtClean="0"/>
              <a:t>astrocytoma</a:t>
            </a:r>
            <a:r>
              <a:rPr lang="en-US" dirty="0" smtClean="0"/>
              <a:t> in 10, and malignant </a:t>
            </a:r>
            <a:r>
              <a:rPr lang="en-US" dirty="0" err="1" smtClean="0"/>
              <a:t>astrocytoma</a:t>
            </a:r>
            <a:r>
              <a:rPr lang="en-US" dirty="0" smtClean="0"/>
              <a:t> in </a:t>
            </a:r>
            <a:r>
              <a:rPr lang="en-US" dirty="0" smtClean="0"/>
              <a:t>9</a:t>
            </a:r>
          </a:p>
          <a:p>
            <a:pPr lvl="1"/>
            <a:r>
              <a:rPr lang="en-US" dirty="0" smtClean="0"/>
              <a:t>For all tumors, the </a:t>
            </a:r>
            <a:r>
              <a:rPr lang="en-US" dirty="0" err="1" smtClean="0"/>
              <a:t>intraoperative</a:t>
            </a:r>
            <a:r>
              <a:rPr lang="en-US" dirty="0" smtClean="0"/>
              <a:t> finding of a clear tumor plane of resection carries positive prognostic significance across all pathological </a:t>
            </a:r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incidence of acute </a:t>
            </a:r>
            <a:r>
              <a:rPr lang="en-US" dirty="0" err="1" smtClean="0"/>
              <a:t>perioperative</a:t>
            </a:r>
            <a:r>
              <a:rPr lang="en-US" dirty="0" smtClean="0"/>
              <a:t> neurological decline increases with patient age but will improve to baseline in nearly half of patients within 1 </a:t>
            </a:r>
            <a:r>
              <a:rPr lang="en-US" dirty="0" smtClean="0"/>
              <a:t>month</a:t>
            </a:r>
          </a:p>
          <a:p>
            <a:pPr lvl="1"/>
            <a:r>
              <a:rPr lang="en-US" dirty="0" smtClean="0"/>
              <a:t>A GTR should </a:t>
            </a:r>
            <a:r>
              <a:rPr lang="en-US" dirty="0" smtClean="0"/>
              <a:t>progression-free survival for </a:t>
            </a:r>
            <a:r>
              <a:rPr lang="en-US" dirty="0" err="1" smtClean="0"/>
              <a:t>astrocytoma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Case #1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784725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HPI: </a:t>
            </a:r>
            <a:r>
              <a:rPr lang="en-US" dirty="0" smtClean="0"/>
              <a:t>JO is a 76 </a:t>
            </a:r>
            <a:r>
              <a:rPr lang="en-US" dirty="0" smtClean="0"/>
              <a:t>yo</a:t>
            </a:r>
            <a:r>
              <a:rPr lang="en-US" dirty="0" smtClean="0"/>
              <a:t> F w/ h/o urinary retention and incontinence with 3d onset mid-thoracic BP with sudden BLE numbness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PMH: Urinary retention, osteoporosis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PSH: Urethral Dilation, varicose vein stripping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Meds: </a:t>
            </a:r>
            <a:r>
              <a:rPr lang="en-US" dirty="0" smtClean="0"/>
              <a:t>Vesicare</a:t>
            </a:r>
            <a:r>
              <a:rPr lang="en-US" dirty="0" smtClean="0"/>
              <a:t>, </a:t>
            </a:r>
            <a:r>
              <a:rPr lang="en-US" dirty="0" smtClean="0"/>
              <a:t>Reclast</a:t>
            </a:r>
            <a:endParaRPr lang="en-US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ALL: NKDA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FHx</a:t>
            </a:r>
            <a:r>
              <a:rPr lang="en-US" dirty="0" smtClean="0"/>
              <a:t>: CAD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SHx</a:t>
            </a:r>
            <a:r>
              <a:rPr lang="en-US" dirty="0" smtClean="0"/>
              <a:t>: Married, homemaker living in Bishop, CA. Denies </a:t>
            </a:r>
            <a:r>
              <a:rPr lang="en-US" dirty="0" smtClean="0"/>
              <a:t>tob</a:t>
            </a:r>
            <a:r>
              <a:rPr lang="en-US" dirty="0" smtClean="0"/>
              <a:t>/ETOH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ROS: o/w </a:t>
            </a:r>
            <a:r>
              <a:rPr lang="en-US" dirty="0" smtClean="0"/>
              <a:t>neg</a:t>
            </a:r>
            <a:endParaRPr lang="en-US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Physical Examination: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</a:pPr>
            <a:r>
              <a:rPr lang="en-US" dirty="0" smtClean="0"/>
              <a:t>VSS</a:t>
            </a: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</a:pPr>
            <a:r>
              <a:rPr lang="en-US" dirty="0" smtClean="0"/>
              <a:t>GCS 15, OX3</a:t>
            </a: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</a:pPr>
            <a:r>
              <a:rPr lang="en-US" dirty="0" smtClean="0"/>
              <a:t>CN II-XII intact</a:t>
            </a: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</a:pPr>
            <a:r>
              <a:rPr lang="en-US" dirty="0" smtClean="0"/>
              <a:t>Motor Strength 5/5</a:t>
            </a:r>
            <a:endParaRPr lang="en-US" dirty="0" smtClean="0"/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</a:pPr>
            <a:r>
              <a:rPr lang="en-US" dirty="0" smtClean="0"/>
              <a:t>Sensation </a:t>
            </a:r>
            <a:r>
              <a:rPr lang="en-US" dirty="0" smtClean="0"/>
              <a:t>intact, no Saddle Anesthesia</a:t>
            </a:r>
            <a:endParaRPr lang="en-US" dirty="0" smtClean="0"/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</a:pPr>
            <a:r>
              <a:rPr lang="en-US" dirty="0" smtClean="0"/>
              <a:t>Rectal tone normal</a:t>
            </a: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</a:pPr>
            <a:r>
              <a:rPr lang="en-US" dirty="0" smtClean="0"/>
              <a:t>DTR normal</a:t>
            </a: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</a:pPr>
            <a:r>
              <a:rPr lang="en-US" dirty="0" smtClean="0"/>
              <a:t>No </a:t>
            </a:r>
            <a:r>
              <a:rPr lang="en-US" dirty="0" smtClean="0"/>
              <a:t>clonus</a:t>
            </a:r>
            <a:r>
              <a:rPr lang="en-US" dirty="0" smtClean="0"/>
              <a:t> or </a:t>
            </a:r>
            <a:r>
              <a:rPr lang="en-US" dirty="0" smtClean="0"/>
              <a:t>babinski</a:t>
            </a:r>
            <a:r>
              <a:rPr lang="en-US" dirty="0" smtClean="0"/>
              <a:t> sign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239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MRI L-spine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H:\Stanford Spine Conference\Jan11\JM\sagT1post1.jpg"/>
          <p:cNvPicPr>
            <a:picLocks noChangeAspect="1" noChangeArrowheads="1"/>
          </p:cNvPicPr>
          <p:nvPr/>
        </p:nvPicPr>
        <p:blipFill>
          <a:blip r:embed="rId2" cstate="print"/>
          <a:srcRect l="26562" r="17188"/>
          <a:stretch>
            <a:fillRect/>
          </a:stretch>
        </p:blipFill>
        <p:spPr bwMode="auto">
          <a:xfrm>
            <a:off x="3048000" y="990600"/>
            <a:ext cx="2743200" cy="4876800"/>
          </a:xfrm>
          <a:prstGeom prst="rect">
            <a:avLst/>
          </a:prstGeom>
          <a:noFill/>
        </p:spPr>
      </p:pic>
      <p:pic>
        <p:nvPicPr>
          <p:cNvPr id="1027" name="Picture 3" descr="H:\Stanford Spine Conference\Jan11\JM\sagT1post2.jpg"/>
          <p:cNvPicPr>
            <a:picLocks noChangeAspect="1" noChangeArrowheads="1"/>
          </p:cNvPicPr>
          <p:nvPr/>
        </p:nvPicPr>
        <p:blipFill>
          <a:blip r:embed="rId3" cstate="print"/>
          <a:srcRect l="26562" r="17188"/>
          <a:stretch>
            <a:fillRect/>
          </a:stretch>
        </p:blipFill>
        <p:spPr bwMode="auto">
          <a:xfrm>
            <a:off x="5867400" y="990600"/>
            <a:ext cx="2743200" cy="4876800"/>
          </a:xfrm>
          <a:prstGeom prst="rect">
            <a:avLst/>
          </a:prstGeom>
          <a:noFill/>
        </p:spPr>
      </p:pic>
      <p:pic>
        <p:nvPicPr>
          <p:cNvPr id="1028" name="Picture 4" descr="H:\Stanford Spine Conference\Jan11\JM\sagT2.jpg"/>
          <p:cNvPicPr>
            <a:picLocks noChangeAspect="1" noChangeArrowheads="1"/>
          </p:cNvPicPr>
          <p:nvPr/>
        </p:nvPicPr>
        <p:blipFill>
          <a:blip r:embed="rId4" cstate="print"/>
          <a:srcRect l="25000" r="18750"/>
          <a:stretch>
            <a:fillRect/>
          </a:stretch>
        </p:blipFill>
        <p:spPr bwMode="auto">
          <a:xfrm>
            <a:off x="228600" y="990600"/>
            <a:ext cx="27432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MRI L-spine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H:\Stanford Spine Conference\Jan11\JM\axT1post6.jpg"/>
          <p:cNvPicPr>
            <a:picLocks noChangeAspect="1" noChangeArrowheads="1"/>
          </p:cNvPicPr>
          <p:nvPr/>
        </p:nvPicPr>
        <p:blipFill>
          <a:blip r:embed="rId2" cstate="print"/>
          <a:srcRect l="9375" t="18750" r="18750" b="12500"/>
          <a:stretch>
            <a:fillRect/>
          </a:stretch>
        </p:blipFill>
        <p:spPr bwMode="auto">
          <a:xfrm>
            <a:off x="914400" y="990600"/>
            <a:ext cx="2438400" cy="2332383"/>
          </a:xfrm>
          <a:prstGeom prst="rect">
            <a:avLst/>
          </a:prstGeom>
          <a:noFill/>
        </p:spPr>
      </p:pic>
      <p:pic>
        <p:nvPicPr>
          <p:cNvPr id="2051" name="Picture 3" descr="H:\Stanford Spine Conference\Jan11\JM\axT1post1.jpg"/>
          <p:cNvPicPr>
            <a:picLocks noChangeAspect="1" noChangeArrowheads="1"/>
          </p:cNvPicPr>
          <p:nvPr/>
        </p:nvPicPr>
        <p:blipFill>
          <a:blip r:embed="rId3" cstate="print"/>
          <a:srcRect l="18750" t="18750" r="9375" b="9375"/>
          <a:stretch>
            <a:fillRect/>
          </a:stretch>
        </p:blipFill>
        <p:spPr bwMode="auto">
          <a:xfrm>
            <a:off x="3505200" y="990600"/>
            <a:ext cx="2438400" cy="2332383"/>
          </a:xfrm>
          <a:prstGeom prst="rect">
            <a:avLst/>
          </a:prstGeom>
          <a:noFill/>
        </p:spPr>
      </p:pic>
      <p:pic>
        <p:nvPicPr>
          <p:cNvPr id="2052" name="Picture 4" descr="H:\Stanford Spine Conference\Jan11\JM\axT1post2.jpg"/>
          <p:cNvPicPr>
            <a:picLocks noChangeAspect="1" noChangeArrowheads="1"/>
          </p:cNvPicPr>
          <p:nvPr/>
        </p:nvPicPr>
        <p:blipFill>
          <a:blip r:embed="rId4" cstate="print"/>
          <a:srcRect l="15625" t="18750" r="12500" b="12500"/>
          <a:stretch>
            <a:fillRect/>
          </a:stretch>
        </p:blipFill>
        <p:spPr bwMode="auto">
          <a:xfrm>
            <a:off x="6096000" y="990600"/>
            <a:ext cx="2438400" cy="2332383"/>
          </a:xfrm>
          <a:prstGeom prst="rect">
            <a:avLst/>
          </a:prstGeom>
          <a:noFill/>
        </p:spPr>
      </p:pic>
      <p:pic>
        <p:nvPicPr>
          <p:cNvPr id="2053" name="Picture 5" descr="H:\Stanford Spine Conference\Jan11\JM\axT1post3.jpg"/>
          <p:cNvPicPr>
            <a:picLocks noChangeAspect="1" noChangeArrowheads="1"/>
          </p:cNvPicPr>
          <p:nvPr/>
        </p:nvPicPr>
        <p:blipFill>
          <a:blip r:embed="rId5" cstate="print"/>
          <a:srcRect l="12500" t="21875" r="15625" b="9375"/>
          <a:stretch>
            <a:fillRect/>
          </a:stretch>
        </p:blipFill>
        <p:spPr bwMode="auto">
          <a:xfrm>
            <a:off x="914400" y="3505200"/>
            <a:ext cx="2438400" cy="2332383"/>
          </a:xfrm>
          <a:prstGeom prst="rect">
            <a:avLst/>
          </a:prstGeom>
          <a:noFill/>
        </p:spPr>
      </p:pic>
      <p:pic>
        <p:nvPicPr>
          <p:cNvPr id="2054" name="Picture 6" descr="H:\Stanford Spine Conference\Jan11\JM\axT1post4.jpg"/>
          <p:cNvPicPr>
            <a:picLocks noChangeAspect="1" noChangeArrowheads="1"/>
          </p:cNvPicPr>
          <p:nvPr/>
        </p:nvPicPr>
        <p:blipFill>
          <a:blip r:embed="rId6" cstate="print"/>
          <a:srcRect l="12500" t="21875" r="15625" b="9375"/>
          <a:stretch>
            <a:fillRect/>
          </a:stretch>
        </p:blipFill>
        <p:spPr bwMode="auto">
          <a:xfrm>
            <a:off x="3505200" y="3505200"/>
            <a:ext cx="2438400" cy="2332383"/>
          </a:xfrm>
          <a:prstGeom prst="rect">
            <a:avLst/>
          </a:prstGeom>
          <a:noFill/>
        </p:spPr>
      </p:pic>
      <p:pic>
        <p:nvPicPr>
          <p:cNvPr id="2055" name="Picture 7" descr="H:\Stanford Spine Conference\Jan11\JM\axT1post5.jpg"/>
          <p:cNvPicPr>
            <a:picLocks noChangeAspect="1" noChangeArrowheads="1"/>
          </p:cNvPicPr>
          <p:nvPr/>
        </p:nvPicPr>
        <p:blipFill>
          <a:blip r:embed="rId7" cstate="print"/>
          <a:srcRect l="12500" t="21875" r="15625" b="9375"/>
          <a:stretch>
            <a:fillRect/>
          </a:stretch>
        </p:blipFill>
        <p:spPr bwMode="auto">
          <a:xfrm>
            <a:off x="6096000" y="3505200"/>
            <a:ext cx="2438400" cy="2332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Diagnosis:</a:t>
            </a:r>
            <a:endParaRPr lang="en-US" sz="3600" dirty="0"/>
          </a:p>
        </p:txBody>
      </p:sp>
      <p:sp>
        <p:nvSpPr>
          <p:cNvPr id="20482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7467600" cy="5864352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 smtClean="0"/>
              <a:t>Intramedullary</a:t>
            </a:r>
            <a:r>
              <a:rPr lang="en-US" sz="4500" dirty="0" smtClean="0"/>
              <a:t> </a:t>
            </a:r>
            <a:r>
              <a:rPr lang="en-US" sz="4500" dirty="0" smtClean="0"/>
              <a:t>Spinal </a:t>
            </a:r>
            <a:r>
              <a:rPr lang="en-US" sz="4500" dirty="0" smtClean="0"/>
              <a:t>Tumor:</a:t>
            </a:r>
          </a:p>
          <a:p>
            <a:pPr lvl="1"/>
            <a:r>
              <a:rPr lang="en-US" sz="2900" dirty="0" smtClean="0"/>
              <a:t>Ependymoma</a:t>
            </a:r>
            <a:endParaRPr lang="en-US" sz="2900" dirty="0" smtClean="0"/>
          </a:p>
          <a:p>
            <a:pPr lvl="2"/>
            <a:r>
              <a:rPr lang="en-US" sz="2600" dirty="0" smtClean="0"/>
              <a:t>Most common </a:t>
            </a:r>
            <a:r>
              <a:rPr lang="en-US" sz="2600" dirty="0" smtClean="0"/>
              <a:t>intramedullary</a:t>
            </a:r>
            <a:r>
              <a:rPr lang="en-US" sz="2600" dirty="0" smtClean="0"/>
              <a:t> tumor in adults (60%)</a:t>
            </a:r>
          </a:p>
          <a:p>
            <a:pPr lvl="2"/>
            <a:r>
              <a:rPr lang="en-US" sz="2600" dirty="0" smtClean="0"/>
              <a:t>Cellular type - usually cervical, peak age 43, female, circumscribed, cystic, or hemorrhagic </a:t>
            </a:r>
          </a:p>
          <a:p>
            <a:pPr lvl="2"/>
            <a:r>
              <a:rPr lang="en-US" sz="2600" dirty="0" smtClean="0"/>
              <a:t>Myxopapillary</a:t>
            </a:r>
            <a:r>
              <a:rPr lang="en-US" sz="2600" dirty="0" smtClean="0"/>
              <a:t> type – occurs in the </a:t>
            </a:r>
            <a:r>
              <a:rPr lang="en-US" sz="2600" dirty="0" smtClean="0"/>
              <a:t>conus</a:t>
            </a:r>
            <a:r>
              <a:rPr lang="en-US" sz="2600" dirty="0" smtClean="0"/>
              <a:t> or </a:t>
            </a:r>
            <a:r>
              <a:rPr lang="en-US" sz="2600" dirty="0" smtClean="0"/>
              <a:t>filum</a:t>
            </a:r>
            <a:r>
              <a:rPr lang="en-US" sz="2600" dirty="0" smtClean="0"/>
              <a:t>, peak age 28, male, may metastasize to lymph nodes, bone, or lung</a:t>
            </a:r>
          </a:p>
          <a:p>
            <a:pPr lvl="2"/>
            <a:r>
              <a:rPr lang="en-US" sz="2600" dirty="0" smtClean="0"/>
              <a:t>i</a:t>
            </a:r>
            <a:r>
              <a:rPr lang="en-US" sz="2600" dirty="0" smtClean="0"/>
              <a:t>so</a:t>
            </a:r>
            <a:r>
              <a:rPr lang="en-US" sz="2600" dirty="0" smtClean="0"/>
              <a:t>-</a:t>
            </a:r>
            <a:r>
              <a:rPr lang="en-US" sz="2600" dirty="0" smtClean="0"/>
              <a:t>T1; hyper-T2; enhances</a:t>
            </a:r>
          </a:p>
          <a:p>
            <a:pPr lvl="2">
              <a:buNone/>
            </a:pPr>
            <a:endParaRPr lang="en-US" sz="2600" dirty="0" smtClean="0"/>
          </a:p>
          <a:p>
            <a:pPr lvl="1"/>
            <a:r>
              <a:rPr lang="en-US" sz="2900" dirty="0" smtClean="0"/>
              <a:t>Astrocytoma</a:t>
            </a:r>
            <a:endParaRPr lang="en-US" sz="2900" dirty="0" smtClean="0"/>
          </a:p>
          <a:p>
            <a:pPr lvl="2"/>
            <a:r>
              <a:rPr lang="en-US" sz="2600" dirty="0" smtClean="0"/>
              <a:t>Most common </a:t>
            </a:r>
            <a:r>
              <a:rPr lang="en-US" sz="2600" dirty="0" smtClean="0"/>
              <a:t>intramedullary</a:t>
            </a:r>
            <a:r>
              <a:rPr lang="en-US" sz="2600" dirty="0" smtClean="0"/>
              <a:t> tumor in children, cervical, peak age 21, low grade, frequently causes cyst/</a:t>
            </a:r>
            <a:r>
              <a:rPr lang="en-US" sz="2600" dirty="0" smtClean="0"/>
              <a:t>syrinx</a:t>
            </a:r>
            <a:endParaRPr lang="en-US" sz="2600" dirty="0" smtClean="0"/>
          </a:p>
          <a:p>
            <a:pPr lvl="2"/>
            <a:r>
              <a:rPr lang="en-US" sz="2600" dirty="0" smtClean="0"/>
              <a:t>Fibrillary</a:t>
            </a:r>
            <a:r>
              <a:rPr lang="en-US" sz="2600" dirty="0" smtClean="0"/>
              <a:t> type</a:t>
            </a:r>
          </a:p>
          <a:p>
            <a:pPr lvl="2"/>
            <a:r>
              <a:rPr lang="en-US" sz="2600" dirty="0" smtClean="0"/>
              <a:t>Can cause scoliosis</a:t>
            </a:r>
          </a:p>
          <a:p>
            <a:pPr lvl="2"/>
            <a:r>
              <a:rPr lang="en-US" sz="2600" dirty="0" smtClean="0"/>
              <a:t>Enhances</a:t>
            </a:r>
          </a:p>
          <a:p>
            <a:pPr lvl="2">
              <a:buNone/>
            </a:pPr>
            <a:endParaRPr lang="en-US" sz="2600" dirty="0" smtClean="0"/>
          </a:p>
          <a:p>
            <a:pPr lvl="1"/>
            <a:r>
              <a:rPr lang="en-US" sz="2900" dirty="0" smtClean="0"/>
              <a:t>Hemangioblastoma</a:t>
            </a:r>
            <a:endParaRPr lang="en-US" sz="2900" dirty="0" smtClean="0"/>
          </a:p>
          <a:p>
            <a:pPr lvl="2"/>
            <a:r>
              <a:rPr lang="en-US" sz="2600" dirty="0" smtClean="0"/>
              <a:t>50% thoracic 40% cervical, peak age 30, associated with VHL</a:t>
            </a:r>
          </a:p>
          <a:p>
            <a:pPr lvl="2"/>
            <a:r>
              <a:rPr lang="en-US" sz="2600" dirty="0" smtClean="0"/>
              <a:t>Cystic with vascular nodule and have dilated feeding vessels</a:t>
            </a:r>
          </a:p>
          <a:p>
            <a:pPr lvl="1"/>
            <a:endParaRPr lang="en-US" sz="2900" dirty="0" smtClean="0"/>
          </a:p>
          <a:p>
            <a:pPr lvl="1"/>
            <a:r>
              <a:rPr lang="en-US" sz="2900" dirty="0" smtClean="0"/>
              <a:t>Others – </a:t>
            </a:r>
            <a:r>
              <a:rPr lang="en-US" sz="2900" dirty="0" smtClean="0"/>
              <a:t>oligodendrocytoma</a:t>
            </a:r>
            <a:r>
              <a:rPr lang="en-US" sz="2900" dirty="0" smtClean="0"/>
              <a:t>, </a:t>
            </a:r>
            <a:r>
              <a:rPr lang="en-US" sz="2900" dirty="0" smtClean="0"/>
              <a:t>ganglioglioma</a:t>
            </a:r>
            <a:r>
              <a:rPr lang="en-US" sz="2900" dirty="0" smtClean="0"/>
              <a:t>, </a:t>
            </a:r>
            <a:r>
              <a:rPr lang="en-US" sz="2900" dirty="0" smtClean="0"/>
              <a:t>schwanomma</a:t>
            </a:r>
            <a:r>
              <a:rPr lang="en-US" sz="2900" dirty="0" smtClean="0"/>
              <a:t>, met</a:t>
            </a:r>
            <a:endParaRPr lang="en-US" sz="2900" dirty="0" smtClean="0"/>
          </a:p>
          <a:p>
            <a:pPr lvl="2"/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Case #2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HPI: </a:t>
            </a:r>
            <a:r>
              <a:rPr lang="en-US" dirty="0" smtClean="0"/>
              <a:t>58 </a:t>
            </a:r>
            <a:r>
              <a:rPr lang="en-US" dirty="0" smtClean="0"/>
              <a:t>yo</a:t>
            </a:r>
            <a:r>
              <a:rPr lang="en-US" dirty="0" smtClean="0"/>
              <a:t> F w/ 6-7 mo h/o RLE pain, numbness and weakness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PMH: </a:t>
            </a:r>
            <a:r>
              <a:rPr lang="en-US" dirty="0" smtClean="0"/>
              <a:t>bilat</a:t>
            </a:r>
            <a:r>
              <a:rPr lang="en-US" dirty="0" smtClean="0"/>
              <a:t> acoustic </a:t>
            </a:r>
            <a:r>
              <a:rPr lang="en-US" dirty="0" smtClean="0"/>
              <a:t>neuromas</a:t>
            </a:r>
            <a:r>
              <a:rPr lang="en-US" dirty="0" smtClean="0"/>
              <a:t>, </a:t>
            </a:r>
            <a:r>
              <a:rPr lang="en-US" dirty="0" smtClean="0"/>
              <a:t>lumbosacral</a:t>
            </a:r>
            <a:r>
              <a:rPr lang="en-US" dirty="0" smtClean="0"/>
              <a:t> plexus </a:t>
            </a:r>
            <a:r>
              <a:rPr lang="en-US" dirty="0" smtClean="0"/>
              <a:t>schwanommas</a:t>
            </a:r>
            <a:endParaRPr lang="en-US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ALL: Codeine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Meds: </a:t>
            </a:r>
            <a:r>
              <a:rPr lang="en-US" dirty="0" smtClean="0"/>
              <a:t>Darvocet</a:t>
            </a:r>
            <a:r>
              <a:rPr lang="en-US" dirty="0" smtClean="0"/>
              <a:t>; </a:t>
            </a:r>
            <a:r>
              <a:rPr lang="en-US" dirty="0" smtClean="0"/>
              <a:t>Ramipril</a:t>
            </a:r>
            <a:endParaRPr lang="en-US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PSHx</a:t>
            </a:r>
            <a:r>
              <a:rPr lang="en-US" dirty="0" smtClean="0"/>
              <a:t>: T&amp;A; Craniotomy for tumor, removal of PN </a:t>
            </a:r>
            <a:r>
              <a:rPr lang="en-US" dirty="0" smtClean="0"/>
              <a:t>schwanomma</a:t>
            </a:r>
            <a:endParaRPr lang="en-US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SHx</a:t>
            </a:r>
            <a:r>
              <a:rPr lang="en-US" dirty="0" smtClean="0"/>
              <a:t>: no </a:t>
            </a:r>
            <a:r>
              <a:rPr lang="en-US" dirty="0" smtClean="0"/>
              <a:t>tob</a:t>
            </a:r>
            <a:r>
              <a:rPr lang="en-US" dirty="0" smtClean="0"/>
              <a:t>; 6 cans of beers each week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FHx</a:t>
            </a:r>
            <a:r>
              <a:rPr lang="en-US" dirty="0" smtClean="0"/>
              <a:t>: N/C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ROS: </a:t>
            </a:r>
            <a:r>
              <a:rPr lang="en-US" dirty="0" smtClean="0"/>
              <a:t>bilat</a:t>
            </a:r>
            <a:r>
              <a:rPr lang="en-US" dirty="0" smtClean="0"/>
              <a:t> loss of hearing; difficulty walking; joint stiffness, muscle pain, leg pain</a:t>
            </a:r>
            <a:endParaRPr lang="en-US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Physical Examination: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VSS</a:t>
            </a:r>
          </a:p>
          <a:p>
            <a:r>
              <a:rPr lang="en-US" dirty="0" smtClean="0"/>
              <a:t>GCS 15, OX3</a:t>
            </a:r>
          </a:p>
          <a:p>
            <a:r>
              <a:rPr lang="en-US" dirty="0" smtClean="0"/>
              <a:t>Deaf bilaterally and only communicates through written words</a:t>
            </a:r>
          </a:p>
          <a:p>
            <a:r>
              <a:rPr lang="en-US" dirty="0" smtClean="0"/>
              <a:t>Facial Asymmetry</a:t>
            </a:r>
          </a:p>
          <a:p>
            <a:r>
              <a:rPr lang="en-US" dirty="0" smtClean="0"/>
              <a:t>Left foot drop; weak R </a:t>
            </a:r>
            <a:r>
              <a:rPr lang="en-US" dirty="0" smtClean="0"/>
              <a:t>eversion</a:t>
            </a:r>
            <a:endParaRPr lang="en-US" dirty="0" smtClean="0"/>
          </a:p>
          <a:p>
            <a:r>
              <a:rPr lang="en-US" dirty="0" smtClean="0"/>
              <a:t>Motor Strength L: IP 4; Q 4+; H 4+; TA 0; G 0</a:t>
            </a:r>
          </a:p>
          <a:p>
            <a:pPr>
              <a:buNone/>
            </a:pPr>
            <a:r>
              <a:rPr lang="en-US" dirty="0" smtClean="0"/>
              <a:t>			R: </a:t>
            </a:r>
            <a:r>
              <a:rPr lang="en-US" dirty="0" smtClean="0"/>
              <a:t>IP 4; Q 4+; H 4+; TA </a:t>
            </a:r>
            <a:r>
              <a:rPr lang="en-US" dirty="0" smtClean="0"/>
              <a:t>4; </a:t>
            </a:r>
            <a:r>
              <a:rPr lang="en-US" dirty="0" smtClean="0"/>
              <a:t>G </a:t>
            </a:r>
            <a:r>
              <a:rPr lang="en-US" dirty="0" smtClean="0"/>
              <a:t>4-</a:t>
            </a:r>
            <a:endParaRPr lang="en-US" dirty="0" smtClean="0"/>
          </a:p>
          <a:p>
            <a:r>
              <a:rPr lang="en-US" dirty="0" smtClean="0"/>
              <a:t>Decreased sharp sensation RLE diffusely</a:t>
            </a:r>
            <a:endParaRPr lang="en-US" dirty="0" smtClean="0"/>
          </a:p>
          <a:p>
            <a:r>
              <a:rPr lang="en-US" dirty="0" smtClean="0"/>
              <a:t>DTR</a:t>
            </a:r>
            <a:r>
              <a:rPr lang="en-US" dirty="0" smtClean="0"/>
              <a:t>: </a:t>
            </a:r>
            <a:r>
              <a:rPr lang="en-US" dirty="0" smtClean="0"/>
              <a:t>1+ bilaterally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30480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MRI </a:t>
            </a:r>
            <a:r>
              <a:rPr lang="en-US" dirty="0" smtClean="0"/>
              <a:t>-</a:t>
            </a:r>
            <a:r>
              <a:rPr lang="en-US" dirty="0" smtClean="0"/>
              <a:t>spine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 descr="H:\Stanford Spine Conference\Jan11\AM\C2sagT12.jpg"/>
          <p:cNvPicPr>
            <a:picLocks noChangeAspect="1" noChangeArrowheads="1"/>
          </p:cNvPicPr>
          <p:nvPr/>
        </p:nvPicPr>
        <p:blipFill>
          <a:blip r:embed="rId2" cstate="print"/>
          <a:srcRect l="25000" r="15625"/>
          <a:stretch>
            <a:fillRect/>
          </a:stretch>
        </p:blipFill>
        <p:spPr bwMode="auto">
          <a:xfrm>
            <a:off x="152400" y="1066800"/>
            <a:ext cx="2895600" cy="4876800"/>
          </a:xfrm>
          <a:prstGeom prst="rect">
            <a:avLst/>
          </a:prstGeom>
          <a:noFill/>
        </p:spPr>
      </p:pic>
      <p:pic>
        <p:nvPicPr>
          <p:cNvPr id="3075" name="Picture 3" descr="H:\Stanford Spine Conference\Jan11\AM\C2sagT1postop2.jpg"/>
          <p:cNvPicPr>
            <a:picLocks noChangeAspect="1" noChangeArrowheads="1"/>
          </p:cNvPicPr>
          <p:nvPr/>
        </p:nvPicPr>
        <p:blipFill>
          <a:blip r:embed="rId3" cstate="print"/>
          <a:srcRect l="20312" r="20312"/>
          <a:stretch>
            <a:fillRect/>
          </a:stretch>
        </p:blipFill>
        <p:spPr bwMode="auto">
          <a:xfrm>
            <a:off x="6096000" y="1066800"/>
            <a:ext cx="2895600" cy="4876800"/>
          </a:xfrm>
          <a:prstGeom prst="rect">
            <a:avLst/>
          </a:prstGeom>
          <a:noFill/>
        </p:spPr>
      </p:pic>
      <p:pic>
        <p:nvPicPr>
          <p:cNvPr id="3076" name="Picture 4" descr="H:\Stanford Spine Conference\Jan11\AM\C2sagT2.jpg"/>
          <p:cNvPicPr>
            <a:picLocks noChangeAspect="1" noChangeArrowheads="1"/>
          </p:cNvPicPr>
          <p:nvPr/>
        </p:nvPicPr>
        <p:blipFill>
          <a:blip r:embed="rId4" cstate="print"/>
          <a:srcRect l="23438" r="17187"/>
          <a:stretch>
            <a:fillRect/>
          </a:stretch>
        </p:blipFill>
        <p:spPr bwMode="auto">
          <a:xfrm>
            <a:off x="3124200" y="1066800"/>
            <a:ext cx="28956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1029</TotalTime>
  <Words>569</Words>
  <Application>Microsoft Office PowerPoint</Application>
  <PresentationFormat>On-screen Show (4:3)</PresentationFormat>
  <Paragraphs>102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Oriel</vt:lpstr>
      <vt:lpstr>NEUROSURGERY Spine Conference </vt:lpstr>
      <vt:lpstr>Case #1</vt:lpstr>
      <vt:lpstr>Physical Examination:</vt:lpstr>
      <vt:lpstr>MRI L-spine </vt:lpstr>
      <vt:lpstr>MRI L-spine </vt:lpstr>
      <vt:lpstr>Diagnosis:</vt:lpstr>
      <vt:lpstr>Case #2</vt:lpstr>
      <vt:lpstr>Physical Examination:</vt:lpstr>
      <vt:lpstr>MRI -spine </vt:lpstr>
      <vt:lpstr>Slide 10</vt:lpstr>
      <vt:lpstr>MRI -spine </vt:lpstr>
      <vt:lpstr>MRI -spine </vt:lpstr>
      <vt:lpstr>MRI -spine </vt:lpstr>
      <vt:lpstr>MRI -spine </vt:lpstr>
      <vt:lpstr>MRI -spine </vt:lpstr>
      <vt:lpstr>Diagnosis:</vt:lpstr>
      <vt:lpstr>Epidural Lesions: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Spine Conference</dc:title>
  <dc:creator>Israel Angeles</dc:creator>
  <cp:lastModifiedBy>Israel Angeles</cp:lastModifiedBy>
  <cp:revision>102</cp:revision>
  <dcterms:created xsi:type="dcterms:W3CDTF">2009-09-13T16:04:03Z</dcterms:created>
  <dcterms:modified xsi:type="dcterms:W3CDTF">2010-01-11T07:28:55Z</dcterms:modified>
</cp:coreProperties>
</file>