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958" autoAdjust="0"/>
  </p:normalViewPr>
  <p:slideViewPr>
    <p:cSldViewPr snapToGrid="0" snapToObjects="1">
      <p:cViewPr varScale="1">
        <p:scale>
          <a:sx n="67" d="100"/>
          <a:sy n="67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E976-D24F-B246-B9EB-85AE3A11CA0F}" type="datetimeFigureOut">
              <a:rPr lang="en-US" smtClean="0"/>
              <a:t>4/23/12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840F5-9E99-654F-BD63-4284A7DF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840F5-9E99-654F-BD63-4284A7DF9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840F5-9E99-654F-BD63-4284A7DF9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1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Flowing calcifications and ossifications along the anterolateral aspect of at least 4 contiguous vertebral bodies, with or without osteophytes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840F5-9E99-654F-BD63-4284A7DF9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anyone</a:t>
            </a:r>
            <a:r>
              <a:rPr lang="en-US" baseline="0" dirty="0" smtClean="0"/>
              <a:t> have done a </a:t>
            </a:r>
            <a:r>
              <a:rPr lang="en-US" baseline="0" dirty="0" err="1" smtClean="0"/>
              <a:t>corpectomy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840F5-9E99-654F-BD63-4284A7DF9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2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509" y="1854191"/>
            <a:ext cx="7772400" cy="1362075"/>
          </a:xfrm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2509" y="2906713"/>
            <a:ext cx="7772400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79F with CAD, dementia, one week post colostomy for </a:t>
            </a:r>
            <a:r>
              <a:rPr lang="en-US" sz="2800" dirty="0" err="1" smtClean="0"/>
              <a:t>perf</a:t>
            </a:r>
            <a:r>
              <a:rPr lang="en-US" sz="2800" dirty="0" smtClean="0"/>
              <a:t> diverticulitis, open abdominal wound.</a:t>
            </a:r>
          </a:p>
          <a:p>
            <a:r>
              <a:rPr lang="en-US" sz="2800" dirty="0" smtClean="0"/>
              <a:t>Transferred for management of spine fracture.</a:t>
            </a:r>
          </a:p>
        </p:txBody>
      </p:sp>
    </p:spTree>
    <p:extLst>
      <p:ext uri="{BB962C8B-B14F-4D97-AF65-F5344CB8AC3E}">
        <p14:creationId xmlns:p14="http://schemas.microsoft.com/office/powerpoint/2010/main" val="18362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42" y="0"/>
            <a:ext cx="3943399" cy="6857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56" y="2309899"/>
            <a:ext cx="3848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Predominantly right-sided ossification</a:t>
            </a:r>
            <a:endParaRPr lang="en-US" sz="2800" dirty="0"/>
          </a:p>
        </p:txBody>
      </p:sp>
      <p:sp>
        <p:nvSpPr>
          <p:cNvPr id="5" name="Left Brace 4"/>
          <p:cNvSpPr/>
          <p:nvPr/>
        </p:nvSpPr>
        <p:spPr>
          <a:xfrm>
            <a:off x="2881342" y="1584755"/>
            <a:ext cx="985723" cy="4458053"/>
          </a:xfrm>
          <a:prstGeom prst="leftBrace">
            <a:avLst>
              <a:gd name="adj1" fmla="val 8333"/>
              <a:gd name="adj2" fmla="val 32140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0"/>
            <a:ext cx="7812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68" y="120423"/>
            <a:ext cx="309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Large </a:t>
            </a:r>
            <a:r>
              <a:rPr lang="en-US" sz="24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syndesmophytes</a:t>
            </a:r>
            <a:endParaRPr lang="en-US" sz="24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66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smtClean="0"/>
              <a:t>disorders can present with spine trauma.  The same fracture pattern can be more unstable in an </a:t>
            </a:r>
            <a:r>
              <a:rPr lang="en-US" dirty="0" err="1" smtClean="0"/>
              <a:t>anklosed</a:t>
            </a:r>
            <a:r>
              <a:rPr lang="en-US" dirty="0" smtClean="0"/>
              <a:t> spine.</a:t>
            </a:r>
          </a:p>
          <a:p>
            <a:r>
              <a:rPr lang="en-US" dirty="0" smtClean="0"/>
              <a:t>Late diagnosis leads to high morbidity </a:t>
            </a:r>
            <a:r>
              <a:rPr lang="en-US" dirty="0" smtClean="0"/>
              <a:t>(&gt;80% in some series</a:t>
            </a:r>
            <a:r>
              <a:rPr lang="en-US" dirty="0" smtClean="0"/>
              <a:t>)</a:t>
            </a:r>
          </a:p>
          <a:p>
            <a:r>
              <a:rPr lang="en-US" dirty="0"/>
              <a:t>L</a:t>
            </a:r>
            <a:r>
              <a:rPr lang="en-US" dirty="0" smtClean="0"/>
              <a:t>ong </a:t>
            </a:r>
            <a:r>
              <a:rPr lang="en-US" dirty="0"/>
              <a:t>construct fusion with </a:t>
            </a:r>
            <a:r>
              <a:rPr lang="en-US" dirty="0" smtClean="0"/>
              <a:t>instrumentation may be needed</a:t>
            </a:r>
          </a:p>
          <a:p>
            <a:r>
              <a:rPr lang="en-US" dirty="0" smtClean="0"/>
              <a:t>Distinguish DISH </a:t>
            </a:r>
            <a:r>
              <a:rPr lang="en-US" dirty="0" err="1" smtClean="0"/>
              <a:t>radiographically</a:t>
            </a:r>
            <a:r>
              <a:rPr lang="en-US" dirty="0" smtClean="0"/>
              <a:t> from </a:t>
            </a:r>
            <a:r>
              <a:rPr lang="en-US" dirty="0" err="1" smtClean="0"/>
              <a:t>ankylosing</a:t>
            </a:r>
            <a:r>
              <a:rPr lang="en-US" dirty="0" smtClean="0"/>
              <a:t> spondylitis and degenerative </a:t>
            </a:r>
            <a:r>
              <a:rPr lang="en-US" dirty="0" err="1" smtClean="0"/>
              <a:t>arthropathy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6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593025"/>
            <a:ext cx="7772400" cy="1362075"/>
          </a:xfrm>
        </p:spPr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641498"/>
            <a:ext cx="7772400" cy="1500187"/>
          </a:xfrm>
        </p:spPr>
        <p:txBody>
          <a:bodyPr>
            <a:noAutofit/>
          </a:bodyPr>
          <a:lstStyle/>
          <a:p>
            <a:r>
              <a:rPr lang="en-US" sz="2800" dirty="0" smtClean="0"/>
              <a:t>63F with known </a:t>
            </a:r>
            <a:r>
              <a:rPr lang="en-US" sz="2800" dirty="0" smtClean="0"/>
              <a:t>NSCLC</a:t>
            </a:r>
            <a:r>
              <a:rPr lang="en-US" sz="2800" dirty="0" smtClean="0"/>
              <a:t>, CRF, new spine </a:t>
            </a:r>
            <a:r>
              <a:rPr lang="en-US" sz="2800" dirty="0" err="1" smtClean="0"/>
              <a:t>mets</a:t>
            </a:r>
            <a:r>
              <a:rPr lang="en-US" sz="2800" dirty="0" smtClean="0"/>
              <a:t> on CT.</a:t>
            </a:r>
          </a:p>
          <a:p>
            <a:r>
              <a:rPr lang="en-US" sz="2800" dirty="0" smtClean="0"/>
              <a:t>Presents with severe back pain when walking and left thigh burning pain.</a:t>
            </a:r>
          </a:p>
        </p:txBody>
      </p:sp>
    </p:spTree>
    <p:extLst>
      <p:ext uri="{BB962C8B-B14F-4D97-AF65-F5344CB8AC3E}">
        <p14:creationId xmlns:p14="http://schemas.microsoft.com/office/powerpoint/2010/main" val="290278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071" y="6105977"/>
            <a:ext cx="789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CT: Multiple vertebral </a:t>
            </a:r>
            <a:r>
              <a:rPr lang="en-US" dirty="0" err="1" smtClean="0"/>
              <a:t>mets</a:t>
            </a:r>
            <a:r>
              <a:rPr lang="en-US" dirty="0" smtClean="0"/>
              <a:t>.  Pathologic burst fracture at L2 with mild </a:t>
            </a:r>
            <a:r>
              <a:rPr lang="en-US" dirty="0" err="1" smtClean="0"/>
              <a:t>retropulsion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 descr="yau preop ct sag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u preop ct axial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899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730" y="6311220"/>
            <a:ext cx="391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CT: lytic lesion, replacing half of L2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u preop mri sag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24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730" y="612655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 T1+C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u preop mri axial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30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584" y="6113726"/>
            <a:ext cx="329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T1+C:  Left psoas mass at L2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Goals of surgery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018" y="2103740"/>
            <a:ext cx="7711782" cy="40224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Stabilize spine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Alleviate back pain</a:t>
            </a:r>
          </a:p>
        </p:txBody>
      </p:sp>
    </p:spTree>
    <p:extLst>
      <p:ext uri="{BB962C8B-B14F-4D97-AF65-F5344CB8AC3E}">
        <p14:creationId xmlns:p14="http://schemas.microsoft.com/office/powerpoint/2010/main" val="42261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u postop xray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999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388" y="5118243"/>
            <a:ext cx="8632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Surgery</a:t>
            </a:r>
          </a:p>
          <a:p>
            <a:r>
              <a:rPr lang="en-US" sz="2400" dirty="0" smtClean="0"/>
              <a:t>1. Left lateral approach, L2 partial </a:t>
            </a:r>
            <a:r>
              <a:rPr lang="en-US" sz="2400" dirty="0" err="1" smtClean="0"/>
              <a:t>corpectomy</a:t>
            </a:r>
            <a:r>
              <a:rPr lang="en-US" sz="2400" dirty="0" smtClean="0"/>
              <a:t>, PMMA cement</a:t>
            </a:r>
          </a:p>
          <a:p>
            <a:r>
              <a:rPr lang="en-US" sz="2400" dirty="0" smtClean="0"/>
              <a:t>2. Posterior percutaneous instrumentation and arthrodesis (Viper2)</a:t>
            </a:r>
          </a:p>
          <a:p>
            <a:r>
              <a:rPr lang="en-US" sz="2400" dirty="0" smtClean="0"/>
              <a:t>IOM - SSEP, MEP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1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ker jan ct sag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62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363" y="6105975"/>
            <a:ext cx="7601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Fell in January.  Back pain, no new deficits.</a:t>
            </a:r>
          </a:p>
          <a:p>
            <a:r>
              <a:rPr lang="en-US" dirty="0" smtClean="0"/>
              <a:t>CT showed T10 bony chance fracture.  Spine surgeon recommended brace only.</a:t>
            </a:r>
          </a:p>
        </p:txBody>
      </p:sp>
    </p:spTree>
    <p:extLst>
      <p:ext uri="{BB962C8B-B14F-4D97-AF65-F5344CB8AC3E}">
        <p14:creationId xmlns:p14="http://schemas.microsoft.com/office/powerpoint/2010/main" val="41919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au postop ct sa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u postop ct axi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1108"/>
            <a:ext cx="9144000" cy="5901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217" y="5534561"/>
            <a:ext cx="5736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</a:t>
            </a:r>
          </a:p>
          <a:p>
            <a:r>
              <a:rPr lang="en-US" sz="2000" dirty="0" smtClean="0"/>
              <a:t>Back pain much improved, leg pain slightly improved.</a:t>
            </a:r>
          </a:p>
          <a:p>
            <a:r>
              <a:rPr lang="en-US" sz="2000" dirty="0" smtClean="0"/>
              <a:t>Home with outpatient PT</a:t>
            </a:r>
          </a:p>
          <a:p>
            <a:r>
              <a:rPr lang="en-US" sz="2000" dirty="0" smtClean="0"/>
              <a:t>Chemo XRT to follow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61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er jan mri sag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77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42" y="6190692"/>
            <a:ext cx="101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 STIR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er march ct sag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09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071" y="6170116"/>
            <a:ext cx="8585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up scans showed progression of fracture </a:t>
            </a:r>
            <a:r>
              <a:rPr lang="en-US" dirty="0" smtClean="0"/>
              <a:t>deformity</a:t>
            </a:r>
          </a:p>
          <a:p>
            <a:r>
              <a:rPr lang="en-US" dirty="0" smtClean="0"/>
              <a:t>Baseline </a:t>
            </a:r>
            <a:r>
              <a:rPr lang="en-US" dirty="0" smtClean="0"/>
              <a:t>weakness, no new deficits. Back pain reasonably controlled with meds and TLSO.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0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er march ct sag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3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212" y="5970838"/>
            <a:ext cx="3510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Transferred for “</a:t>
            </a:r>
            <a:r>
              <a:rPr lang="en-US" dirty="0"/>
              <a:t>concern for </a:t>
            </a:r>
            <a:r>
              <a:rPr lang="en-US" dirty="0" err="1"/>
              <a:t>osteo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WBC, CRP, VS all normal on arrival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er march ct axial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ER POST XRA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14"/>
            <a:ext cx="9144000" cy="5790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9" y="6214009"/>
            <a:ext cx="564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Intraop</a:t>
            </a:r>
            <a:r>
              <a:rPr lang="en-US" dirty="0" smtClean="0"/>
              <a:t>: No obvious infection.  Cultures taken </a:t>
            </a:r>
            <a:r>
              <a:rPr lang="en-US" dirty="0" smtClean="0">
                <a:sym typeface="Wingdings"/>
              </a:rPr>
              <a:t> negative.</a:t>
            </a:r>
          </a:p>
          <a:p>
            <a:r>
              <a:rPr lang="en-US" dirty="0" smtClean="0">
                <a:sym typeface="Wingdings"/>
              </a:rPr>
              <a:t>T5-L2 fusion and instrumentation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9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en-US" dirty="0" smtClean="0"/>
              <a:t>iffuse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diopathic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keletal 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dirty="0" smtClean="0"/>
              <a:t>yperostosis (</a:t>
            </a:r>
            <a:r>
              <a:rPr lang="en-US" dirty="0" smtClean="0">
                <a:solidFill>
                  <a:srgbClr val="FFFF00"/>
                </a:solidFill>
              </a:rPr>
              <a:t>DISH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Enthesopathy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reaction </a:t>
            </a:r>
            <a:r>
              <a:rPr lang="en-US" dirty="0"/>
              <a:t>at </a:t>
            </a:r>
            <a:r>
              <a:rPr lang="en-US" dirty="0" smtClean="0"/>
              <a:t>sites </a:t>
            </a:r>
            <a:r>
              <a:rPr lang="en-US" dirty="0"/>
              <a:t>of </a:t>
            </a:r>
            <a:r>
              <a:rPr lang="en-US" dirty="0" err="1"/>
              <a:t>tendinous</a:t>
            </a:r>
            <a:r>
              <a:rPr lang="en-US" dirty="0"/>
              <a:t> </a:t>
            </a:r>
            <a:r>
              <a:rPr lang="en-US" dirty="0" smtClean="0"/>
              <a:t>insertions (</a:t>
            </a:r>
            <a:r>
              <a:rPr lang="en-US" dirty="0" err="1" smtClean="0"/>
              <a:t>entheses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Flowing </a:t>
            </a:r>
            <a:r>
              <a:rPr lang="en-US" dirty="0">
                <a:solidFill>
                  <a:srgbClr val="FFFF00"/>
                </a:solidFill>
              </a:rPr>
              <a:t>calcifications </a:t>
            </a:r>
            <a:r>
              <a:rPr lang="en-US" dirty="0"/>
              <a:t>and ossifications along the anterolateral aspect of </a:t>
            </a:r>
            <a:r>
              <a:rPr lang="en-US" dirty="0">
                <a:solidFill>
                  <a:srgbClr val="FFFF00"/>
                </a:solidFill>
              </a:rPr>
              <a:t>at least 4 contiguous </a:t>
            </a:r>
            <a:r>
              <a:rPr lang="en-US" dirty="0"/>
              <a:t>vertebral bodies, with or without osteophytes </a:t>
            </a:r>
          </a:p>
          <a:p>
            <a:r>
              <a:rPr lang="en-US" dirty="0">
                <a:solidFill>
                  <a:srgbClr val="FFFF00"/>
                </a:solidFill>
              </a:rPr>
              <a:t>Preservation of disk height </a:t>
            </a:r>
            <a:r>
              <a:rPr lang="en-US" dirty="0"/>
              <a:t>in the involved areas and an absence of excessive disk disease</a:t>
            </a:r>
          </a:p>
          <a:p>
            <a:r>
              <a:rPr lang="en-US" dirty="0">
                <a:solidFill>
                  <a:srgbClr val="FFFF00"/>
                </a:solidFill>
              </a:rPr>
              <a:t>Absence of bony </a:t>
            </a:r>
            <a:r>
              <a:rPr lang="en-US" dirty="0" err="1">
                <a:solidFill>
                  <a:srgbClr val="FFFF00"/>
                </a:solidFill>
              </a:rPr>
              <a:t>ankylosis</a:t>
            </a:r>
            <a:r>
              <a:rPr lang="en-US" dirty="0">
                <a:solidFill>
                  <a:srgbClr val="FFFF00"/>
                </a:solidFill>
              </a:rPr>
              <a:t> of facet joints and absence of sacroiliac erosion</a:t>
            </a:r>
            <a:r>
              <a:rPr lang="en-US" dirty="0"/>
              <a:t>, sclerosis, or bony fusion, although narrowing and sclerosis of facet joints are acceptable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8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27764" y="-51711"/>
            <a:ext cx="32861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15553"/>
            <a:ext cx="3572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“Flowing calcifications”</a:t>
            </a:r>
          </a:p>
          <a:p>
            <a:r>
              <a:rPr lang="en-US" sz="2800" dirty="0" smtClean="0"/>
              <a:t>&lt; 4 consecutive VB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13889" y="2312458"/>
            <a:ext cx="2615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Disc height preserved</a:t>
            </a:r>
          </a:p>
        </p:txBody>
      </p:sp>
      <p:sp>
        <p:nvSpPr>
          <p:cNvPr id="9" name="Left Brace 8"/>
          <p:cNvSpPr/>
          <p:nvPr/>
        </p:nvSpPr>
        <p:spPr>
          <a:xfrm>
            <a:off x="3298380" y="319324"/>
            <a:ext cx="1137372" cy="4458053"/>
          </a:xfrm>
          <a:prstGeom prst="leftBrace">
            <a:avLst>
              <a:gd name="adj1" fmla="val 8333"/>
              <a:gd name="adj2" fmla="val 32140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9197</TotalTime>
  <Words>416</Words>
  <Application>Microsoft Macintosh PowerPoint</Application>
  <PresentationFormat>On-screen Show (4:3)</PresentationFormat>
  <Paragraphs>51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 Black </vt:lpstr>
      <vt:lpstr>case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Diffuse Idiopathic Skeletal Hyperostosis (DISH)</vt:lpstr>
      <vt:lpstr>PowerPoint Presentation</vt:lpstr>
      <vt:lpstr>PowerPoint Presentation</vt:lpstr>
      <vt:lpstr>PowerPoint Presentation</vt:lpstr>
      <vt:lpstr>Discussion points</vt:lpstr>
      <vt:lpstr>Case 2</vt:lpstr>
      <vt:lpstr>PowerPoint Presentation</vt:lpstr>
      <vt:lpstr>PowerPoint Presentation</vt:lpstr>
      <vt:lpstr>PowerPoint Presentation</vt:lpstr>
      <vt:lpstr>PowerPoint Presentation</vt:lpstr>
      <vt:lpstr>Goals of surgery</vt:lpstr>
      <vt:lpstr>PowerPoint Presentation</vt:lpstr>
      <vt:lpstr>PowerPoint Presentation</vt:lpstr>
      <vt:lpstr>PowerPoint Presentation</vt:lpstr>
    </vt:vector>
  </TitlesOfParts>
  <Company>Stanford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Chao</dc:creator>
  <cp:lastModifiedBy>Kevin Chao</cp:lastModifiedBy>
  <cp:revision>15</cp:revision>
  <dcterms:created xsi:type="dcterms:W3CDTF">2012-03-26T03:29:49Z</dcterms:created>
  <dcterms:modified xsi:type="dcterms:W3CDTF">2012-04-30T00:51:27Z</dcterms:modified>
</cp:coreProperties>
</file>