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29"/>
  </p:notesMasterIdLst>
  <p:sldIdLst>
    <p:sldId id="256" r:id="rId2"/>
    <p:sldId id="257" r:id="rId3"/>
    <p:sldId id="258" r:id="rId4"/>
    <p:sldId id="259" r:id="rId5"/>
    <p:sldId id="262" r:id="rId6"/>
    <p:sldId id="291" r:id="rId7"/>
    <p:sldId id="282" r:id="rId8"/>
    <p:sldId id="265" r:id="rId9"/>
    <p:sldId id="266" r:id="rId10"/>
    <p:sldId id="267" r:id="rId11"/>
    <p:sldId id="270" r:id="rId12"/>
    <p:sldId id="294" r:id="rId13"/>
    <p:sldId id="292" r:id="rId14"/>
    <p:sldId id="293" r:id="rId15"/>
    <p:sldId id="295" r:id="rId16"/>
    <p:sldId id="296" r:id="rId17"/>
    <p:sldId id="297" r:id="rId18"/>
    <p:sldId id="274" r:id="rId19"/>
    <p:sldId id="275" r:id="rId20"/>
    <p:sldId id="276" r:id="rId21"/>
    <p:sldId id="286" r:id="rId22"/>
    <p:sldId id="278" r:id="rId23"/>
    <p:sldId id="298" r:id="rId24"/>
    <p:sldId id="299" r:id="rId25"/>
    <p:sldId id="300" r:id="rId26"/>
    <p:sldId id="301" r:id="rId27"/>
    <p:sldId id="302"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57" autoAdjust="0"/>
  </p:normalViewPr>
  <p:slideViewPr>
    <p:cSldViewPr>
      <p:cViewPr varScale="1">
        <p:scale>
          <a:sx n="82" d="100"/>
          <a:sy n="82" d="100"/>
        </p:scale>
        <p:origin x="-153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62B23B-D255-4574-95BE-DE29A8F47471}" type="datetimeFigureOut">
              <a:rPr lang="en-US" smtClean="0"/>
              <a:pPr/>
              <a:t>10/25/2009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01ADB2-FE85-482A-8E9C-706A4D8EF60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01ADB2-FE85-482A-8E9C-706A4D8EF601}"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fld id="{1E780163-53BB-4B8B-B895-E589075F678D}" type="datetimeFigureOut">
              <a:rPr lang="en-US" smtClean="0"/>
              <a:pPr>
                <a:defRPr/>
              </a:pPr>
              <a:t>10/25/2009</a:t>
            </a:fld>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29" name="Slide Number Placeholder 28"/>
          <p:cNvSpPr>
            <a:spLocks noGrp="1"/>
          </p:cNvSpPr>
          <p:nvPr>
            <p:ph type="sldNum" sz="quarter" idx="12"/>
          </p:nvPr>
        </p:nvSpPr>
        <p:spPr/>
        <p:txBody>
          <a:bodyPr/>
          <a:lstStyle/>
          <a:p>
            <a:pPr>
              <a:defRPr/>
            </a:pPr>
            <a:fld id="{250ACC7B-3972-48B9-BCD9-E541C8912733}" type="slidenum">
              <a:rPr lang="en-US" smtClean="0"/>
              <a:pPr>
                <a:defRPr/>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99AF37C-B775-4E72-AE18-3C1662D930E4}" type="datetimeFigureOut">
              <a:rPr lang="en-US" smtClean="0"/>
              <a:pPr>
                <a:defRPr/>
              </a:pPr>
              <a:t>10/25/2009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72DDBE9-337D-4B6B-AC88-DA5ED4321CB3}"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4BD82B8-53C3-468E-8F23-5078EDB9C321}" type="datetimeFigureOut">
              <a:rPr lang="en-US" smtClean="0"/>
              <a:pPr>
                <a:defRPr/>
              </a:pPr>
              <a:t>10/25/2009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F3D8233-7F7F-4275-938F-4181C84B6F11}"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427D618-8197-4105-8DC6-CD35E9ACED9B}" type="datetimeFigureOut">
              <a:rPr lang="en-US" smtClean="0"/>
              <a:pPr>
                <a:defRPr/>
              </a:pPr>
              <a:t>10/25/2009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6F159EA-C3DE-4A9D-BBD4-5364C0D9589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FDF90526-5DD5-4C33-B379-2449B9B72C3F}" type="datetimeFigureOut">
              <a:rPr lang="en-US" smtClean="0"/>
              <a:pPr>
                <a:defRPr/>
              </a:pPr>
              <a:t>10/25/2009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pPr>
              <a:defRPr/>
            </a:pPr>
            <a:fld id="{101973BF-3BF2-478D-B4F8-9B24D0B158F9}"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6FD0C77-A547-4FAA-B025-5E80A54E9AA7}" type="datetimeFigureOut">
              <a:rPr lang="en-US" smtClean="0"/>
              <a:pPr>
                <a:defRPr/>
              </a:pPr>
              <a:t>10/25/2009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4EF8110-26B8-4E06-8F04-BCB19AD1DE3E}"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D8B4640C-ACDB-41B8-9587-DA594B86709B}" type="datetimeFigureOut">
              <a:rPr lang="en-US" smtClean="0"/>
              <a:pPr>
                <a:defRPr/>
              </a:pPr>
              <a:t>10/25/2009</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A64EDDD-4C08-449D-8704-084C97C73E7D}"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A79A32B2-E83B-4D13-B7BB-A28E11FFC9E9}" type="datetimeFigureOut">
              <a:rPr lang="en-US" smtClean="0"/>
              <a:pPr>
                <a:defRPr/>
              </a:pPr>
              <a:t>10/25/2009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BB64A7DA-4355-4AAE-8B30-77489623AA5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07DD4E-7027-4324-BBB8-61E49A40A3B5}" type="datetimeFigureOut">
              <a:rPr lang="en-US" smtClean="0"/>
              <a:pPr>
                <a:defRPr/>
              </a:pPr>
              <a:t>10/25/2009</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602A91B-F6D8-4F52-8818-E3DFCB9ED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A356FF9-A328-48F2-B133-E16BE35B81EC}" type="datetimeFigureOut">
              <a:rPr lang="en-US" smtClean="0"/>
              <a:pPr>
                <a:defRPr/>
              </a:pPr>
              <a:t>10/25/2009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EADA535-FDEF-49CE-AE46-0647D9ADC2FA}"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D93BDB98-453A-4B8C-B16C-2A5FF9957C79}" type="datetimeFigureOut">
              <a:rPr lang="en-US" smtClean="0"/>
              <a:pPr>
                <a:defRPr/>
              </a:pPr>
              <a:t>10/25/2009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E81D4E3-C384-41CB-BB5F-F9B26BC86424}"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fld id="{8E146027-EA78-4512-8302-BBB538DF759B}" type="datetimeFigureOut">
              <a:rPr lang="en-US" smtClean="0"/>
              <a:pPr>
                <a:defRPr/>
              </a:pPr>
              <a:t>10/25/2009</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13EF6C0F-A29E-4C68-AC5D-80CCECAB8B57}"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 Id="rId5" Type="http://schemas.openxmlformats.org/officeDocument/2006/relationships/image" Target="../media/image17.tiff"/><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r>
              <a:rPr dirty="0" smtClean="0"/>
              <a:t>NEUROSURGERY Spine Conference </a:t>
            </a:r>
          </a:p>
        </p:txBody>
      </p:sp>
      <p:sp>
        <p:nvSpPr>
          <p:cNvPr id="13313" name="Subtitle 2"/>
          <p:cNvSpPr>
            <a:spLocks noGrp="1"/>
          </p:cNvSpPr>
          <p:nvPr>
            <p:ph type="subTitle" idx="1"/>
          </p:nvPr>
        </p:nvSpPr>
        <p:spPr/>
        <p:txBody>
          <a:bodyPr/>
          <a:lstStyle/>
          <a:p>
            <a:r>
              <a:rPr lang="en-US" dirty="0" smtClean="0"/>
              <a:t>Stanford Hospital and Clinics</a:t>
            </a:r>
          </a:p>
          <a:p>
            <a:r>
              <a:rPr lang="en-US" dirty="0" smtClean="0"/>
              <a:t>October 26, 2009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smtClean="0"/>
              <a:t>Physical Examination:</a:t>
            </a:r>
          </a:p>
        </p:txBody>
      </p:sp>
      <p:sp>
        <p:nvSpPr>
          <p:cNvPr id="25602" name="Content Placeholder 2"/>
          <p:cNvSpPr>
            <a:spLocks noGrp="1"/>
          </p:cNvSpPr>
          <p:nvPr>
            <p:ph idx="1"/>
          </p:nvPr>
        </p:nvSpPr>
        <p:spPr/>
        <p:txBody>
          <a:bodyPr/>
          <a:lstStyle/>
          <a:p>
            <a:r>
              <a:rPr lang="en-US" dirty="0" smtClean="0"/>
              <a:t>VSS</a:t>
            </a:r>
          </a:p>
          <a:p>
            <a:r>
              <a:rPr lang="en-US" dirty="0" smtClean="0"/>
              <a:t>GCS 15, OX3</a:t>
            </a:r>
          </a:p>
          <a:p>
            <a:r>
              <a:rPr lang="en-US" dirty="0" smtClean="0"/>
              <a:t>CN II-XII intact</a:t>
            </a:r>
          </a:p>
          <a:p>
            <a:r>
              <a:rPr lang="en-US" dirty="0" smtClean="0"/>
              <a:t>Strength 5/5</a:t>
            </a:r>
          </a:p>
          <a:p>
            <a:r>
              <a:rPr lang="en-US" dirty="0" smtClean="0"/>
              <a:t>Numbness in the saddle distribution</a:t>
            </a:r>
          </a:p>
          <a:p>
            <a:r>
              <a:rPr lang="en-US" dirty="0" smtClean="0"/>
              <a:t>Weak rectal tone</a:t>
            </a:r>
          </a:p>
          <a:p>
            <a:r>
              <a:rPr lang="en-US" dirty="0" smtClean="0"/>
              <a:t>DTR: 3+ knee jerk bilaterally</a:t>
            </a:r>
          </a:p>
          <a:p>
            <a:r>
              <a:rPr lang="en-US" dirty="0" smtClean="0"/>
              <a:t>Cerebellar</a:t>
            </a:r>
            <a:r>
              <a:rPr lang="en-US" dirty="0" smtClean="0"/>
              <a:t> </a:t>
            </a:r>
            <a:r>
              <a:rPr lang="en-US" dirty="0" smtClean="0"/>
              <a:t>nl</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3048000" cy="762000"/>
          </a:xfrm>
        </p:spPr>
        <p:txBody>
          <a:bodyPr>
            <a:normAutofit fontScale="90000"/>
          </a:bodyPr>
          <a:lstStyle/>
          <a:p>
            <a:pPr fontAlgn="auto">
              <a:spcAft>
                <a:spcPts val="0"/>
              </a:spcAft>
              <a:defRPr/>
            </a:pPr>
            <a:r>
              <a:rPr lang="en-US" dirty="0" smtClean="0"/>
              <a:t>MRI L-spine</a:t>
            </a:r>
            <a:br>
              <a:rPr lang="en-US" dirty="0" smtClean="0"/>
            </a:br>
            <a:endParaRPr lang="en-US" dirty="0"/>
          </a:p>
        </p:txBody>
      </p:sp>
      <p:pic>
        <p:nvPicPr>
          <p:cNvPr id="1027" name="Picture 3" descr="C:\Users\Israel\Pictures\2009-10-25\196.JPG"/>
          <p:cNvPicPr>
            <a:picLocks noChangeAspect="1" noChangeArrowheads="1"/>
          </p:cNvPicPr>
          <p:nvPr/>
        </p:nvPicPr>
        <p:blipFill>
          <a:blip r:embed="rId2" cstate="print"/>
          <a:srcRect/>
          <a:stretch>
            <a:fillRect/>
          </a:stretch>
        </p:blipFill>
        <p:spPr bwMode="auto">
          <a:xfrm>
            <a:off x="457200" y="685800"/>
            <a:ext cx="7772400" cy="58293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rael\Pictures\2009-10-25\198.JPG"/>
          <p:cNvPicPr>
            <a:picLocks noChangeAspect="1" noChangeArrowheads="1"/>
          </p:cNvPicPr>
          <p:nvPr/>
        </p:nvPicPr>
        <p:blipFill>
          <a:blip r:embed="rId2" cstate="print"/>
          <a:srcRect l="19091" t="7500" r="11364" b="11250"/>
          <a:stretch>
            <a:fillRect/>
          </a:stretch>
        </p:blipFill>
        <p:spPr bwMode="auto">
          <a:xfrm>
            <a:off x="685800" y="1395412"/>
            <a:ext cx="3886200" cy="3405188"/>
          </a:xfrm>
          <a:prstGeom prst="rect">
            <a:avLst/>
          </a:prstGeom>
          <a:noFill/>
        </p:spPr>
      </p:pic>
      <p:pic>
        <p:nvPicPr>
          <p:cNvPr id="2053" name="Picture 5" descr="C:\Users\Israel\Pictures\2009-10-25\201.JPG"/>
          <p:cNvPicPr>
            <a:picLocks noChangeAspect="1" noChangeArrowheads="1"/>
          </p:cNvPicPr>
          <p:nvPr/>
        </p:nvPicPr>
        <p:blipFill>
          <a:blip r:embed="rId3" cstate="print"/>
          <a:srcRect l="26136" t="21212" r="17046" b="10606"/>
          <a:stretch>
            <a:fillRect/>
          </a:stretch>
        </p:blipFill>
        <p:spPr bwMode="auto">
          <a:xfrm>
            <a:off x="4724400" y="1371600"/>
            <a:ext cx="3810000" cy="3429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153400" cy="1784350"/>
          </a:xfrm>
        </p:spPr>
        <p:txBody>
          <a:bodyPr>
            <a:noAutofit/>
          </a:bodyPr>
          <a:lstStyle/>
          <a:p>
            <a:pPr fontAlgn="auto">
              <a:spcAft>
                <a:spcPts val="0"/>
              </a:spcAft>
              <a:defRPr/>
            </a:pPr>
            <a:r>
              <a:rPr lang="en-US" sz="5400" dirty="0" smtClean="0"/>
              <a:t>Diagnosis:</a:t>
            </a:r>
            <a:br>
              <a:rPr lang="en-US" sz="5400" dirty="0" smtClean="0"/>
            </a:br>
            <a:r>
              <a:rPr lang="en-US" sz="5400" dirty="0" smtClean="0"/>
              <a:t>Conus</a:t>
            </a:r>
            <a:r>
              <a:rPr lang="en-US" sz="5400" dirty="0" smtClean="0"/>
              <a:t> </a:t>
            </a:r>
            <a:r>
              <a:rPr lang="en-US" sz="5400" dirty="0" smtClean="0"/>
              <a:t>Medullaris</a:t>
            </a:r>
            <a:r>
              <a:rPr lang="en-US" sz="5400" dirty="0" smtClean="0"/>
              <a:t> Syndrome</a:t>
            </a:r>
            <a:endParaRPr lang="en-US" sz="5400" dirty="0"/>
          </a:p>
        </p:txBody>
      </p:sp>
      <p:sp>
        <p:nvSpPr>
          <p:cNvPr id="8" name="Content Placeholder 7"/>
          <p:cNvSpPr>
            <a:spLocks noGrp="1"/>
          </p:cNvSpPr>
          <p:nvPr>
            <p:ph sz="half" idx="1"/>
          </p:nvPr>
        </p:nvSpPr>
        <p:spPr>
          <a:xfrm>
            <a:off x="914400" y="2819400"/>
            <a:ext cx="7772400" cy="3276600"/>
          </a:xfrm>
        </p:spPr>
        <p:txBody>
          <a:bodyPr/>
          <a:lstStyle/>
          <a:p>
            <a:endParaRPr lang="en-US" dirty="0" smtClean="0"/>
          </a:p>
          <a:p>
            <a:endParaRPr lang="en-US" dirty="0"/>
          </a:p>
        </p:txBody>
      </p:sp>
      <p:sp>
        <p:nvSpPr>
          <p:cNvPr id="6" name="Title 1"/>
          <p:cNvSpPr txBox="1">
            <a:spLocks/>
          </p:cNvSpPr>
          <p:nvPr/>
        </p:nvSpPr>
        <p:spPr bwMode="auto">
          <a:xfrm>
            <a:off x="609600" y="3810000"/>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Treatment </a:t>
            </a:r>
            <a:r>
              <a:rPr lang="en-US" sz="4000" dirty="0" smtClean="0">
                <a:solidFill>
                  <a:schemeClr val="tx2"/>
                </a:solidFill>
                <a:latin typeface="+mj-lt"/>
                <a:ea typeface="+mj-ea"/>
                <a:cs typeface="+mj-cs"/>
              </a:rPr>
              <a:t>?</a:t>
            </a:r>
            <a:endParaRPr kumimoji="0" lang="en-US" sz="40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228600"/>
            <a:ext cx="4040188" cy="750887"/>
          </a:xfrm>
        </p:spPr>
        <p:txBody>
          <a:bodyPr/>
          <a:lstStyle/>
          <a:p>
            <a:r>
              <a:rPr lang="en-US" dirty="0" smtClean="0"/>
              <a:t>Conus</a:t>
            </a:r>
            <a:r>
              <a:rPr lang="en-US" dirty="0" smtClean="0"/>
              <a:t> </a:t>
            </a:r>
            <a:r>
              <a:rPr lang="en-US" dirty="0" smtClean="0"/>
              <a:t>medullaris</a:t>
            </a:r>
            <a:endParaRPr lang="en-US" dirty="0"/>
          </a:p>
        </p:txBody>
      </p:sp>
      <p:sp>
        <p:nvSpPr>
          <p:cNvPr id="8" name="Text Placeholder 7"/>
          <p:cNvSpPr>
            <a:spLocks noGrp="1"/>
          </p:cNvSpPr>
          <p:nvPr>
            <p:ph type="body" sz="half" idx="3"/>
          </p:nvPr>
        </p:nvSpPr>
        <p:spPr>
          <a:xfrm>
            <a:off x="4572001" y="228600"/>
            <a:ext cx="4572000" cy="750887"/>
          </a:xfrm>
        </p:spPr>
        <p:txBody>
          <a:bodyPr>
            <a:normAutofit/>
          </a:bodyPr>
          <a:lstStyle/>
          <a:p>
            <a:r>
              <a:rPr lang="en-US" dirty="0" smtClean="0"/>
              <a:t>Cauda</a:t>
            </a:r>
            <a:r>
              <a:rPr lang="en-US" dirty="0" smtClean="0"/>
              <a:t> </a:t>
            </a:r>
            <a:r>
              <a:rPr lang="en-US" dirty="0" smtClean="0"/>
              <a:t>equina</a:t>
            </a:r>
            <a:r>
              <a:rPr lang="en-US" dirty="0" smtClean="0"/>
              <a:t> syndrome</a:t>
            </a:r>
            <a:endParaRPr lang="en-US" dirty="0"/>
          </a:p>
        </p:txBody>
      </p:sp>
      <p:sp>
        <p:nvSpPr>
          <p:cNvPr id="7" name="Content Placeholder 6"/>
          <p:cNvSpPr>
            <a:spLocks noGrp="1"/>
          </p:cNvSpPr>
          <p:nvPr>
            <p:ph sz="quarter" idx="2"/>
          </p:nvPr>
        </p:nvSpPr>
        <p:spPr>
          <a:xfrm>
            <a:off x="381000" y="838200"/>
            <a:ext cx="4114800" cy="6019800"/>
          </a:xfrm>
        </p:spPr>
        <p:txBody>
          <a:bodyPr>
            <a:normAutofit fontScale="70000" lnSpcReduction="20000"/>
          </a:bodyPr>
          <a:lstStyle/>
          <a:p>
            <a:r>
              <a:rPr lang="en-US" dirty="0" smtClean="0"/>
              <a:t>L1–L2 vertebral level </a:t>
            </a:r>
          </a:p>
          <a:p>
            <a:r>
              <a:rPr lang="en-US" dirty="0" smtClean="0"/>
              <a:t>Injury to Sacral Cord (S1–S5) nerve roots </a:t>
            </a:r>
          </a:p>
          <a:p>
            <a:r>
              <a:rPr lang="en-US" dirty="0" smtClean="0"/>
              <a:t>Causes: L1 fracture, Tumors, </a:t>
            </a:r>
            <a:r>
              <a:rPr lang="en-US" dirty="0" smtClean="0"/>
              <a:t>gliomas</a:t>
            </a:r>
            <a:r>
              <a:rPr lang="en-US" dirty="0" smtClean="0"/>
              <a:t>, Vascular injury, </a:t>
            </a:r>
            <a:r>
              <a:rPr lang="en-US" dirty="0" smtClean="0"/>
              <a:t>Spina</a:t>
            </a:r>
            <a:r>
              <a:rPr lang="en-US" dirty="0" smtClean="0"/>
              <a:t> bifida, tethering of the cord</a:t>
            </a:r>
          </a:p>
          <a:p>
            <a:endParaRPr lang="en-US" dirty="0" smtClean="0"/>
          </a:p>
          <a:p>
            <a:r>
              <a:rPr lang="en-US" b="1" dirty="0" smtClean="0"/>
              <a:t>Resultant Signs and Symptoms: </a:t>
            </a:r>
          </a:p>
          <a:p>
            <a:pPr lvl="1"/>
            <a:r>
              <a:rPr lang="en-US" sz="2100" dirty="0" smtClean="0"/>
              <a:t>Pain is rare and usually bilateral</a:t>
            </a:r>
          </a:p>
          <a:p>
            <a:pPr lvl="1"/>
            <a:r>
              <a:rPr lang="en-US" sz="2100" dirty="0" smtClean="0"/>
              <a:t>Normal motor function of lower extremities unless S1–S2 motor involvement and usually symmetric</a:t>
            </a:r>
          </a:p>
          <a:p>
            <a:pPr lvl="1"/>
            <a:endParaRPr lang="en-US" sz="2100" dirty="0" smtClean="0"/>
          </a:p>
          <a:p>
            <a:pPr lvl="1"/>
            <a:r>
              <a:rPr lang="en-US" sz="2100" dirty="0" smtClean="0"/>
              <a:t>Saddle distribution sensory loss (touch is spared); Symmetric abnormalities</a:t>
            </a:r>
          </a:p>
          <a:p>
            <a:pPr lvl="1"/>
            <a:r>
              <a:rPr lang="en-US" sz="2100" dirty="0" smtClean="0"/>
              <a:t>Areflexic</a:t>
            </a:r>
            <a:r>
              <a:rPr lang="en-US" sz="2100" dirty="0" smtClean="0"/>
              <a:t> ankle jerk</a:t>
            </a:r>
          </a:p>
          <a:p>
            <a:pPr lvl="1"/>
            <a:r>
              <a:rPr lang="en-US" sz="2100" dirty="0" smtClean="0"/>
              <a:t>Early bowel, bladder, sexual dysfunction</a:t>
            </a:r>
          </a:p>
          <a:p>
            <a:pPr lvl="1"/>
            <a:r>
              <a:rPr lang="en-US" sz="2100" dirty="0" smtClean="0"/>
              <a:t>Areflexic</a:t>
            </a:r>
            <a:r>
              <a:rPr lang="en-US" sz="2100" dirty="0" smtClean="0"/>
              <a:t> bowel and bladder</a:t>
            </a:r>
          </a:p>
          <a:p>
            <a:pPr lvl="1"/>
            <a:r>
              <a:rPr lang="en-US" sz="2100" dirty="0" smtClean="0"/>
              <a:t>If it is a high </a:t>
            </a:r>
            <a:r>
              <a:rPr lang="en-US" sz="2100" dirty="0" smtClean="0"/>
              <a:t>conus</a:t>
            </a:r>
            <a:r>
              <a:rPr lang="en-US" sz="2100" dirty="0" smtClean="0"/>
              <a:t> lesion, </a:t>
            </a:r>
            <a:r>
              <a:rPr lang="en-US" sz="2100" dirty="0" smtClean="0"/>
              <a:t>bulbocavernosus</a:t>
            </a:r>
            <a:r>
              <a:rPr lang="en-US" sz="2100" dirty="0" smtClean="0"/>
              <a:t> reflex may be present</a:t>
            </a:r>
          </a:p>
          <a:p>
            <a:pPr lvl="1"/>
            <a:endParaRPr lang="en-US" sz="2100" dirty="0" smtClean="0"/>
          </a:p>
          <a:p>
            <a:r>
              <a:rPr lang="en-US" dirty="0" smtClean="0"/>
              <a:t>EMG: Normal EMG (except for external sphincter or S1, S2 involvement)</a:t>
            </a:r>
            <a:endParaRPr lang="en-US" dirty="0"/>
          </a:p>
        </p:txBody>
      </p:sp>
      <p:sp>
        <p:nvSpPr>
          <p:cNvPr id="9" name="Content Placeholder 8"/>
          <p:cNvSpPr>
            <a:spLocks noGrp="1"/>
          </p:cNvSpPr>
          <p:nvPr>
            <p:ph sz="quarter" idx="4"/>
          </p:nvPr>
        </p:nvSpPr>
        <p:spPr>
          <a:xfrm>
            <a:off x="4645025" y="762000"/>
            <a:ext cx="4194175" cy="5943600"/>
          </a:xfrm>
        </p:spPr>
        <p:txBody>
          <a:bodyPr>
            <a:normAutofit fontScale="70000" lnSpcReduction="20000"/>
          </a:bodyPr>
          <a:lstStyle/>
          <a:p>
            <a:r>
              <a:rPr lang="en-US" dirty="0" smtClean="0"/>
              <a:t>L2–sacrum vertebral </a:t>
            </a:r>
            <a:r>
              <a:rPr lang="en-US" dirty="0" smtClean="0"/>
              <a:t>level</a:t>
            </a:r>
            <a:endParaRPr lang="en-US" dirty="0" smtClean="0"/>
          </a:p>
          <a:p>
            <a:r>
              <a:rPr lang="en-US" dirty="0" smtClean="0"/>
              <a:t>Injury to </a:t>
            </a:r>
            <a:r>
              <a:rPr lang="en-US" dirty="0" smtClean="0"/>
              <a:t>Lumbosacral</a:t>
            </a:r>
            <a:r>
              <a:rPr lang="en-US" dirty="0" smtClean="0"/>
              <a:t> Nerves</a:t>
            </a:r>
          </a:p>
          <a:p>
            <a:endParaRPr lang="en-US" dirty="0" smtClean="0"/>
          </a:p>
          <a:p>
            <a:r>
              <a:rPr lang="en-US" dirty="0" smtClean="0"/>
              <a:t>Causes: L2 or below fracture, Sacral fractures, Fracture of pelvic ring, Can be associated with </a:t>
            </a:r>
            <a:r>
              <a:rPr lang="en-US" dirty="0" smtClean="0"/>
              <a:t>spondylosis</a:t>
            </a:r>
            <a:endParaRPr lang="en-US" dirty="0" smtClean="0"/>
          </a:p>
          <a:p>
            <a:endParaRPr lang="en-US" dirty="0" smtClean="0"/>
          </a:p>
          <a:p>
            <a:r>
              <a:rPr lang="en-US" b="1" dirty="0" smtClean="0"/>
              <a:t>Resultant Signs and Symptoms:</a:t>
            </a:r>
          </a:p>
          <a:p>
            <a:pPr lvl="1"/>
            <a:r>
              <a:rPr lang="en-US" sz="2100" dirty="0" smtClean="0"/>
              <a:t>Pain is a prominent symptom and can be severe and </a:t>
            </a:r>
            <a:r>
              <a:rPr lang="en-US" sz="2100" dirty="0" smtClean="0"/>
              <a:t>radicular</a:t>
            </a:r>
            <a:endParaRPr lang="en-US" sz="2100" dirty="0" smtClean="0"/>
          </a:p>
          <a:p>
            <a:pPr lvl="1"/>
            <a:r>
              <a:rPr lang="en-US" sz="2100" dirty="0" smtClean="0"/>
              <a:t>Flaccid paralysis of lower extremities of involved </a:t>
            </a:r>
            <a:r>
              <a:rPr lang="en-US" sz="2100" dirty="0" smtClean="0"/>
              <a:t>Lumbosacral</a:t>
            </a:r>
            <a:r>
              <a:rPr lang="en-US" sz="2100" dirty="0" smtClean="0"/>
              <a:t> nerve roots; usually </a:t>
            </a:r>
            <a:r>
              <a:rPr lang="en-US" sz="2100" dirty="0" smtClean="0"/>
              <a:t>asymmetric </a:t>
            </a:r>
            <a:r>
              <a:rPr lang="en-US" sz="2100" dirty="0" smtClean="0"/>
              <a:t>with atrophy</a:t>
            </a:r>
          </a:p>
          <a:p>
            <a:pPr lvl="1"/>
            <a:r>
              <a:rPr lang="en-US" sz="2100" dirty="0" smtClean="0"/>
              <a:t>Sensory loss in root distribution; Abnormalities predominate on one side (asymmetric)</a:t>
            </a:r>
          </a:p>
          <a:p>
            <a:pPr lvl="1"/>
            <a:r>
              <a:rPr lang="en-US" sz="2100" dirty="0" smtClean="0"/>
              <a:t>Areflexic</a:t>
            </a:r>
            <a:r>
              <a:rPr lang="en-US" sz="2100" dirty="0" smtClean="0"/>
              <a:t> knee and ankle jerk</a:t>
            </a:r>
          </a:p>
          <a:p>
            <a:pPr lvl="1"/>
            <a:r>
              <a:rPr lang="en-US" sz="2100" dirty="0" smtClean="0"/>
              <a:t>High </a:t>
            </a:r>
            <a:r>
              <a:rPr lang="en-US" sz="2100" dirty="0" smtClean="0"/>
              <a:t>cauda</a:t>
            </a:r>
            <a:r>
              <a:rPr lang="en-US" sz="2100" dirty="0" smtClean="0"/>
              <a:t> </a:t>
            </a:r>
            <a:r>
              <a:rPr lang="en-US" sz="2100" dirty="0" smtClean="0"/>
              <a:t>equina</a:t>
            </a:r>
            <a:r>
              <a:rPr lang="en-US" sz="2100" dirty="0" smtClean="0"/>
              <a:t> lesions (lumbar roots) Spare bowel and bladder</a:t>
            </a:r>
          </a:p>
          <a:p>
            <a:pPr lvl="1"/>
            <a:r>
              <a:rPr lang="en-US" sz="2100" dirty="0" smtClean="0"/>
              <a:t>Lower lesions (S3–S5) can involve late bowel and bladder and sexual dysfunction</a:t>
            </a:r>
          </a:p>
          <a:p>
            <a:pPr lvl="1"/>
            <a:r>
              <a:rPr lang="en-US" sz="2100" dirty="0" smtClean="0"/>
              <a:t>Bulbocavernosus</a:t>
            </a:r>
            <a:r>
              <a:rPr lang="en-US" sz="2100" dirty="0" smtClean="0"/>
              <a:t> reflex is absent (in low </a:t>
            </a:r>
            <a:r>
              <a:rPr lang="en-US" sz="2100" dirty="0" smtClean="0"/>
              <a:t>cauda</a:t>
            </a:r>
            <a:r>
              <a:rPr lang="en-US" sz="2100" dirty="0" smtClean="0"/>
              <a:t> </a:t>
            </a:r>
            <a:r>
              <a:rPr lang="en-US" sz="2100" dirty="0" smtClean="0"/>
              <a:t>equina</a:t>
            </a:r>
            <a:r>
              <a:rPr lang="en-US" sz="2100" dirty="0" smtClean="0"/>
              <a:t> [sacral] lesions)</a:t>
            </a:r>
          </a:p>
          <a:p>
            <a:r>
              <a:rPr lang="en-US" dirty="0" smtClean="0"/>
              <a:t>EMG: show multiple root level involvement </a:t>
            </a:r>
            <a:r>
              <a:rPr lang="en-US" dirty="0" smtClean="0"/>
              <a:t>Px</a:t>
            </a:r>
            <a:r>
              <a:rPr lang="en-US" dirty="0" smtClean="0"/>
              <a:t>: Good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Cauda</a:t>
            </a:r>
            <a:r>
              <a:rPr lang="en-US" dirty="0" smtClean="0"/>
              <a:t> </a:t>
            </a:r>
            <a:r>
              <a:rPr lang="en-US" dirty="0" smtClean="0"/>
              <a:t>Equina</a:t>
            </a:r>
            <a:r>
              <a:rPr lang="en-US" dirty="0" smtClean="0"/>
              <a:t>  Syndrome</a:t>
            </a:r>
            <a:endParaRPr lang="en-US" dirty="0"/>
          </a:p>
        </p:txBody>
      </p:sp>
      <p:sp>
        <p:nvSpPr>
          <p:cNvPr id="8" name="Content Placeholder 7"/>
          <p:cNvSpPr>
            <a:spLocks noGrp="1"/>
          </p:cNvSpPr>
          <p:nvPr>
            <p:ph idx="1"/>
          </p:nvPr>
        </p:nvSpPr>
        <p:spPr/>
        <p:txBody>
          <a:bodyPr>
            <a:normAutofit lnSpcReduction="10000"/>
          </a:bodyPr>
          <a:lstStyle/>
          <a:p>
            <a:r>
              <a:rPr lang="en-US" dirty="0" smtClean="0"/>
              <a:t>Urinary Retention is the most consistent finding</a:t>
            </a:r>
          </a:p>
          <a:p>
            <a:pPr lvl="1"/>
            <a:r>
              <a:rPr lang="en-US" dirty="0" smtClean="0"/>
              <a:t>Check PVR</a:t>
            </a:r>
          </a:p>
          <a:p>
            <a:pPr lvl="1"/>
            <a:r>
              <a:rPr lang="en-US" dirty="0" smtClean="0"/>
              <a:t>Cystometrogram</a:t>
            </a:r>
            <a:r>
              <a:rPr lang="en-US" dirty="0" smtClean="0"/>
              <a:t> shows hypotonic bladder with decreased sensation and increased capacity</a:t>
            </a:r>
          </a:p>
          <a:p>
            <a:pPr lvl="1"/>
            <a:r>
              <a:rPr lang="en-US" dirty="0" smtClean="0"/>
              <a:t>Late manifestation is overflow B/B incontinence</a:t>
            </a:r>
          </a:p>
          <a:p>
            <a:r>
              <a:rPr lang="en-US" dirty="0" smtClean="0"/>
              <a:t>Saddle anesthesia is the most common sensory deficit</a:t>
            </a:r>
          </a:p>
          <a:p>
            <a:pPr lvl="1"/>
            <a:r>
              <a:rPr lang="en-US" dirty="0" smtClean="0"/>
              <a:t>Once total </a:t>
            </a:r>
            <a:r>
              <a:rPr lang="en-US" dirty="0" smtClean="0"/>
              <a:t>perianal</a:t>
            </a:r>
            <a:r>
              <a:rPr lang="en-US" dirty="0" smtClean="0"/>
              <a:t> anesthesia develops, there is permanent bladder paralysis</a:t>
            </a:r>
          </a:p>
          <a:p>
            <a:r>
              <a:rPr lang="en-US" dirty="0" smtClean="0"/>
              <a:t>Sexual dysfunction is a late finding</a:t>
            </a:r>
          </a:p>
          <a:p>
            <a:pPr lvl="1">
              <a:buNone/>
            </a:pPr>
            <a:endParaRPr lang="en-US" dirty="0" smtClean="0"/>
          </a:p>
          <a:p>
            <a:pPr lvl="1">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of Surgery</a:t>
            </a:r>
            <a:endParaRPr lang="en-US" dirty="0"/>
          </a:p>
        </p:txBody>
      </p:sp>
      <p:sp>
        <p:nvSpPr>
          <p:cNvPr id="3" name="Content Placeholder 2"/>
          <p:cNvSpPr>
            <a:spLocks noGrp="1"/>
          </p:cNvSpPr>
          <p:nvPr>
            <p:ph idx="1"/>
          </p:nvPr>
        </p:nvSpPr>
        <p:spPr/>
        <p:txBody>
          <a:bodyPr/>
          <a:lstStyle/>
          <a:p>
            <a:r>
              <a:rPr lang="en-US" dirty="0" smtClean="0"/>
              <a:t>Controversial and point of contention in numerous lawsuits</a:t>
            </a:r>
          </a:p>
          <a:p>
            <a:r>
              <a:rPr lang="en-US" dirty="0" smtClean="0"/>
              <a:t>Perform within 24hrs is desirable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Surgical Options</a:t>
            </a:r>
            <a:endParaRPr lang="en-US" dirty="0"/>
          </a:p>
        </p:txBody>
      </p:sp>
      <p:sp>
        <p:nvSpPr>
          <p:cNvPr id="3" name="Content Placeholder 2"/>
          <p:cNvSpPr>
            <a:spLocks noGrp="1"/>
          </p:cNvSpPr>
          <p:nvPr>
            <p:ph idx="1"/>
          </p:nvPr>
        </p:nvSpPr>
        <p:spPr>
          <a:xfrm>
            <a:off x="457200" y="914400"/>
            <a:ext cx="8229600" cy="5943600"/>
          </a:xfrm>
        </p:spPr>
        <p:txBody>
          <a:bodyPr>
            <a:normAutofit fontScale="77500" lnSpcReduction="20000"/>
          </a:bodyPr>
          <a:lstStyle/>
          <a:p>
            <a:pPr marL="651510" indent="-514350">
              <a:buFont typeface="+mj-lt"/>
              <a:buAutoNum type="alphaUcPeriod"/>
            </a:pPr>
            <a:r>
              <a:rPr lang="en-US" dirty="0" smtClean="0"/>
              <a:t>Transcanal</a:t>
            </a:r>
            <a:r>
              <a:rPr lang="en-US" dirty="0" smtClean="0"/>
              <a:t> Approach</a:t>
            </a:r>
          </a:p>
          <a:p>
            <a:pPr marL="971550" lvl="1" indent="-514350">
              <a:buFont typeface="+mj-lt"/>
              <a:buAutoNum type="arabicPeriod"/>
            </a:pPr>
            <a:r>
              <a:rPr lang="en-US" dirty="0" smtClean="0"/>
              <a:t>Standard open </a:t>
            </a:r>
            <a:r>
              <a:rPr lang="en-US" dirty="0" smtClean="0"/>
              <a:t>laminectomy</a:t>
            </a:r>
            <a:endParaRPr lang="en-US" dirty="0" smtClean="0"/>
          </a:p>
          <a:p>
            <a:pPr marL="971550" lvl="1" indent="-514350">
              <a:buFont typeface="+mj-lt"/>
              <a:buAutoNum type="arabicPeriod"/>
            </a:pPr>
            <a:r>
              <a:rPr lang="en-US" dirty="0" smtClean="0"/>
              <a:t>Microlaminoforaminotomy</a:t>
            </a:r>
            <a:r>
              <a:rPr lang="en-US" dirty="0" smtClean="0"/>
              <a:t> and </a:t>
            </a:r>
            <a:r>
              <a:rPr lang="en-US" dirty="0" smtClean="0"/>
              <a:t>microdiscectomy</a:t>
            </a:r>
            <a:endParaRPr lang="en-US" dirty="0" smtClean="0"/>
          </a:p>
          <a:p>
            <a:pPr marL="1236726" lvl="2" indent="-514350"/>
            <a:r>
              <a:rPr lang="en-US" dirty="0" smtClean="0"/>
              <a:t>Smaller incision, shorter hospital stay, lower EBL</a:t>
            </a:r>
          </a:p>
          <a:p>
            <a:pPr marL="651510" indent="-514350">
              <a:buFont typeface="+mj-lt"/>
              <a:buAutoNum type="alphaUcPeriod"/>
            </a:pPr>
            <a:r>
              <a:rPr lang="en-US" dirty="0" smtClean="0"/>
              <a:t>Intradiscal</a:t>
            </a:r>
            <a:r>
              <a:rPr lang="en-US" dirty="0" smtClean="0"/>
              <a:t> Procedures </a:t>
            </a:r>
          </a:p>
          <a:p>
            <a:pPr marL="971550" lvl="1" indent="-514350"/>
            <a:r>
              <a:rPr lang="en-US" dirty="0" smtClean="0"/>
              <a:t>less efficacious, theoretical advantage is less epidural scarring</a:t>
            </a:r>
          </a:p>
          <a:p>
            <a:pPr marL="971550" lvl="1" indent="-514350"/>
            <a:r>
              <a:rPr lang="en-US" dirty="0" smtClean="0"/>
              <a:t>Remove disc material from the center to reduce </a:t>
            </a:r>
            <a:r>
              <a:rPr lang="en-US" dirty="0" smtClean="0"/>
              <a:t>intradiscal</a:t>
            </a:r>
            <a:r>
              <a:rPr lang="en-US" dirty="0" smtClean="0"/>
              <a:t> </a:t>
            </a:r>
            <a:r>
              <a:rPr lang="en-US" dirty="0" smtClean="0"/>
              <a:t>pressure to decompress the herniated portion from the nerve root</a:t>
            </a:r>
          </a:p>
          <a:p>
            <a:pPr marL="971550" lvl="1" indent="-514350">
              <a:buFont typeface="+mj-lt"/>
              <a:buAutoNum type="arabicPeriod"/>
            </a:pPr>
            <a:r>
              <a:rPr lang="en-US" dirty="0" smtClean="0"/>
              <a:t>Chemonucleolysis</a:t>
            </a:r>
            <a:endParaRPr lang="en-US" dirty="0" smtClean="0"/>
          </a:p>
          <a:p>
            <a:pPr marL="1236726" lvl="2" indent="-514350"/>
            <a:r>
              <a:rPr lang="en-US" dirty="0" smtClean="0"/>
              <a:t>Chymopapain</a:t>
            </a:r>
            <a:r>
              <a:rPr lang="en-US" dirty="0" smtClean="0"/>
              <a:t> injected </a:t>
            </a:r>
            <a:r>
              <a:rPr lang="en-US" dirty="0" smtClean="0"/>
              <a:t>intradiscally</a:t>
            </a:r>
            <a:r>
              <a:rPr lang="en-US" dirty="0" smtClean="0"/>
              <a:t>;  44-63% success rate</a:t>
            </a:r>
          </a:p>
          <a:p>
            <a:pPr marL="1236726" lvl="2" indent="-514350"/>
            <a:r>
              <a:rPr lang="en-US" dirty="0" smtClean="0"/>
              <a:t>Risk of anaphylaxis</a:t>
            </a:r>
          </a:p>
          <a:p>
            <a:pPr marL="971550" lvl="1" indent="-514350">
              <a:buFont typeface="+mj-lt"/>
              <a:buAutoNum type="arabicPeriod"/>
            </a:pPr>
            <a:r>
              <a:rPr lang="en-US" dirty="0" smtClean="0"/>
              <a:t>Automated </a:t>
            </a:r>
            <a:r>
              <a:rPr lang="en-US" dirty="0" smtClean="0"/>
              <a:t>Percutaneous</a:t>
            </a:r>
            <a:r>
              <a:rPr lang="en-US" dirty="0" smtClean="0"/>
              <a:t> Lumbar </a:t>
            </a:r>
            <a:r>
              <a:rPr lang="en-US" dirty="0" smtClean="0"/>
              <a:t>Discectomy</a:t>
            </a:r>
            <a:endParaRPr lang="en-US" dirty="0" smtClean="0"/>
          </a:p>
          <a:p>
            <a:pPr marL="1236726" lvl="2" indent="-514350"/>
            <a:r>
              <a:rPr lang="en-US" dirty="0" smtClean="0"/>
              <a:t>Utilizes a </a:t>
            </a:r>
            <a:r>
              <a:rPr lang="en-US" dirty="0" smtClean="0"/>
              <a:t>nucleotome</a:t>
            </a:r>
            <a:r>
              <a:rPr lang="en-US" dirty="0" smtClean="0"/>
              <a:t>; 37% success rate</a:t>
            </a:r>
          </a:p>
          <a:p>
            <a:pPr marL="1236726" lvl="2" indent="-514350"/>
            <a:r>
              <a:rPr lang="en-US" dirty="0" smtClean="0"/>
              <a:t>Risk of </a:t>
            </a:r>
            <a:r>
              <a:rPr lang="en-US" dirty="0" smtClean="0"/>
              <a:t>cauda</a:t>
            </a:r>
            <a:r>
              <a:rPr lang="en-US" dirty="0" smtClean="0"/>
              <a:t> </a:t>
            </a:r>
            <a:r>
              <a:rPr lang="en-US" dirty="0" smtClean="0"/>
              <a:t>equina</a:t>
            </a:r>
            <a:r>
              <a:rPr lang="en-US" dirty="0" smtClean="0"/>
              <a:t> with improper </a:t>
            </a:r>
            <a:r>
              <a:rPr lang="en-US" dirty="0" smtClean="0"/>
              <a:t>nucleotome</a:t>
            </a:r>
            <a:r>
              <a:rPr lang="en-US" dirty="0" smtClean="0"/>
              <a:t> placement</a:t>
            </a:r>
          </a:p>
          <a:p>
            <a:pPr marL="971550" lvl="1" indent="-514350">
              <a:buFont typeface="+mj-lt"/>
              <a:buAutoNum type="arabicPeriod"/>
            </a:pPr>
            <a:r>
              <a:rPr lang="en-US" dirty="0" smtClean="0"/>
              <a:t>Percutaneous</a:t>
            </a:r>
            <a:r>
              <a:rPr lang="en-US" dirty="0" smtClean="0"/>
              <a:t> Endoscopic </a:t>
            </a:r>
            <a:r>
              <a:rPr lang="en-US" dirty="0" smtClean="0"/>
              <a:t>Discectomy</a:t>
            </a:r>
            <a:endParaRPr lang="en-US" dirty="0" smtClean="0"/>
          </a:p>
          <a:p>
            <a:pPr marL="971550" lvl="1" indent="-514350">
              <a:buFont typeface="+mj-lt"/>
              <a:buAutoNum type="arabicPeriod"/>
            </a:pPr>
            <a:r>
              <a:rPr lang="en-US" dirty="0" smtClean="0"/>
              <a:t>Intradiscal</a:t>
            </a:r>
            <a:r>
              <a:rPr lang="en-US" dirty="0" smtClean="0"/>
              <a:t> </a:t>
            </a:r>
            <a:r>
              <a:rPr lang="en-US" dirty="0" smtClean="0"/>
              <a:t>Endothermal</a:t>
            </a:r>
            <a:r>
              <a:rPr lang="en-US" dirty="0" smtClean="0"/>
              <a:t> Therapy</a:t>
            </a:r>
          </a:p>
          <a:p>
            <a:pPr marL="1236726" lvl="2" indent="-514350"/>
            <a:r>
              <a:rPr lang="en-US" dirty="0" smtClean="0"/>
              <a:t>Intradiscal</a:t>
            </a:r>
            <a:r>
              <a:rPr lang="en-US" dirty="0" smtClean="0"/>
              <a:t> </a:t>
            </a:r>
            <a:r>
              <a:rPr lang="en-US" dirty="0" smtClean="0"/>
              <a:t>Electrothermal</a:t>
            </a:r>
            <a:r>
              <a:rPr lang="en-US" dirty="0" smtClean="0"/>
              <a:t> </a:t>
            </a:r>
            <a:r>
              <a:rPr lang="en-US" dirty="0" smtClean="0"/>
              <a:t>Anulotomy</a:t>
            </a:r>
            <a:endParaRPr lang="en-US" dirty="0" smtClean="0"/>
          </a:p>
          <a:p>
            <a:pPr marL="1236726" lvl="2" indent="-514350"/>
            <a:r>
              <a:rPr lang="en-US" dirty="0" smtClean="0"/>
              <a:t>23-60% success rate</a:t>
            </a:r>
          </a:p>
          <a:p>
            <a:pPr marL="971550" lvl="1" indent="-514350">
              <a:buFont typeface="+mj-lt"/>
              <a:buAutoNum type="arabicPeriod"/>
            </a:pPr>
            <a:r>
              <a:rPr lang="en-US" dirty="0" smtClean="0"/>
              <a:t>Laser Disc Decompression</a:t>
            </a:r>
          </a:p>
          <a:p>
            <a:pPr marL="1236726" lvl="2" indent="-514350"/>
            <a:r>
              <a:rPr lang="en-US" dirty="0" smtClean="0"/>
              <a:t>Insertion of a needle into the disc and introduction of laser </a:t>
            </a:r>
            <a:r>
              <a:rPr lang="en-US" dirty="0" smtClean="0"/>
              <a:t>fiberoptic</a:t>
            </a:r>
            <a:r>
              <a:rPr lang="en-US" dirty="0" smtClean="0"/>
              <a:t> cable to allow a laser to burn a hole in the center of the disc</a:t>
            </a:r>
          </a:p>
          <a:p>
            <a:pPr marL="651510" indent="-514350">
              <a:buFont typeface="+mj-lt"/>
              <a:buAutoNum type="alphaUcPeriod"/>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smtClean="0"/>
              <a:t>Case #3</a:t>
            </a:r>
          </a:p>
        </p:txBody>
      </p:sp>
      <p:sp>
        <p:nvSpPr>
          <p:cNvPr id="32770" name="Content Placeholder 2"/>
          <p:cNvSpPr>
            <a:spLocks noGrp="1"/>
          </p:cNvSpPr>
          <p:nvPr>
            <p:ph idx="1"/>
          </p:nvPr>
        </p:nvSpPr>
        <p:spPr>
          <a:xfrm>
            <a:off x="457200" y="1295400"/>
            <a:ext cx="8229600" cy="5334000"/>
          </a:xfrm>
        </p:spPr>
        <p:txBody>
          <a:bodyPr>
            <a:normAutofit fontScale="77500" lnSpcReduction="20000"/>
          </a:bodyPr>
          <a:lstStyle/>
          <a:p>
            <a:r>
              <a:rPr lang="en-US" dirty="0" smtClean="0"/>
              <a:t>HPI: </a:t>
            </a:r>
          </a:p>
          <a:p>
            <a:r>
              <a:rPr lang="en-US" dirty="0" smtClean="0"/>
              <a:t>LC is a 34 </a:t>
            </a:r>
            <a:r>
              <a:rPr lang="en-US" dirty="0" smtClean="0"/>
              <a:t>yo</a:t>
            </a:r>
            <a:r>
              <a:rPr lang="en-US" dirty="0" smtClean="0"/>
              <a:t> male w/an 8 day h/o progressive back pain</a:t>
            </a:r>
          </a:p>
          <a:p>
            <a:r>
              <a:rPr lang="en-US" dirty="0" smtClean="0"/>
              <a:t>Pt has a h/o occasional LBP after </a:t>
            </a:r>
            <a:r>
              <a:rPr lang="en-US" dirty="0" smtClean="0"/>
              <a:t>activity </a:t>
            </a:r>
            <a:r>
              <a:rPr lang="en-US" dirty="0" smtClean="0"/>
              <a:t>which responds to ibuprofen. However, this pain was not responsive.</a:t>
            </a:r>
          </a:p>
          <a:p>
            <a:r>
              <a:rPr lang="en-US" dirty="0" smtClean="0"/>
              <a:t>He went to an OSH ER and was prescribed analgesics and but no imaging was obtained</a:t>
            </a:r>
          </a:p>
          <a:p>
            <a:r>
              <a:rPr lang="en-US" dirty="0" smtClean="0"/>
              <a:t>LBP acutely progressed over the next 24 hrs and moved to his include his upper back and neck.</a:t>
            </a:r>
          </a:p>
          <a:p>
            <a:r>
              <a:rPr lang="en-US" dirty="0" smtClean="0"/>
              <a:t>The pt first noticed RLE weakness in the evening which progressed overnight to include RUE. </a:t>
            </a:r>
          </a:p>
          <a:p>
            <a:r>
              <a:rPr lang="en-US" dirty="0" smtClean="0"/>
              <a:t>Pt also noted </a:t>
            </a:r>
            <a:r>
              <a:rPr lang="en-US" dirty="0" smtClean="0"/>
              <a:t>numbness </a:t>
            </a:r>
            <a:r>
              <a:rPr lang="en-US" dirty="0" smtClean="0"/>
              <a:t>and tingling in his LUE/LLE.</a:t>
            </a:r>
          </a:p>
          <a:p>
            <a:r>
              <a:rPr lang="en-US" dirty="0" smtClean="0"/>
              <a:t>Patient also has become bowel and bladder incontinent over the past 24hrs.</a:t>
            </a:r>
          </a:p>
          <a:p>
            <a:r>
              <a:rPr lang="en-US" dirty="0" smtClean="0"/>
              <a:t>He returned to the ER the next day and MRI of the spine.</a:t>
            </a:r>
          </a:p>
          <a:p>
            <a:r>
              <a:rPr lang="en-US" dirty="0" smtClean="0"/>
              <a:t>He reports not history of </a:t>
            </a:r>
            <a:r>
              <a:rPr lang="en-US" dirty="0" smtClean="0"/>
              <a:t>immunocompromise</a:t>
            </a:r>
            <a:r>
              <a:rPr lang="en-US" dirty="0" smtClean="0"/>
              <a:t>, IV drug use, or </a:t>
            </a:r>
            <a:r>
              <a:rPr lang="en-US" dirty="0" smtClean="0"/>
              <a:t>immunosupressive</a:t>
            </a:r>
            <a:r>
              <a:rPr lang="en-US" dirty="0" smtClean="0"/>
              <a:t> therapy.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9163"/>
          </a:xfrm>
        </p:spPr>
        <p:txBody>
          <a:bodyPr>
            <a:normAutofit fontScale="92500" lnSpcReduction="20000"/>
          </a:bodyPr>
          <a:lstStyle/>
          <a:p>
            <a:pPr marL="274320" indent="-274320" fontAlgn="auto">
              <a:spcBef>
                <a:spcPts val="580"/>
              </a:spcBef>
              <a:spcAft>
                <a:spcPts val="0"/>
              </a:spcAft>
              <a:buFont typeface="Wingdings 2"/>
              <a:buChar char=""/>
              <a:defRPr/>
            </a:pPr>
            <a:r>
              <a:rPr lang="en-US" dirty="0" smtClean="0"/>
              <a:t>PMH:</a:t>
            </a:r>
          </a:p>
          <a:p>
            <a:pPr marL="548640" lvl="1" fontAlgn="auto">
              <a:spcBef>
                <a:spcPts val="370"/>
              </a:spcBef>
              <a:spcAft>
                <a:spcPts val="0"/>
              </a:spcAft>
              <a:buFont typeface="Wingdings 2"/>
              <a:buChar char=""/>
              <a:defRPr/>
            </a:pPr>
            <a:r>
              <a:rPr lang="en-US" dirty="0" smtClean="0"/>
              <a:t>obesity</a:t>
            </a:r>
          </a:p>
          <a:p>
            <a:pPr marL="274320" indent="-274320" fontAlgn="auto">
              <a:spcBef>
                <a:spcPts val="580"/>
              </a:spcBef>
              <a:spcAft>
                <a:spcPts val="0"/>
              </a:spcAft>
              <a:buFont typeface="Wingdings 2"/>
              <a:buChar char=""/>
              <a:defRPr/>
            </a:pPr>
            <a:r>
              <a:rPr lang="en-US" dirty="0" smtClean="0"/>
              <a:t>PSHx:</a:t>
            </a:r>
          </a:p>
          <a:p>
            <a:pPr marL="548640" lvl="1" fontAlgn="auto">
              <a:spcBef>
                <a:spcPts val="370"/>
              </a:spcBef>
              <a:spcAft>
                <a:spcPts val="0"/>
              </a:spcAft>
              <a:buFont typeface="Wingdings 2"/>
              <a:buChar char=""/>
              <a:defRPr/>
            </a:pPr>
            <a:r>
              <a:rPr lang="en-US" dirty="0" smtClean="0"/>
              <a:t>none</a:t>
            </a:r>
          </a:p>
          <a:p>
            <a:pPr marL="274320" indent="-274320" fontAlgn="auto">
              <a:spcBef>
                <a:spcPts val="580"/>
              </a:spcBef>
              <a:spcAft>
                <a:spcPts val="0"/>
              </a:spcAft>
              <a:buFont typeface="Wingdings 2"/>
              <a:buChar char=""/>
              <a:defRPr/>
            </a:pPr>
            <a:r>
              <a:rPr lang="en-US" dirty="0" smtClean="0"/>
              <a:t>All:</a:t>
            </a:r>
          </a:p>
          <a:p>
            <a:pPr marL="548640" lvl="1" fontAlgn="auto">
              <a:spcBef>
                <a:spcPts val="370"/>
              </a:spcBef>
              <a:spcAft>
                <a:spcPts val="0"/>
              </a:spcAft>
              <a:buFont typeface="Wingdings 2"/>
              <a:buChar char=""/>
              <a:defRPr/>
            </a:pPr>
            <a:r>
              <a:rPr lang="en-US" dirty="0" smtClean="0"/>
              <a:t>NKDA</a:t>
            </a:r>
          </a:p>
          <a:p>
            <a:pPr marL="274320" indent="-274320" fontAlgn="auto">
              <a:spcBef>
                <a:spcPts val="580"/>
              </a:spcBef>
              <a:spcAft>
                <a:spcPts val="0"/>
              </a:spcAft>
              <a:buFont typeface="Wingdings 2"/>
              <a:buChar char=""/>
              <a:defRPr/>
            </a:pPr>
            <a:r>
              <a:rPr lang="en-US" dirty="0" smtClean="0"/>
              <a:t>Meds:</a:t>
            </a:r>
          </a:p>
          <a:p>
            <a:pPr marL="548640" lvl="1" fontAlgn="auto">
              <a:spcBef>
                <a:spcPts val="370"/>
              </a:spcBef>
              <a:spcAft>
                <a:spcPts val="0"/>
              </a:spcAft>
              <a:buFont typeface="Wingdings 2"/>
              <a:buChar char=""/>
              <a:defRPr/>
            </a:pPr>
            <a:r>
              <a:rPr lang="en-US" dirty="0" smtClean="0"/>
              <a:t>oxycontin</a:t>
            </a:r>
            <a:endParaRPr lang="en-US" dirty="0" smtClean="0"/>
          </a:p>
          <a:p>
            <a:pPr marL="274320" indent="-274320" fontAlgn="auto">
              <a:spcBef>
                <a:spcPts val="580"/>
              </a:spcBef>
              <a:spcAft>
                <a:spcPts val="0"/>
              </a:spcAft>
              <a:buFont typeface="Wingdings 2"/>
              <a:buChar char=""/>
              <a:defRPr/>
            </a:pPr>
            <a:r>
              <a:rPr lang="en-US" dirty="0" smtClean="0"/>
              <a:t>FHx</a:t>
            </a:r>
            <a:r>
              <a:rPr lang="en-US" dirty="0" smtClean="0"/>
              <a:t>:</a:t>
            </a:r>
          </a:p>
          <a:p>
            <a:pPr marL="594360" lvl="1" indent="-274320">
              <a:spcBef>
                <a:spcPts val="580"/>
              </a:spcBef>
              <a:buFont typeface="Wingdings 2"/>
              <a:buChar char=""/>
              <a:defRPr/>
            </a:pPr>
            <a:r>
              <a:rPr lang="en-US" dirty="0" smtClean="0"/>
              <a:t>N/C</a:t>
            </a:r>
          </a:p>
          <a:p>
            <a:pPr marL="274320" indent="-274320" fontAlgn="auto">
              <a:spcBef>
                <a:spcPts val="580"/>
              </a:spcBef>
              <a:spcAft>
                <a:spcPts val="0"/>
              </a:spcAft>
              <a:buFont typeface="Wingdings 2"/>
              <a:buChar char=""/>
              <a:defRPr/>
            </a:pPr>
            <a:r>
              <a:rPr lang="en-US" dirty="0" smtClean="0"/>
              <a:t>SHx</a:t>
            </a:r>
            <a:r>
              <a:rPr lang="en-US" dirty="0" smtClean="0"/>
              <a:t>:</a:t>
            </a:r>
          </a:p>
          <a:p>
            <a:pPr marL="548640" lvl="1">
              <a:spcBef>
                <a:spcPts val="370"/>
              </a:spcBef>
              <a:buFont typeface="Wingdings 2"/>
              <a:buChar char=""/>
              <a:defRPr/>
            </a:pPr>
            <a:r>
              <a:rPr lang="en-US" dirty="0" smtClean="0"/>
              <a:t>Works as a parking attendant</a:t>
            </a:r>
          </a:p>
          <a:p>
            <a:pPr marL="548640" lvl="1">
              <a:spcBef>
                <a:spcPts val="370"/>
              </a:spcBef>
              <a:buFont typeface="Wingdings 2"/>
              <a:buChar char=""/>
              <a:defRPr/>
            </a:pPr>
            <a:r>
              <a:rPr lang="en-US" dirty="0" smtClean="0"/>
              <a:t>Denies tobacco/ETOH use</a:t>
            </a:r>
          </a:p>
          <a:p>
            <a:pPr marL="548640" lvl="1">
              <a:spcBef>
                <a:spcPts val="370"/>
              </a:spcBef>
              <a:buFont typeface="Wingdings 2"/>
              <a:buChar char=""/>
              <a:defRPr/>
            </a:pPr>
            <a:r>
              <a:rPr lang="en-US" dirty="0" smtClean="0"/>
              <a:t>Uses marijuana once a week</a:t>
            </a:r>
          </a:p>
          <a:p>
            <a:pPr marL="274320" indent="-274320" fontAlgn="auto">
              <a:spcBef>
                <a:spcPts val="580"/>
              </a:spcBef>
              <a:spcAft>
                <a:spcPts val="0"/>
              </a:spcAft>
              <a:buFont typeface="Wingdings 2"/>
              <a:buChar char=""/>
              <a:defRPr/>
            </a:pPr>
            <a:r>
              <a:rPr lang="en-US" dirty="0" smtClean="0"/>
              <a:t>ROS:</a:t>
            </a:r>
          </a:p>
          <a:p>
            <a:pPr marL="594360" lvl="1" indent="-274320">
              <a:spcBef>
                <a:spcPts val="580"/>
              </a:spcBef>
              <a:buFont typeface="Wingdings 2"/>
              <a:buChar char=""/>
              <a:defRPr/>
            </a:pPr>
            <a:r>
              <a:rPr lang="en-US" dirty="0" smtClean="0"/>
              <a:t>As per HPI</a:t>
            </a:r>
          </a:p>
          <a:p>
            <a:pPr marL="548640" lvl="1" fontAlgn="auto">
              <a:spcBef>
                <a:spcPts val="370"/>
              </a:spcBef>
              <a:spcAft>
                <a:spcPts val="0"/>
              </a:spcAft>
              <a:buFont typeface="Wingdings 2"/>
              <a:buChar char=""/>
              <a:defRPr/>
            </a:pPr>
            <a:endParaRPr lang="en-US" dirty="0" smtClean="0"/>
          </a:p>
          <a:p>
            <a:pPr marL="548640" lvl="1" fontAlgn="auto">
              <a:spcBef>
                <a:spcPts val="370"/>
              </a:spcBef>
              <a:spcAft>
                <a:spcPts val="0"/>
              </a:spcAft>
              <a:buFont typeface="Wingdings 2"/>
              <a:buChar char=""/>
              <a:defRPr/>
            </a:pPr>
            <a:endParaRPr lang="en-US" dirty="0" smtClean="0"/>
          </a:p>
          <a:p>
            <a:pPr marL="548640" lvl="1" fontAlgn="auto">
              <a:spcBef>
                <a:spcPts val="370"/>
              </a:spcBef>
              <a:spcAft>
                <a:spcPts val="0"/>
              </a:spcAft>
              <a:buFont typeface="Wingdings 2"/>
              <a:buNone/>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dirty="0" smtClean="0"/>
              <a:t>Case #1</a:t>
            </a:r>
          </a:p>
        </p:txBody>
      </p:sp>
      <p:sp>
        <p:nvSpPr>
          <p:cNvPr id="14338" name="Content Placeholder 2"/>
          <p:cNvSpPr>
            <a:spLocks noGrp="1"/>
          </p:cNvSpPr>
          <p:nvPr>
            <p:ph idx="1"/>
          </p:nvPr>
        </p:nvSpPr>
        <p:spPr>
          <a:xfrm>
            <a:off x="457200" y="1524000"/>
            <a:ext cx="8229600" cy="4785360"/>
          </a:xfrm>
        </p:spPr>
        <p:txBody>
          <a:bodyPr>
            <a:normAutofit fontScale="70000" lnSpcReduction="20000"/>
          </a:bodyPr>
          <a:lstStyle/>
          <a:p>
            <a:r>
              <a:rPr lang="en-US" dirty="0" smtClean="0"/>
              <a:t>HPI: </a:t>
            </a:r>
          </a:p>
          <a:p>
            <a:r>
              <a:rPr lang="en-US" dirty="0" smtClean="0"/>
              <a:t>CO is a 66 </a:t>
            </a:r>
            <a:r>
              <a:rPr lang="en-US" dirty="0" smtClean="0"/>
              <a:t>yo</a:t>
            </a:r>
            <a:r>
              <a:rPr lang="en-US" dirty="0" smtClean="0"/>
              <a:t> F w/ a 30 year history of back and neck pain, developed rapid worsening  of LBP radiating to the RLE over the last 2 weeks</a:t>
            </a:r>
          </a:p>
          <a:p>
            <a:r>
              <a:rPr lang="en-US" dirty="0" smtClean="0"/>
              <a:t>She was unable to get up off the couch this am due to the severe LBP</a:t>
            </a:r>
          </a:p>
          <a:p>
            <a:r>
              <a:rPr lang="en-US" dirty="0" smtClean="0"/>
              <a:t>Her husband recently underwent CABG and has been lifting things for him </a:t>
            </a:r>
          </a:p>
          <a:p>
            <a:r>
              <a:rPr lang="en-US" dirty="0" smtClean="0"/>
              <a:t>Pain is worse with sitting, standing, and walking, and better when lying down and when she walks hunched over</a:t>
            </a:r>
          </a:p>
          <a:p>
            <a:r>
              <a:rPr lang="en-US" dirty="0" smtClean="0"/>
              <a:t>Upon arrival to an OSH ED, she reported groin and bladder pain, and was only able only able to urinate small amounts.  Foley was placed which showed urinary retention. </a:t>
            </a:r>
          </a:p>
          <a:p>
            <a:r>
              <a:rPr lang="en-US" dirty="0" smtClean="0"/>
              <a:t>No bowel incontinence.</a:t>
            </a:r>
          </a:p>
          <a:p>
            <a:r>
              <a:rPr lang="en-US" dirty="0" smtClean="0"/>
              <a:t>No leg weakness or numbness. </a:t>
            </a:r>
          </a:p>
          <a:p>
            <a:r>
              <a:rPr lang="en-US" dirty="0" smtClean="0"/>
              <a:t>She has seen a chiropractor for her back pain in the past and reports no prior MRI of her back or back surgery.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smtClean="0"/>
              <a:t>Physical Examination:</a:t>
            </a:r>
          </a:p>
        </p:txBody>
      </p:sp>
      <p:sp>
        <p:nvSpPr>
          <p:cNvPr id="34818" name="Content Placeholder 2"/>
          <p:cNvSpPr>
            <a:spLocks noGrp="1"/>
          </p:cNvSpPr>
          <p:nvPr>
            <p:ph idx="1"/>
          </p:nvPr>
        </p:nvSpPr>
        <p:spPr>
          <a:xfrm>
            <a:off x="457200" y="1295400"/>
            <a:ext cx="8229600" cy="5257800"/>
          </a:xfrm>
        </p:spPr>
        <p:txBody>
          <a:bodyPr>
            <a:normAutofit fontScale="70000" lnSpcReduction="20000"/>
          </a:bodyPr>
          <a:lstStyle/>
          <a:p>
            <a:r>
              <a:rPr lang="en-US" dirty="0" smtClean="0"/>
              <a:t>Temp: 98.6 °F; VSS</a:t>
            </a:r>
            <a:endParaRPr lang="de-DE" dirty="0" smtClean="0"/>
          </a:p>
          <a:p>
            <a:r>
              <a:rPr lang="en-US" dirty="0" smtClean="0"/>
              <a:t>General Appearance: Anxious, diaphoretic </a:t>
            </a:r>
          </a:p>
          <a:p>
            <a:r>
              <a:rPr lang="en-US" dirty="0" smtClean="0"/>
              <a:t>AAOX3</a:t>
            </a:r>
          </a:p>
          <a:p>
            <a:r>
              <a:rPr lang="en-US" dirty="0" smtClean="0"/>
              <a:t>CNII-XII: intact</a:t>
            </a:r>
          </a:p>
          <a:p>
            <a:r>
              <a:rPr lang="en-US" dirty="0" smtClean="0"/>
              <a:t>Oral thrush present</a:t>
            </a:r>
          </a:p>
          <a:p>
            <a:r>
              <a:rPr lang="en-US" dirty="0" smtClean="0"/>
              <a:t>Strength: </a:t>
            </a:r>
          </a:p>
          <a:p>
            <a:pPr>
              <a:buNone/>
            </a:pPr>
            <a:r>
              <a:rPr lang="en-US" dirty="0" smtClean="0"/>
              <a:t>			</a:t>
            </a:r>
            <a:r>
              <a:rPr lang="en-US" dirty="0" smtClean="0"/>
              <a:t>Delt</a:t>
            </a:r>
            <a:r>
              <a:rPr lang="en-US" dirty="0" smtClean="0"/>
              <a:t>	Bi	Tri	WE	FDP	IO</a:t>
            </a:r>
          </a:p>
          <a:p>
            <a:pPr>
              <a:buNone/>
            </a:pPr>
            <a:r>
              <a:rPr lang="en-US" dirty="0" smtClean="0"/>
              <a:t>		Right 	4+	4+	3	1	1	1</a:t>
            </a:r>
          </a:p>
          <a:p>
            <a:pPr>
              <a:buNone/>
            </a:pPr>
            <a:r>
              <a:rPr lang="en-US" dirty="0" smtClean="0"/>
              <a:t>		Left 	5	5	5	5	5	5</a:t>
            </a:r>
          </a:p>
          <a:p>
            <a:endParaRPr lang="en-US" dirty="0" smtClean="0"/>
          </a:p>
          <a:p>
            <a:pPr lvl="1">
              <a:buNone/>
            </a:pPr>
            <a:r>
              <a:rPr lang="en-US" dirty="0" smtClean="0"/>
              <a:t>			IP	Q	H	TA	G</a:t>
            </a:r>
          </a:p>
          <a:p>
            <a:pPr lvl="1">
              <a:buNone/>
            </a:pPr>
            <a:r>
              <a:rPr lang="en-US" dirty="0" smtClean="0"/>
              <a:t>	 Right	1	1	1	1	1</a:t>
            </a:r>
          </a:p>
          <a:p>
            <a:pPr lvl="1">
              <a:buNone/>
            </a:pPr>
            <a:r>
              <a:rPr lang="en-US" dirty="0" smtClean="0"/>
              <a:t>	 Left	5	5	5	5	5</a:t>
            </a:r>
          </a:p>
          <a:p>
            <a:r>
              <a:rPr lang="en-US" dirty="0" smtClean="0"/>
              <a:t>Pinprick sensation diminished up to the left medial thigh.  </a:t>
            </a:r>
            <a:r>
              <a:rPr lang="en-US" dirty="0" smtClean="0"/>
              <a:t>Proprioception</a:t>
            </a:r>
            <a:r>
              <a:rPr lang="en-US" dirty="0" smtClean="0"/>
              <a:t> intact in all four extremities.</a:t>
            </a:r>
          </a:p>
          <a:p>
            <a:r>
              <a:rPr lang="en-US" dirty="0" smtClean="0"/>
              <a:t>no </a:t>
            </a:r>
            <a:r>
              <a:rPr lang="en-US" dirty="0" smtClean="0"/>
              <a:t>Babinski</a:t>
            </a:r>
            <a:r>
              <a:rPr lang="en-US" dirty="0" smtClean="0"/>
              <a:t>, no </a:t>
            </a:r>
            <a:r>
              <a:rPr lang="en-US" dirty="0" smtClean="0"/>
              <a:t>Clonus</a:t>
            </a:r>
            <a:r>
              <a:rPr lang="en-US" dirty="0" smtClean="0"/>
              <a:t>, no </a:t>
            </a:r>
            <a:r>
              <a:rPr lang="en-US" dirty="0" smtClean="0"/>
              <a:t>hoffmans</a:t>
            </a:r>
            <a:r>
              <a:rPr lang="en-US" dirty="0" smtClean="0"/>
              <a:t> </a:t>
            </a:r>
          </a:p>
          <a:p>
            <a:r>
              <a:rPr lang="en-US" dirty="0" smtClean="0"/>
              <a:t>Rectal tone absent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armina Angeles Spinal Epidural Abcess 9-8-2009\Scan29.tif"/>
          <p:cNvPicPr>
            <a:picLocks noChangeAspect="1" noChangeArrowheads="1"/>
          </p:cNvPicPr>
          <p:nvPr/>
        </p:nvPicPr>
        <p:blipFill>
          <a:blip r:embed="rId2" cstate="print"/>
          <a:srcRect/>
          <a:stretch>
            <a:fillRect/>
          </a:stretch>
        </p:blipFill>
        <p:spPr bwMode="auto">
          <a:xfrm>
            <a:off x="304800" y="2124075"/>
            <a:ext cx="2635250" cy="3743325"/>
          </a:xfrm>
          <a:prstGeom prst="rect">
            <a:avLst/>
          </a:prstGeom>
          <a:noFill/>
        </p:spPr>
      </p:pic>
      <p:pic>
        <p:nvPicPr>
          <p:cNvPr id="1027" name="Picture 3" descr="G:\Carmina Angeles Spinal Epidural Abcess 9-8-2009\Scan23.tif"/>
          <p:cNvPicPr>
            <a:picLocks noChangeAspect="1" noChangeArrowheads="1"/>
          </p:cNvPicPr>
          <p:nvPr/>
        </p:nvPicPr>
        <p:blipFill>
          <a:blip r:embed="rId3" cstate="print"/>
          <a:srcRect/>
          <a:stretch>
            <a:fillRect/>
          </a:stretch>
        </p:blipFill>
        <p:spPr bwMode="auto">
          <a:xfrm>
            <a:off x="3200400" y="1371600"/>
            <a:ext cx="2706687" cy="4754563"/>
          </a:xfrm>
          <a:prstGeom prst="rect">
            <a:avLst/>
          </a:prstGeom>
          <a:noFill/>
        </p:spPr>
      </p:pic>
      <p:pic>
        <p:nvPicPr>
          <p:cNvPr id="1028" name="Picture 4" descr="G:\Carmina Angeles Spinal Epidural Abcess 9-8-2009\Scan10.tif"/>
          <p:cNvPicPr>
            <a:picLocks noChangeAspect="1" noChangeArrowheads="1"/>
          </p:cNvPicPr>
          <p:nvPr/>
        </p:nvPicPr>
        <p:blipFill>
          <a:blip r:embed="rId4" cstate="print"/>
          <a:srcRect/>
          <a:stretch>
            <a:fillRect/>
          </a:stretch>
        </p:blipFill>
        <p:spPr bwMode="auto">
          <a:xfrm>
            <a:off x="6248400" y="973137"/>
            <a:ext cx="2614613" cy="5122863"/>
          </a:xfrm>
          <a:prstGeom prst="rect">
            <a:avLst/>
          </a:prstGeom>
          <a:noFill/>
        </p:spPr>
      </p:pic>
      <p:sp>
        <p:nvSpPr>
          <p:cNvPr id="6" name="Title 1"/>
          <p:cNvSpPr>
            <a:spLocks noGrp="1"/>
          </p:cNvSpPr>
          <p:nvPr>
            <p:ph type="title"/>
          </p:nvPr>
        </p:nvSpPr>
        <p:spPr>
          <a:xfrm>
            <a:off x="304800" y="228600"/>
            <a:ext cx="8229600" cy="944562"/>
          </a:xfrm>
        </p:spPr>
        <p:txBody>
          <a:bodyPr/>
          <a:lstStyle/>
          <a:p>
            <a:pPr algn="l"/>
            <a:r>
              <a:rPr lang="en-US" dirty="0" smtClean="0"/>
              <a:t>MRI </a:t>
            </a:r>
            <a:r>
              <a:rPr lang="en-US" dirty="0" smtClean="0"/>
              <a:t>Spine</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Carmina Angeles Spinal Epidural Abcess 9-8-2009\Scan02.tif"/>
          <p:cNvPicPr>
            <a:picLocks noChangeAspect="1" noChangeArrowheads="1"/>
          </p:cNvPicPr>
          <p:nvPr/>
        </p:nvPicPr>
        <p:blipFill>
          <a:blip r:embed="rId2" cstate="print"/>
          <a:srcRect l="2307" t="2340"/>
          <a:stretch>
            <a:fillRect/>
          </a:stretch>
        </p:blipFill>
        <p:spPr bwMode="auto">
          <a:xfrm>
            <a:off x="1600200" y="3678237"/>
            <a:ext cx="3227387" cy="3179763"/>
          </a:xfrm>
          <a:prstGeom prst="rect">
            <a:avLst/>
          </a:prstGeom>
          <a:noFill/>
        </p:spPr>
      </p:pic>
      <p:pic>
        <p:nvPicPr>
          <p:cNvPr id="2051" name="Picture 3" descr="G:\Carmina Angeles Spinal Epidural Abcess 9-8-2009\Scan34.tif"/>
          <p:cNvPicPr>
            <a:picLocks noChangeAspect="1" noChangeArrowheads="1"/>
          </p:cNvPicPr>
          <p:nvPr/>
        </p:nvPicPr>
        <p:blipFill>
          <a:blip r:embed="rId3" cstate="print"/>
          <a:srcRect/>
          <a:stretch>
            <a:fillRect/>
          </a:stretch>
        </p:blipFill>
        <p:spPr bwMode="auto">
          <a:xfrm>
            <a:off x="5410200" y="381000"/>
            <a:ext cx="3214687" cy="3196801"/>
          </a:xfrm>
          <a:prstGeom prst="rect">
            <a:avLst/>
          </a:prstGeom>
          <a:noFill/>
        </p:spPr>
      </p:pic>
      <p:pic>
        <p:nvPicPr>
          <p:cNvPr id="2052" name="Picture 4" descr="G:\Carmina Angeles Spinal Epidural Abcess 9-8-2009\Scan18.tif"/>
          <p:cNvPicPr>
            <a:picLocks noChangeAspect="1" noChangeArrowheads="1"/>
          </p:cNvPicPr>
          <p:nvPr/>
        </p:nvPicPr>
        <p:blipFill>
          <a:blip r:embed="rId4" cstate="print"/>
          <a:srcRect l="2369" t="4701" r="5232" b="3624"/>
          <a:stretch>
            <a:fillRect/>
          </a:stretch>
        </p:blipFill>
        <p:spPr bwMode="auto">
          <a:xfrm>
            <a:off x="5410200" y="3657600"/>
            <a:ext cx="3200400" cy="3200400"/>
          </a:xfrm>
          <a:prstGeom prst="rect">
            <a:avLst/>
          </a:prstGeom>
          <a:noFill/>
        </p:spPr>
      </p:pic>
      <p:pic>
        <p:nvPicPr>
          <p:cNvPr id="2054" name="Picture 6" descr="G:\Carmina Angeles Spinal Epidural Abcess 9-8-2009\Scan06.tif"/>
          <p:cNvPicPr>
            <a:picLocks noChangeAspect="1" noChangeArrowheads="1"/>
          </p:cNvPicPr>
          <p:nvPr/>
        </p:nvPicPr>
        <p:blipFill>
          <a:blip r:embed="rId5" cstate="print"/>
          <a:srcRect l="4755" t="2404" r="2526" b="3856"/>
          <a:stretch>
            <a:fillRect/>
          </a:stretch>
        </p:blipFill>
        <p:spPr bwMode="auto">
          <a:xfrm>
            <a:off x="1600200" y="381000"/>
            <a:ext cx="3200400" cy="3200400"/>
          </a:xfrm>
          <a:prstGeom prst="rect">
            <a:avLst/>
          </a:prstGeom>
          <a:noFill/>
        </p:spPr>
      </p:pic>
      <p:sp>
        <p:nvSpPr>
          <p:cNvPr id="2" name="Title 1"/>
          <p:cNvSpPr>
            <a:spLocks noGrp="1"/>
          </p:cNvSpPr>
          <p:nvPr>
            <p:ph type="title"/>
          </p:nvPr>
        </p:nvSpPr>
        <p:spPr>
          <a:xfrm>
            <a:off x="0" y="-228600"/>
            <a:ext cx="8229600" cy="944562"/>
          </a:xfrm>
        </p:spPr>
        <p:txBody>
          <a:bodyPr/>
          <a:lstStyle/>
          <a:p>
            <a:pPr algn="l"/>
            <a:r>
              <a:rPr lang="en-US" dirty="0" smtClean="0"/>
              <a:t>MRI </a:t>
            </a:r>
            <a:r>
              <a:rPr lang="en-US" dirty="0" smtClean="0"/>
              <a:t>Spine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153400" cy="4114800"/>
          </a:xfrm>
        </p:spPr>
        <p:txBody>
          <a:bodyPr>
            <a:noAutofit/>
          </a:bodyPr>
          <a:lstStyle/>
          <a:p>
            <a:pPr fontAlgn="auto">
              <a:spcAft>
                <a:spcPts val="0"/>
              </a:spcAft>
              <a:defRPr/>
            </a:pPr>
            <a:r>
              <a:rPr lang="en-US" sz="5400" dirty="0" smtClean="0"/>
              <a:t>Diagnosis:</a:t>
            </a:r>
            <a:br>
              <a:rPr lang="en-US" sz="5400" dirty="0" smtClean="0"/>
            </a:br>
            <a:r>
              <a:rPr lang="en-US" sz="5400" dirty="0" smtClean="0"/>
              <a:t/>
            </a:r>
            <a:br>
              <a:rPr lang="en-US" sz="5400" dirty="0" smtClean="0"/>
            </a:br>
            <a:r>
              <a:rPr lang="en-US" sz="4000" dirty="0" smtClean="0"/>
              <a:t>Complete vs. Incomplete Spinal Cord Injury</a:t>
            </a:r>
            <a:br>
              <a:rPr lang="en-US" sz="4000" dirty="0" smtClean="0"/>
            </a:br>
            <a:r>
              <a:rPr lang="en-US" sz="4000" dirty="0" smtClean="0"/>
              <a:t/>
            </a:r>
            <a:br>
              <a:rPr lang="en-US" sz="4000" dirty="0" smtClean="0"/>
            </a:br>
            <a:r>
              <a:rPr lang="en-US" sz="4000" dirty="0" smtClean="0"/>
              <a:t>Brown-</a:t>
            </a:r>
            <a:r>
              <a:rPr lang="en-US" sz="4000" dirty="0" smtClean="0"/>
              <a:t>Sequard</a:t>
            </a:r>
            <a:r>
              <a:rPr lang="en-US" sz="4000" dirty="0" smtClean="0"/>
              <a:t> Syndrome</a:t>
            </a:r>
            <a:endParaRPr lang="en-US" sz="4000" dirty="0"/>
          </a:p>
        </p:txBody>
      </p:sp>
      <p:sp>
        <p:nvSpPr>
          <p:cNvPr id="6" name="Title 1"/>
          <p:cNvSpPr txBox="1">
            <a:spLocks/>
          </p:cNvSpPr>
          <p:nvPr/>
        </p:nvSpPr>
        <p:spPr bwMode="auto">
          <a:xfrm>
            <a:off x="685800" y="4876800"/>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Treatment </a:t>
            </a:r>
            <a:r>
              <a:rPr lang="en-US" sz="3600" dirty="0" smtClean="0">
                <a:solidFill>
                  <a:schemeClr val="tx2"/>
                </a:solidFill>
                <a:latin typeface="+mj-lt"/>
                <a:ea typeface="+mj-ea"/>
                <a:cs typeface="+mj-cs"/>
              </a:rPr>
              <a:t>?</a:t>
            </a:r>
            <a:endParaRPr kumimoji="0" lang="en-US" sz="36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Spinal Cord Injury</a:t>
            </a:r>
            <a:endParaRPr lang="en-US" dirty="0"/>
          </a:p>
        </p:txBody>
      </p:sp>
      <p:sp>
        <p:nvSpPr>
          <p:cNvPr id="6" name="Text Placeholder 5"/>
          <p:cNvSpPr>
            <a:spLocks noGrp="1"/>
          </p:cNvSpPr>
          <p:nvPr>
            <p:ph type="body" idx="1"/>
          </p:nvPr>
        </p:nvSpPr>
        <p:spPr/>
        <p:txBody>
          <a:bodyPr/>
          <a:lstStyle/>
          <a:p>
            <a:r>
              <a:rPr lang="en-US" dirty="0" smtClean="0"/>
              <a:t>Complete</a:t>
            </a:r>
            <a:endParaRPr lang="en-US" dirty="0"/>
          </a:p>
        </p:txBody>
      </p:sp>
      <p:sp>
        <p:nvSpPr>
          <p:cNvPr id="8" name="Text Placeholder 7"/>
          <p:cNvSpPr>
            <a:spLocks noGrp="1"/>
          </p:cNvSpPr>
          <p:nvPr>
            <p:ph type="body" sz="half" idx="3"/>
          </p:nvPr>
        </p:nvSpPr>
        <p:spPr/>
        <p:txBody>
          <a:bodyPr/>
          <a:lstStyle/>
          <a:p>
            <a:r>
              <a:rPr lang="en-US" dirty="0" smtClean="0"/>
              <a:t>incomplete</a:t>
            </a:r>
            <a:endParaRPr lang="en-US" dirty="0"/>
          </a:p>
        </p:txBody>
      </p:sp>
      <p:sp>
        <p:nvSpPr>
          <p:cNvPr id="7" name="Content Placeholder 6"/>
          <p:cNvSpPr>
            <a:spLocks noGrp="1"/>
          </p:cNvSpPr>
          <p:nvPr>
            <p:ph sz="quarter" idx="2"/>
          </p:nvPr>
        </p:nvSpPr>
        <p:spPr/>
        <p:txBody>
          <a:bodyPr/>
          <a:lstStyle/>
          <a:p>
            <a:r>
              <a:rPr lang="en-US" dirty="0" smtClean="0"/>
              <a:t>No preservation of motor or sensory function more than 3 segments below the level of injury</a:t>
            </a:r>
          </a:p>
          <a:p>
            <a:r>
              <a:rPr lang="en-US" dirty="0" smtClean="0"/>
              <a:t>3% will develop recovery within 24hrs</a:t>
            </a:r>
            <a:endParaRPr lang="en-US" dirty="0"/>
          </a:p>
        </p:txBody>
      </p:sp>
      <p:sp>
        <p:nvSpPr>
          <p:cNvPr id="9" name="Content Placeholder 8"/>
          <p:cNvSpPr>
            <a:spLocks noGrp="1"/>
          </p:cNvSpPr>
          <p:nvPr>
            <p:ph sz="quarter" idx="4"/>
          </p:nvPr>
        </p:nvSpPr>
        <p:spPr/>
        <p:txBody>
          <a:bodyPr/>
          <a:lstStyle/>
          <a:p>
            <a:r>
              <a:rPr lang="en-US" dirty="0" smtClean="0"/>
              <a:t>Any residual motor or sensory function more than 3 segments below the level of injury</a:t>
            </a:r>
          </a:p>
          <a:p>
            <a:r>
              <a:rPr lang="en-US" dirty="0" smtClean="0"/>
              <a:t>Sensation or voluntary movement in Les</a:t>
            </a:r>
          </a:p>
          <a:p>
            <a:r>
              <a:rPr lang="en-US" dirty="0" smtClean="0"/>
              <a:t>Sacral sparing</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ASIA Impairment Scale</a:t>
            </a:r>
            <a:endParaRPr lang="en-US" dirty="0"/>
          </a:p>
        </p:txBody>
      </p:sp>
      <p:sp>
        <p:nvSpPr>
          <p:cNvPr id="8" name="Content Placeholder 7"/>
          <p:cNvSpPr>
            <a:spLocks noGrp="1"/>
          </p:cNvSpPr>
          <p:nvPr>
            <p:ph idx="1"/>
          </p:nvPr>
        </p:nvSpPr>
        <p:spPr/>
        <p:txBody>
          <a:bodyPr>
            <a:normAutofit lnSpcReduction="10000"/>
          </a:bodyPr>
          <a:lstStyle/>
          <a:p>
            <a:r>
              <a:rPr lang="en-US" dirty="0" smtClean="0"/>
              <a:t>Classes:</a:t>
            </a:r>
          </a:p>
          <a:p>
            <a:pPr lvl="1"/>
            <a:r>
              <a:rPr lang="en-US" b="1" dirty="0" smtClean="0"/>
              <a:t>A  =  Complete: </a:t>
            </a:r>
            <a:r>
              <a:rPr lang="en-US" dirty="0" smtClean="0"/>
              <a:t>no motor or sensory preserved in sacral segments S4-5</a:t>
            </a:r>
          </a:p>
          <a:p>
            <a:pPr lvl="1"/>
            <a:r>
              <a:rPr lang="en-US" b="1" dirty="0" smtClean="0"/>
              <a:t>B   =  Incomplete: </a:t>
            </a:r>
            <a:r>
              <a:rPr lang="en-US" dirty="0" smtClean="0"/>
              <a:t>sensory but no motor below neurological level</a:t>
            </a:r>
          </a:p>
          <a:p>
            <a:pPr lvl="1"/>
            <a:r>
              <a:rPr lang="en-US" b="1" dirty="0" smtClean="0"/>
              <a:t>C   =  Incomplete: </a:t>
            </a:r>
            <a:r>
              <a:rPr lang="en-US" dirty="0" smtClean="0"/>
              <a:t>motor function preserved below neurologic level with  more than half of key muscles have strength &lt; 3</a:t>
            </a:r>
          </a:p>
          <a:p>
            <a:pPr lvl="1"/>
            <a:r>
              <a:rPr lang="en-US" b="1" dirty="0" smtClean="0"/>
              <a:t>D   =  Incomplete: </a:t>
            </a:r>
            <a:r>
              <a:rPr lang="en-US" dirty="0" smtClean="0"/>
              <a:t>motor function preserved below neurologic level with  more than half of key muscles have strength </a:t>
            </a:r>
            <a:r>
              <a:rPr lang="en-US" dirty="0" smtClean="0"/>
              <a:t>&gt;/= </a:t>
            </a:r>
            <a:r>
              <a:rPr lang="en-US" dirty="0" smtClean="0"/>
              <a:t>3</a:t>
            </a:r>
            <a:endParaRPr lang="en-US" dirty="0" smtClean="0"/>
          </a:p>
          <a:p>
            <a:pPr lvl="1"/>
            <a:r>
              <a:rPr lang="en-US" b="1" dirty="0" smtClean="0"/>
              <a:t>E   =  Normal: </a:t>
            </a:r>
            <a:r>
              <a:rPr lang="en-US" dirty="0" smtClean="0"/>
              <a:t>motor and sensory function normal</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Incomplete Spinal Cord Injuries:</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Central Cord Syndrome</a:t>
            </a:r>
          </a:p>
          <a:p>
            <a:pPr lvl="1"/>
            <a:r>
              <a:rPr lang="en-US" dirty="0" smtClean="0"/>
              <a:t>Disproportionate UE weakness more than LE</a:t>
            </a:r>
          </a:p>
          <a:p>
            <a:pPr lvl="1"/>
            <a:r>
              <a:rPr lang="en-US" dirty="0" smtClean="0"/>
              <a:t>Most common</a:t>
            </a:r>
          </a:p>
          <a:p>
            <a:pPr lvl="1"/>
            <a:r>
              <a:rPr lang="en-US" dirty="0" smtClean="0"/>
              <a:t>Hyperextension Injury</a:t>
            </a:r>
          </a:p>
          <a:p>
            <a:pPr lvl="1"/>
            <a:r>
              <a:rPr lang="en-US" dirty="0" smtClean="0"/>
              <a:t>Timing of surgery: early is contraindicated in the absence of spinal instability unless the pt is improving then deteriorates </a:t>
            </a:r>
          </a:p>
          <a:p>
            <a:r>
              <a:rPr lang="en-US" b="1" dirty="0" smtClean="0"/>
              <a:t>Anterior Cord Syndrome</a:t>
            </a:r>
          </a:p>
          <a:p>
            <a:pPr lvl="1"/>
            <a:r>
              <a:rPr lang="en-US" dirty="0" smtClean="0"/>
              <a:t>Anterior Spinal Artery Syndrome</a:t>
            </a:r>
          </a:p>
          <a:p>
            <a:pPr lvl="1"/>
            <a:r>
              <a:rPr lang="en-US" dirty="0" smtClean="0"/>
              <a:t>Cord infarction in the territory supplied by anterior spinal artery</a:t>
            </a:r>
          </a:p>
          <a:p>
            <a:pPr lvl="1"/>
            <a:r>
              <a:rPr lang="en-US" dirty="0" smtClean="0"/>
              <a:t>Paraplegia/Quadriplegia</a:t>
            </a:r>
          </a:p>
          <a:p>
            <a:pPr lvl="1"/>
            <a:r>
              <a:rPr lang="en-US" dirty="0" smtClean="0"/>
              <a:t>Dissociated sensory loss: loss of P/T, preserved two-point discrimination</a:t>
            </a:r>
          </a:p>
          <a:p>
            <a:pPr lvl="1"/>
            <a:r>
              <a:rPr lang="en-US" dirty="0" smtClean="0"/>
              <a:t>Surgery only if there is compression from bone fragment</a:t>
            </a:r>
          </a:p>
          <a:p>
            <a:pPr lvl="1"/>
            <a:r>
              <a:rPr lang="en-US" dirty="0" smtClean="0"/>
              <a:t>Worst prognosis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52160"/>
          </a:xfrm>
        </p:spPr>
        <p:txBody>
          <a:bodyPr>
            <a:normAutofit lnSpcReduction="10000"/>
          </a:bodyPr>
          <a:lstStyle/>
          <a:p>
            <a:r>
              <a:rPr lang="en-US" dirty="0" smtClean="0"/>
              <a:t>Brown-</a:t>
            </a:r>
            <a:r>
              <a:rPr lang="en-US" dirty="0" smtClean="0"/>
              <a:t>Sequard</a:t>
            </a:r>
            <a:r>
              <a:rPr lang="en-US" dirty="0" smtClean="0"/>
              <a:t> </a:t>
            </a:r>
            <a:r>
              <a:rPr lang="en-US" dirty="0" smtClean="0"/>
              <a:t>Syndrome</a:t>
            </a:r>
          </a:p>
          <a:p>
            <a:pPr lvl="1"/>
            <a:r>
              <a:rPr lang="en-US" dirty="0" smtClean="0"/>
              <a:t>Spinal cord </a:t>
            </a:r>
            <a:r>
              <a:rPr lang="en-US" dirty="0" smtClean="0"/>
              <a:t>hemisection</a:t>
            </a:r>
            <a:endParaRPr lang="en-US" dirty="0" smtClean="0"/>
          </a:p>
          <a:p>
            <a:pPr lvl="1"/>
            <a:r>
              <a:rPr lang="en-US" dirty="0" smtClean="0"/>
              <a:t>Causes: penetrating trauma, radiation </a:t>
            </a:r>
            <a:r>
              <a:rPr lang="en-US" dirty="0" smtClean="0"/>
              <a:t>myelopathy</a:t>
            </a:r>
            <a:r>
              <a:rPr lang="en-US" dirty="0" smtClean="0"/>
              <a:t>, spinal epidural hematoma, cervical disc </a:t>
            </a:r>
            <a:r>
              <a:rPr lang="en-US" dirty="0" smtClean="0"/>
              <a:t>herniation</a:t>
            </a:r>
            <a:r>
              <a:rPr lang="en-US" dirty="0" smtClean="0"/>
              <a:t>, tumor, AVM, cervical </a:t>
            </a:r>
            <a:r>
              <a:rPr lang="en-US" dirty="0" smtClean="0"/>
              <a:t>spondylosis</a:t>
            </a:r>
            <a:endParaRPr lang="en-US" dirty="0" smtClean="0"/>
          </a:p>
          <a:p>
            <a:pPr lvl="1"/>
            <a:r>
              <a:rPr lang="en-US" dirty="0" smtClean="0"/>
              <a:t>Contralateral</a:t>
            </a:r>
            <a:r>
              <a:rPr lang="en-US" dirty="0" smtClean="0"/>
              <a:t> dissociated sensory loss</a:t>
            </a:r>
          </a:p>
          <a:p>
            <a:pPr lvl="1"/>
            <a:r>
              <a:rPr lang="en-US" dirty="0" smtClean="0"/>
              <a:t>Ipsilateral</a:t>
            </a:r>
            <a:r>
              <a:rPr lang="en-US" dirty="0" smtClean="0"/>
              <a:t> loss of posterior column function, motor paralysis</a:t>
            </a:r>
          </a:p>
          <a:p>
            <a:pPr lvl="1"/>
            <a:r>
              <a:rPr lang="en-US" dirty="0" smtClean="0"/>
              <a:t>Best prognosis; 90% of pts will regain ambulation and anal and sphincter control</a:t>
            </a:r>
            <a:endParaRPr lang="en-US" dirty="0" smtClean="0"/>
          </a:p>
          <a:p>
            <a:r>
              <a:rPr lang="en-US" dirty="0" smtClean="0"/>
              <a:t>Posterior Cord </a:t>
            </a:r>
            <a:r>
              <a:rPr lang="en-US" dirty="0" smtClean="0"/>
              <a:t>Syndrome</a:t>
            </a:r>
          </a:p>
          <a:p>
            <a:pPr lvl="1"/>
            <a:r>
              <a:rPr lang="en-US" dirty="0" smtClean="0"/>
              <a:t>Relatively rare</a:t>
            </a:r>
          </a:p>
          <a:p>
            <a:pPr lvl="1"/>
            <a:r>
              <a:rPr lang="en-US" dirty="0" smtClean="0"/>
              <a:t>Pain and </a:t>
            </a:r>
            <a:r>
              <a:rPr lang="en-US" dirty="0" smtClean="0"/>
              <a:t>paresthesia</a:t>
            </a:r>
            <a:r>
              <a:rPr lang="en-US" dirty="0" smtClean="0"/>
              <a:t> in the neck, upper arms and torso</a:t>
            </a:r>
          </a:p>
          <a:p>
            <a:pPr lvl="1"/>
            <a:r>
              <a:rPr lang="en-US" dirty="0" smtClean="0"/>
              <a:t>Mild paresis of the UEs</a:t>
            </a:r>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239000" cy="5999163"/>
          </a:xfrm>
        </p:spPr>
        <p:txBody>
          <a:bodyPr>
            <a:normAutofit fontScale="77500" lnSpcReduction="20000"/>
          </a:bodyPr>
          <a:lstStyle/>
          <a:p>
            <a:pPr marL="274320" indent="-274320" fontAlgn="auto">
              <a:spcBef>
                <a:spcPts val="580"/>
              </a:spcBef>
              <a:spcAft>
                <a:spcPts val="0"/>
              </a:spcAft>
              <a:buFont typeface="Wingdings 2"/>
              <a:buChar char=""/>
              <a:defRPr/>
            </a:pPr>
            <a:r>
              <a:rPr lang="en-US" dirty="0" smtClean="0"/>
              <a:t>PMH:</a:t>
            </a:r>
          </a:p>
          <a:p>
            <a:pPr marL="548640" lvl="1" fontAlgn="auto">
              <a:spcBef>
                <a:spcPts val="370"/>
              </a:spcBef>
              <a:spcAft>
                <a:spcPts val="0"/>
              </a:spcAft>
              <a:buFont typeface="Wingdings 2"/>
              <a:buChar char=""/>
              <a:defRPr/>
            </a:pPr>
            <a:r>
              <a:rPr lang="en-US" dirty="0" smtClean="0"/>
              <a:t>HTN</a:t>
            </a:r>
          </a:p>
          <a:p>
            <a:pPr marL="274320" indent="-274320" fontAlgn="auto">
              <a:spcBef>
                <a:spcPts val="580"/>
              </a:spcBef>
              <a:spcAft>
                <a:spcPts val="0"/>
              </a:spcAft>
              <a:buFont typeface="Wingdings 2"/>
              <a:buChar char=""/>
              <a:defRPr/>
            </a:pPr>
            <a:r>
              <a:rPr lang="en-US" dirty="0" smtClean="0"/>
              <a:t>PSHx:</a:t>
            </a:r>
          </a:p>
          <a:p>
            <a:r>
              <a:rPr lang="en-US" dirty="0" smtClean="0"/>
              <a:t>Hysterectomy 1990s, Left arm </a:t>
            </a:r>
            <a:r>
              <a:rPr lang="en-US" dirty="0" smtClean="0"/>
              <a:t>lipoma</a:t>
            </a:r>
            <a:r>
              <a:rPr lang="en-US" dirty="0" smtClean="0"/>
              <a:t> 2008, spontaneous </a:t>
            </a:r>
            <a:r>
              <a:rPr lang="en-US" dirty="0" smtClean="0"/>
              <a:t>pneumothorax</a:t>
            </a:r>
            <a:r>
              <a:rPr lang="en-US" dirty="0" smtClean="0"/>
              <a:t> </a:t>
            </a:r>
            <a:r>
              <a:rPr lang="en-US" dirty="0" smtClean="0"/>
              <a:t>with surgery 1990s, carpal tunnel release</a:t>
            </a:r>
          </a:p>
          <a:p>
            <a:pPr marL="274320" indent="-274320" fontAlgn="auto">
              <a:spcBef>
                <a:spcPts val="580"/>
              </a:spcBef>
              <a:spcAft>
                <a:spcPts val="0"/>
              </a:spcAft>
              <a:buFont typeface="Wingdings 2"/>
              <a:buChar char=""/>
              <a:defRPr/>
            </a:pPr>
            <a:r>
              <a:rPr lang="en-US" dirty="0" smtClean="0"/>
              <a:t>Meds:</a:t>
            </a:r>
          </a:p>
          <a:p>
            <a:r>
              <a:rPr lang="en-US" dirty="0" smtClean="0"/>
              <a:t>Bystolic</a:t>
            </a:r>
            <a:r>
              <a:rPr lang="en-US" dirty="0" smtClean="0"/>
              <a:t> 10 mg daily, </a:t>
            </a:r>
            <a:r>
              <a:rPr lang="en-US" dirty="0" smtClean="0"/>
              <a:t>Benazepril</a:t>
            </a:r>
            <a:r>
              <a:rPr lang="en-US" dirty="0" smtClean="0"/>
              <a:t> 40 mg daily, </a:t>
            </a:r>
            <a:r>
              <a:rPr lang="en-US" dirty="0" smtClean="0"/>
              <a:t>Amlodipine</a:t>
            </a:r>
            <a:r>
              <a:rPr lang="en-US" dirty="0" smtClean="0"/>
              <a:t> 10 mg daily</a:t>
            </a:r>
          </a:p>
          <a:p>
            <a:pPr marL="274320" indent="-274320" fontAlgn="auto">
              <a:spcBef>
                <a:spcPts val="580"/>
              </a:spcBef>
              <a:spcAft>
                <a:spcPts val="0"/>
              </a:spcAft>
              <a:buFont typeface="Wingdings 2"/>
              <a:buChar char=""/>
              <a:defRPr/>
            </a:pPr>
            <a:r>
              <a:rPr lang="en-US" dirty="0" smtClean="0"/>
              <a:t>All:</a:t>
            </a:r>
          </a:p>
          <a:p>
            <a:r>
              <a:rPr lang="en-US" dirty="0" smtClean="0"/>
              <a:t>Aspirin, Sulfa (Sulfonamide Antibiotics) , Codeine </a:t>
            </a:r>
          </a:p>
          <a:p>
            <a:pPr marL="274320" indent="-274320" fontAlgn="auto">
              <a:spcBef>
                <a:spcPts val="580"/>
              </a:spcBef>
              <a:spcAft>
                <a:spcPts val="0"/>
              </a:spcAft>
              <a:buFont typeface="Wingdings 2"/>
              <a:buChar char=""/>
              <a:defRPr/>
            </a:pPr>
            <a:r>
              <a:rPr lang="en-US" dirty="0" smtClean="0"/>
              <a:t>FHx</a:t>
            </a:r>
            <a:r>
              <a:rPr lang="en-US" dirty="0" smtClean="0"/>
              <a:t>:</a:t>
            </a:r>
          </a:p>
          <a:p>
            <a:pPr marL="548640" lvl="1" fontAlgn="auto">
              <a:spcBef>
                <a:spcPts val="370"/>
              </a:spcBef>
              <a:spcAft>
                <a:spcPts val="0"/>
              </a:spcAft>
              <a:buFont typeface="Wingdings 2"/>
              <a:buChar char=""/>
              <a:defRPr/>
            </a:pPr>
            <a:r>
              <a:rPr lang="en-US" dirty="0" smtClean="0"/>
              <a:t>HTN, Diabetes</a:t>
            </a:r>
          </a:p>
          <a:p>
            <a:pPr marL="274320" indent="-274320" fontAlgn="auto">
              <a:spcBef>
                <a:spcPts val="580"/>
              </a:spcBef>
              <a:spcAft>
                <a:spcPts val="0"/>
              </a:spcAft>
              <a:buFont typeface="Wingdings 2"/>
              <a:buChar char=""/>
              <a:defRPr/>
            </a:pPr>
            <a:r>
              <a:rPr lang="en-US" dirty="0" smtClean="0"/>
              <a:t>SHx:</a:t>
            </a:r>
          </a:p>
          <a:p>
            <a:pPr marL="548640" lvl="1" fontAlgn="auto">
              <a:spcBef>
                <a:spcPts val="370"/>
              </a:spcBef>
              <a:spcAft>
                <a:spcPts val="0"/>
              </a:spcAft>
              <a:buFont typeface="Wingdings 2"/>
              <a:buChar char=""/>
              <a:defRPr/>
            </a:pPr>
            <a:r>
              <a:rPr lang="en-US" dirty="0" smtClean="0"/>
              <a:t>Retired dental assistant</a:t>
            </a:r>
          </a:p>
          <a:p>
            <a:pPr marL="548640" lvl="1" fontAlgn="auto">
              <a:spcBef>
                <a:spcPts val="370"/>
              </a:spcBef>
              <a:spcAft>
                <a:spcPts val="0"/>
              </a:spcAft>
              <a:buFont typeface="Wingdings 2"/>
              <a:buChar char=""/>
              <a:defRPr/>
            </a:pPr>
            <a:r>
              <a:rPr lang="en-US" dirty="0" smtClean="0"/>
              <a:t>Denies smoking </a:t>
            </a:r>
            <a:r>
              <a:rPr lang="en-US" dirty="0" smtClean="0"/>
              <a:t>tob</a:t>
            </a:r>
            <a:endParaRPr lang="en-US" dirty="0" smtClean="0"/>
          </a:p>
          <a:p>
            <a:pPr marL="548640" lvl="1" fontAlgn="auto">
              <a:spcBef>
                <a:spcPts val="370"/>
              </a:spcBef>
              <a:spcAft>
                <a:spcPts val="0"/>
              </a:spcAft>
              <a:buFont typeface="Wingdings 2"/>
              <a:buChar char=""/>
              <a:defRPr/>
            </a:pPr>
            <a:r>
              <a:rPr lang="en-US" dirty="0" smtClean="0"/>
              <a:t>Drinks 1 alcoholic beverage per wk</a:t>
            </a:r>
          </a:p>
          <a:p>
            <a:pPr marL="274320" indent="-274320" fontAlgn="auto">
              <a:spcBef>
                <a:spcPts val="580"/>
              </a:spcBef>
              <a:spcAft>
                <a:spcPts val="0"/>
              </a:spcAft>
              <a:buFont typeface="Wingdings 2"/>
              <a:buChar char=""/>
              <a:defRPr/>
            </a:pPr>
            <a:r>
              <a:rPr lang="en-US" dirty="0" smtClean="0"/>
              <a:t>ROS:</a:t>
            </a:r>
          </a:p>
          <a:p>
            <a:pPr marL="548640" lvl="1" fontAlgn="auto">
              <a:spcBef>
                <a:spcPts val="370"/>
              </a:spcBef>
              <a:spcAft>
                <a:spcPts val="0"/>
              </a:spcAft>
              <a:buFont typeface="Wingdings 2"/>
              <a:buChar char=""/>
              <a:defRPr/>
            </a:pPr>
            <a:r>
              <a:rPr lang="en-US" dirty="0" smtClean="0"/>
              <a:t>As per HPI</a:t>
            </a:r>
          </a:p>
          <a:p>
            <a:pPr marL="548640" lvl="1" fontAlgn="auto">
              <a:spcBef>
                <a:spcPts val="370"/>
              </a:spcBef>
              <a:spcAft>
                <a:spcPts val="0"/>
              </a:spcAft>
              <a:buFont typeface="Wingdings 2"/>
              <a:buNone/>
              <a:defRPr/>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Physical Examination:</a:t>
            </a:r>
          </a:p>
        </p:txBody>
      </p:sp>
      <p:sp>
        <p:nvSpPr>
          <p:cNvPr id="3" name="Content Placeholder 2"/>
          <p:cNvSpPr>
            <a:spLocks noGrp="1"/>
          </p:cNvSpPr>
          <p:nvPr>
            <p:ph idx="1"/>
          </p:nvPr>
        </p:nvSpPr>
        <p:spPr/>
        <p:txBody>
          <a:bodyPr>
            <a:normAutofit/>
          </a:bodyPr>
          <a:lstStyle/>
          <a:p>
            <a:pPr marL="274320" indent="-274320" fontAlgn="auto">
              <a:spcBef>
                <a:spcPts val="580"/>
              </a:spcBef>
              <a:spcAft>
                <a:spcPts val="0"/>
              </a:spcAft>
              <a:buFont typeface="Wingdings 2"/>
              <a:buChar char=""/>
              <a:defRPr/>
            </a:pPr>
            <a:r>
              <a:rPr lang="en-US" dirty="0" smtClean="0"/>
              <a:t>VSS</a:t>
            </a:r>
          </a:p>
          <a:p>
            <a:pPr marL="274320" indent="-274320" fontAlgn="auto">
              <a:spcBef>
                <a:spcPts val="580"/>
              </a:spcBef>
              <a:spcAft>
                <a:spcPts val="0"/>
              </a:spcAft>
              <a:buFont typeface="Wingdings 2"/>
              <a:buChar char=""/>
              <a:defRPr/>
            </a:pPr>
            <a:r>
              <a:rPr lang="en-US" dirty="0" smtClean="0"/>
              <a:t>GCS 15, OX3</a:t>
            </a:r>
          </a:p>
          <a:p>
            <a:pPr marL="274320" indent="-274320" fontAlgn="auto">
              <a:spcBef>
                <a:spcPts val="580"/>
              </a:spcBef>
              <a:spcAft>
                <a:spcPts val="0"/>
              </a:spcAft>
              <a:buFont typeface="Wingdings 2"/>
              <a:buChar char=""/>
              <a:defRPr/>
            </a:pPr>
            <a:r>
              <a:rPr lang="en-US" dirty="0" smtClean="0"/>
              <a:t>CN II-XII intact</a:t>
            </a:r>
          </a:p>
          <a:p>
            <a:pPr marL="274320" indent="-274320" fontAlgn="auto">
              <a:spcBef>
                <a:spcPts val="580"/>
              </a:spcBef>
              <a:spcAft>
                <a:spcPts val="0"/>
              </a:spcAft>
              <a:buFont typeface="Wingdings 2"/>
              <a:buChar char=""/>
              <a:defRPr/>
            </a:pPr>
            <a:r>
              <a:rPr lang="en-US" dirty="0" smtClean="0"/>
              <a:t>Tender to palpation at L4/5 midline </a:t>
            </a:r>
          </a:p>
          <a:p>
            <a:pPr marL="274320" indent="-274320" fontAlgn="auto">
              <a:spcBef>
                <a:spcPts val="580"/>
              </a:spcBef>
              <a:spcAft>
                <a:spcPts val="0"/>
              </a:spcAft>
              <a:buFont typeface="Wingdings 2"/>
              <a:buChar char=""/>
              <a:defRPr/>
            </a:pPr>
            <a:r>
              <a:rPr lang="en-US" dirty="0" smtClean="0"/>
              <a:t>Strength 4+/5 on RLE limited by pain, o/w 5/5</a:t>
            </a:r>
          </a:p>
          <a:p>
            <a:pPr marL="274320" indent="-274320" fontAlgn="auto">
              <a:spcBef>
                <a:spcPts val="580"/>
              </a:spcBef>
              <a:spcAft>
                <a:spcPts val="0"/>
              </a:spcAft>
              <a:buFont typeface="Wingdings 2"/>
              <a:buChar char=""/>
              <a:defRPr/>
            </a:pPr>
            <a:r>
              <a:rPr lang="en-US" dirty="0" smtClean="0"/>
              <a:t>Sensation intact</a:t>
            </a:r>
          </a:p>
          <a:p>
            <a:pPr marL="274320" indent="-274320" fontAlgn="auto">
              <a:spcBef>
                <a:spcPts val="580"/>
              </a:spcBef>
              <a:spcAft>
                <a:spcPts val="0"/>
              </a:spcAft>
              <a:buFont typeface="Wingdings 2"/>
              <a:buChar char=""/>
              <a:defRPr/>
            </a:pPr>
            <a:r>
              <a:rPr lang="en-US" dirty="0" smtClean="0"/>
              <a:t>Rectal tone normal</a:t>
            </a:r>
          </a:p>
          <a:p>
            <a:pPr marL="274320" indent="-274320" fontAlgn="auto">
              <a:spcBef>
                <a:spcPts val="580"/>
              </a:spcBef>
              <a:spcAft>
                <a:spcPts val="0"/>
              </a:spcAft>
              <a:buFont typeface="Wingdings 2"/>
              <a:buChar char=""/>
              <a:defRPr/>
            </a:pPr>
            <a:r>
              <a:rPr lang="en-US" dirty="0" smtClean="0"/>
              <a:t>DTR normal</a:t>
            </a:r>
          </a:p>
          <a:p>
            <a:pPr marL="274320" indent="-274320" fontAlgn="auto">
              <a:spcBef>
                <a:spcPts val="580"/>
              </a:spcBef>
              <a:spcAft>
                <a:spcPts val="0"/>
              </a:spcAft>
              <a:buFont typeface="Wingdings 2"/>
              <a:buChar char=""/>
              <a:defRPr/>
            </a:pPr>
            <a:r>
              <a:rPr lang="en-US" dirty="0" smtClean="0"/>
              <a:t>No </a:t>
            </a:r>
            <a:r>
              <a:rPr lang="en-US" dirty="0" smtClean="0"/>
              <a:t>clonus</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239000" cy="1143000"/>
          </a:xfrm>
        </p:spPr>
        <p:txBody>
          <a:bodyPr>
            <a:normAutofit fontScale="90000"/>
          </a:bodyPr>
          <a:lstStyle/>
          <a:p>
            <a:pPr fontAlgn="auto">
              <a:spcAft>
                <a:spcPts val="0"/>
              </a:spcAft>
              <a:defRPr/>
            </a:pPr>
            <a:r>
              <a:rPr lang="en-US" dirty="0" smtClean="0"/>
              <a:t>MRI L-spine</a:t>
            </a:r>
            <a:br>
              <a:rPr lang="en-US" dirty="0" smtClean="0"/>
            </a:br>
            <a:endParaRPr lang="en-US" dirty="0"/>
          </a:p>
        </p:txBody>
      </p:sp>
      <p:pic>
        <p:nvPicPr>
          <p:cNvPr id="13" name="Picture 12" descr="co sag T20005.jpg"/>
          <p:cNvPicPr>
            <a:picLocks noChangeAspect="1"/>
          </p:cNvPicPr>
          <p:nvPr/>
        </p:nvPicPr>
        <p:blipFill>
          <a:blip r:embed="rId2" cstate="print"/>
          <a:srcRect l="27778" r="29293"/>
          <a:stretch>
            <a:fillRect/>
          </a:stretch>
        </p:blipFill>
        <p:spPr>
          <a:xfrm>
            <a:off x="381000" y="1447800"/>
            <a:ext cx="1962735" cy="4572000"/>
          </a:xfrm>
          <a:prstGeom prst="rect">
            <a:avLst/>
          </a:prstGeom>
        </p:spPr>
      </p:pic>
      <p:pic>
        <p:nvPicPr>
          <p:cNvPr id="14" name="Picture 13" descr="co sag T20006.jpg"/>
          <p:cNvPicPr>
            <a:picLocks noChangeAspect="1"/>
          </p:cNvPicPr>
          <p:nvPr/>
        </p:nvPicPr>
        <p:blipFill>
          <a:blip r:embed="rId3" cstate="print"/>
          <a:srcRect l="27937" r="29133"/>
          <a:stretch>
            <a:fillRect/>
          </a:stretch>
        </p:blipFill>
        <p:spPr>
          <a:xfrm>
            <a:off x="2514600" y="1447800"/>
            <a:ext cx="1962735" cy="4572000"/>
          </a:xfrm>
          <a:prstGeom prst="rect">
            <a:avLst/>
          </a:prstGeom>
        </p:spPr>
      </p:pic>
      <p:pic>
        <p:nvPicPr>
          <p:cNvPr id="15" name="Picture 14" descr="co sag T20007.jpg"/>
          <p:cNvPicPr>
            <a:picLocks noChangeAspect="1"/>
          </p:cNvPicPr>
          <p:nvPr/>
        </p:nvPicPr>
        <p:blipFill>
          <a:blip r:embed="rId4" cstate="print"/>
          <a:srcRect l="27778" r="29292"/>
          <a:stretch>
            <a:fillRect/>
          </a:stretch>
        </p:blipFill>
        <p:spPr>
          <a:xfrm>
            <a:off x="4648200" y="1447800"/>
            <a:ext cx="1962735" cy="4572000"/>
          </a:xfrm>
          <a:prstGeom prst="rect">
            <a:avLst/>
          </a:prstGeom>
        </p:spPr>
      </p:pic>
      <p:pic>
        <p:nvPicPr>
          <p:cNvPr id="16" name="Picture 15" descr="co sag T20008.jpg"/>
          <p:cNvPicPr>
            <a:picLocks noChangeAspect="1"/>
          </p:cNvPicPr>
          <p:nvPr/>
        </p:nvPicPr>
        <p:blipFill>
          <a:blip r:embed="rId5" cstate="print"/>
          <a:srcRect l="28096" r="28975"/>
          <a:stretch>
            <a:fillRect/>
          </a:stretch>
        </p:blipFill>
        <p:spPr>
          <a:xfrm>
            <a:off x="6781800" y="1447800"/>
            <a:ext cx="1962735" cy="4572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MRI L-spine</a:t>
            </a:r>
            <a:br>
              <a:rPr lang="en-US" dirty="0" smtClean="0"/>
            </a:br>
            <a:endParaRPr lang="en-US" dirty="0"/>
          </a:p>
        </p:txBody>
      </p:sp>
      <p:pic>
        <p:nvPicPr>
          <p:cNvPr id="5" name="Picture 4" descr="co axial T20024.jpg"/>
          <p:cNvPicPr>
            <a:picLocks noChangeAspect="1"/>
          </p:cNvPicPr>
          <p:nvPr/>
        </p:nvPicPr>
        <p:blipFill>
          <a:blip r:embed="rId2" cstate="print"/>
          <a:srcRect l="4688" t="14062" r="9376" b="20313"/>
          <a:stretch>
            <a:fillRect/>
          </a:stretch>
        </p:blipFill>
        <p:spPr>
          <a:xfrm>
            <a:off x="527957" y="1828800"/>
            <a:ext cx="3891643" cy="2971800"/>
          </a:xfrm>
          <a:prstGeom prst="rect">
            <a:avLst/>
          </a:prstGeom>
        </p:spPr>
      </p:pic>
      <p:pic>
        <p:nvPicPr>
          <p:cNvPr id="6" name="Picture 5" descr="co axial T20025.jpg"/>
          <p:cNvPicPr>
            <a:picLocks noChangeAspect="1"/>
          </p:cNvPicPr>
          <p:nvPr/>
        </p:nvPicPr>
        <p:blipFill>
          <a:blip r:embed="rId3" cstate="print"/>
          <a:srcRect l="4786" t="15723" r="9277" b="18652"/>
          <a:stretch>
            <a:fillRect/>
          </a:stretch>
        </p:blipFill>
        <p:spPr>
          <a:xfrm>
            <a:off x="4572000" y="1828800"/>
            <a:ext cx="3891643" cy="2971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71600"/>
            <a:ext cx="8153400" cy="1784350"/>
          </a:xfrm>
        </p:spPr>
        <p:txBody>
          <a:bodyPr>
            <a:noAutofit/>
          </a:bodyPr>
          <a:lstStyle/>
          <a:p>
            <a:pPr fontAlgn="auto">
              <a:spcAft>
                <a:spcPts val="0"/>
              </a:spcAft>
              <a:defRPr/>
            </a:pPr>
            <a:r>
              <a:rPr lang="en-US" sz="5400" dirty="0" smtClean="0"/>
              <a:t>Diagnosis:</a:t>
            </a:r>
            <a:br>
              <a:rPr lang="en-US" sz="5400" dirty="0" smtClean="0"/>
            </a:br>
            <a:r>
              <a:rPr lang="en-US" sz="5400" dirty="0" smtClean="0"/>
              <a:t>Cauda</a:t>
            </a:r>
            <a:r>
              <a:rPr lang="en-US" sz="5400" dirty="0" smtClean="0"/>
              <a:t> </a:t>
            </a:r>
            <a:r>
              <a:rPr lang="en-US" sz="5400" dirty="0" smtClean="0"/>
              <a:t>Equina</a:t>
            </a:r>
            <a:endParaRPr lang="en-US" sz="5400" dirty="0"/>
          </a:p>
        </p:txBody>
      </p:sp>
      <p:sp>
        <p:nvSpPr>
          <p:cNvPr id="8" name="Content Placeholder 7"/>
          <p:cNvSpPr>
            <a:spLocks noGrp="1"/>
          </p:cNvSpPr>
          <p:nvPr>
            <p:ph sz="half" idx="1"/>
          </p:nvPr>
        </p:nvSpPr>
        <p:spPr>
          <a:xfrm>
            <a:off x="914400" y="2819400"/>
            <a:ext cx="7772400" cy="3276600"/>
          </a:xfrm>
        </p:spPr>
        <p:txBody>
          <a:bodyPr/>
          <a:lstStyle/>
          <a:p>
            <a:endParaRPr lang="en-US" dirty="0" smtClean="0"/>
          </a:p>
          <a:p>
            <a:endParaRPr lang="en-US" dirty="0"/>
          </a:p>
        </p:txBody>
      </p:sp>
      <p:sp>
        <p:nvSpPr>
          <p:cNvPr id="6" name="Title 1"/>
          <p:cNvSpPr txBox="1">
            <a:spLocks/>
          </p:cNvSpPr>
          <p:nvPr/>
        </p:nvSpPr>
        <p:spPr bwMode="auto">
          <a:xfrm>
            <a:off x="609600" y="3810000"/>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Treatment </a:t>
            </a:r>
            <a:r>
              <a:rPr lang="en-US" sz="4000" dirty="0" smtClean="0">
                <a:solidFill>
                  <a:schemeClr val="tx2"/>
                </a:solidFill>
                <a:latin typeface="+mj-lt"/>
                <a:ea typeface="+mj-ea"/>
                <a:cs typeface="+mj-cs"/>
              </a:rPr>
              <a:t>?</a:t>
            </a:r>
            <a:endParaRPr kumimoji="0" lang="en-US" sz="40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smtClean="0"/>
              <a:t>Case #2</a:t>
            </a:r>
          </a:p>
        </p:txBody>
      </p:sp>
      <p:sp>
        <p:nvSpPr>
          <p:cNvPr id="23554" name="Content Placeholder 2"/>
          <p:cNvSpPr>
            <a:spLocks noGrp="1"/>
          </p:cNvSpPr>
          <p:nvPr>
            <p:ph idx="1"/>
          </p:nvPr>
        </p:nvSpPr>
        <p:spPr/>
        <p:txBody>
          <a:bodyPr>
            <a:normAutofit fontScale="92500"/>
          </a:bodyPr>
          <a:lstStyle/>
          <a:p>
            <a:r>
              <a:rPr lang="en-US" dirty="0" smtClean="0"/>
              <a:t>HPI: </a:t>
            </a:r>
          </a:p>
          <a:p>
            <a:pPr lvl="1"/>
            <a:r>
              <a:rPr lang="en-US" dirty="0" smtClean="0"/>
              <a:t>NW is a 24 </a:t>
            </a:r>
            <a:r>
              <a:rPr lang="en-US" dirty="0" smtClean="0"/>
              <a:t>yo</a:t>
            </a:r>
            <a:r>
              <a:rPr lang="en-US" dirty="0" smtClean="0"/>
              <a:t> male who is a police officer w/ a 3 yr h/o LBP.</a:t>
            </a:r>
          </a:p>
          <a:p>
            <a:pPr lvl="1"/>
            <a:r>
              <a:rPr lang="en-US" dirty="0" smtClean="0"/>
              <a:t>The pain radiates to the inner aspect of both legs but worse on the left leg and radiates all the way to the bottom of his foot in what appears to be the S1 distribution.</a:t>
            </a:r>
          </a:p>
          <a:p>
            <a:pPr lvl="1"/>
            <a:r>
              <a:rPr lang="en-US" dirty="0" smtClean="0"/>
              <a:t>No weakness except limitation of movement due to the pain. </a:t>
            </a:r>
          </a:p>
          <a:p>
            <a:pPr lvl="1"/>
            <a:r>
              <a:rPr lang="en-US" dirty="0" smtClean="0"/>
              <a:t>Reports buttock numbness.</a:t>
            </a:r>
          </a:p>
          <a:p>
            <a:pPr lvl="1"/>
            <a:r>
              <a:rPr lang="en-US" dirty="0" smtClean="0"/>
              <a:t>He has difficulty emptying his bladder over the last 24hrs</a:t>
            </a:r>
          </a:p>
          <a:p>
            <a:pPr lvl="1"/>
            <a:r>
              <a:rPr lang="en-US" dirty="0" smtClean="0"/>
              <a:t>He denies bowel incontinence/difficulty. </a:t>
            </a:r>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idx="1"/>
          </p:nvPr>
        </p:nvSpPr>
        <p:spPr>
          <a:xfrm>
            <a:off x="457200" y="457200"/>
            <a:ext cx="8001000" cy="5999163"/>
          </a:xfrm>
        </p:spPr>
        <p:txBody>
          <a:bodyPr>
            <a:normAutofit/>
          </a:bodyPr>
          <a:lstStyle/>
          <a:p>
            <a:r>
              <a:rPr lang="en-US" dirty="0" smtClean="0"/>
              <a:t>PMH:</a:t>
            </a:r>
          </a:p>
          <a:p>
            <a:pPr lvl="1"/>
            <a:r>
              <a:rPr lang="en-US" dirty="0" smtClean="0"/>
              <a:t>depression</a:t>
            </a:r>
          </a:p>
          <a:p>
            <a:r>
              <a:rPr lang="en-US" dirty="0" smtClean="0"/>
              <a:t>PSHx</a:t>
            </a:r>
            <a:r>
              <a:rPr lang="en-US" dirty="0" smtClean="0"/>
              <a:t>:</a:t>
            </a:r>
          </a:p>
          <a:p>
            <a:pPr lvl="1"/>
            <a:r>
              <a:rPr lang="en-US" dirty="0" smtClean="0"/>
              <a:t>none</a:t>
            </a:r>
          </a:p>
          <a:p>
            <a:r>
              <a:rPr lang="en-US" dirty="0" smtClean="0"/>
              <a:t>All:</a:t>
            </a:r>
          </a:p>
          <a:p>
            <a:pPr lvl="1"/>
            <a:r>
              <a:rPr lang="en-US" dirty="0" smtClean="0"/>
              <a:t>NKDA</a:t>
            </a:r>
          </a:p>
          <a:p>
            <a:r>
              <a:rPr lang="en-US" dirty="0" smtClean="0"/>
              <a:t>Meds:</a:t>
            </a:r>
          </a:p>
          <a:p>
            <a:r>
              <a:rPr lang="en-US" dirty="0" smtClean="0"/>
              <a:t>Lyrica</a:t>
            </a:r>
            <a:r>
              <a:rPr lang="en-US" dirty="0" smtClean="0"/>
              <a:t>, </a:t>
            </a:r>
            <a:r>
              <a:rPr lang="en-US" dirty="0" smtClean="0"/>
              <a:t>trazodone</a:t>
            </a:r>
            <a:r>
              <a:rPr lang="en-US" dirty="0" smtClean="0"/>
              <a:t>, </a:t>
            </a:r>
            <a:r>
              <a:rPr lang="en-US" dirty="0" smtClean="0"/>
              <a:t>minocycline</a:t>
            </a:r>
            <a:r>
              <a:rPr lang="en-US" dirty="0" smtClean="0"/>
              <a:t>, </a:t>
            </a:r>
            <a:r>
              <a:rPr lang="en-US" dirty="0" smtClean="0"/>
              <a:t>Cymbalta</a:t>
            </a:r>
            <a:endParaRPr lang="en-US" dirty="0" smtClean="0"/>
          </a:p>
          <a:p>
            <a:r>
              <a:rPr lang="en-US" dirty="0" smtClean="0"/>
              <a:t>FHx</a:t>
            </a:r>
            <a:r>
              <a:rPr lang="en-US" dirty="0" smtClean="0"/>
              <a:t>:</a:t>
            </a:r>
          </a:p>
          <a:p>
            <a:pPr lvl="1"/>
            <a:r>
              <a:rPr lang="en-US" dirty="0" smtClean="0"/>
              <a:t>N/C</a:t>
            </a:r>
          </a:p>
          <a:p>
            <a:r>
              <a:rPr lang="en-US" dirty="0" smtClean="0"/>
              <a:t>ROS:</a:t>
            </a:r>
          </a:p>
          <a:p>
            <a:pPr lvl="1"/>
            <a:r>
              <a:rPr lang="en-US" dirty="0" smtClean="0"/>
              <a:t>As per HPI, o/w negative</a:t>
            </a:r>
          </a:p>
          <a:p>
            <a:pPr lvl="1">
              <a:buFont typeface="Wingdings 2" pitchFamily="18" charset="2"/>
              <a:buNone/>
            </a:pPr>
            <a:endParaRPr lang="en-US"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830</TotalTime>
  <Words>1368</Words>
  <Application>Microsoft Office PowerPoint</Application>
  <PresentationFormat>On-screen Show (4:3)</PresentationFormat>
  <Paragraphs>225</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Apex</vt:lpstr>
      <vt:lpstr>NEUROSURGERY Spine Conference </vt:lpstr>
      <vt:lpstr>Case #1</vt:lpstr>
      <vt:lpstr>Slide 3</vt:lpstr>
      <vt:lpstr>Physical Examination:</vt:lpstr>
      <vt:lpstr>MRI L-spine </vt:lpstr>
      <vt:lpstr>MRI L-spine </vt:lpstr>
      <vt:lpstr>Diagnosis: Cauda Equina</vt:lpstr>
      <vt:lpstr>Case #2</vt:lpstr>
      <vt:lpstr>Slide 9</vt:lpstr>
      <vt:lpstr>Physical Examination:</vt:lpstr>
      <vt:lpstr>MRI L-spine </vt:lpstr>
      <vt:lpstr>Slide 12</vt:lpstr>
      <vt:lpstr>Diagnosis: Conus Medullaris Syndrome</vt:lpstr>
      <vt:lpstr>Slide 14</vt:lpstr>
      <vt:lpstr>Cauda Equina  Syndrome</vt:lpstr>
      <vt:lpstr>Timing of Surgery</vt:lpstr>
      <vt:lpstr>Surgical Options</vt:lpstr>
      <vt:lpstr>Case #3</vt:lpstr>
      <vt:lpstr>Slide 19</vt:lpstr>
      <vt:lpstr>Physical Examination:</vt:lpstr>
      <vt:lpstr>MRI Spine</vt:lpstr>
      <vt:lpstr>MRI Spine</vt:lpstr>
      <vt:lpstr>Diagnosis:  Complete vs. Incomplete Spinal Cord Injury  Brown-Sequard Syndrome</vt:lpstr>
      <vt:lpstr>Spinal Cord Injury</vt:lpstr>
      <vt:lpstr>ASIA Impairment Scale</vt:lpstr>
      <vt:lpstr>Incomplete Spinal Cord Injuries:</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Spine Conference</dc:title>
  <dc:creator>Israel Angeles</dc:creator>
  <cp:lastModifiedBy>Israel Angeles</cp:lastModifiedBy>
  <cp:revision>81</cp:revision>
  <dcterms:created xsi:type="dcterms:W3CDTF">2009-09-13T16:04:03Z</dcterms:created>
  <dcterms:modified xsi:type="dcterms:W3CDTF">2009-10-26T05:47:44Z</dcterms:modified>
</cp:coreProperties>
</file>