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rels" ContentType="application/vnd.openxmlformats-package.relationships+xml"/>
  <Default Extension="emf" ContentType="image/x-emf"/>
  <Default Extension="wmf" ContentType="image/x-wm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bookmarkIdSeed="2">
  <p:sldMasterIdLst>
    <p:sldMasterId id="2147483648" r:id="rId1"/>
  </p:sldMasterIdLst>
  <p:notesMasterIdLst>
    <p:notesMasterId r:id="rId39"/>
  </p:notesMasterIdLst>
  <p:sldIdLst>
    <p:sldId id="256" r:id="rId2"/>
    <p:sldId id="260" r:id="rId3"/>
    <p:sldId id="262" r:id="rId4"/>
    <p:sldId id="265" r:id="rId5"/>
    <p:sldId id="287" r:id="rId6"/>
    <p:sldId id="261" r:id="rId7"/>
    <p:sldId id="291" r:id="rId8"/>
    <p:sldId id="288" r:id="rId9"/>
    <p:sldId id="289" r:id="rId10"/>
    <p:sldId id="290" r:id="rId11"/>
    <p:sldId id="283" r:id="rId12"/>
    <p:sldId id="292" r:id="rId13"/>
    <p:sldId id="293" r:id="rId14"/>
    <p:sldId id="294" r:id="rId15"/>
    <p:sldId id="295" r:id="rId16"/>
    <p:sldId id="286" r:id="rId17"/>
    <p:sldId id="296" r:id="rId18"/>
    <p:sldId id="298" r:id="rId19"/>
    <p:sldId id="299" r:id="rId20"/>
    <p:sldId id="297" r:id="rId21"/>
    <p:sldId id="300" r:id="rId22"/>
    <p:sldId id="301" r:id="rId23"/>
    <p:sldId id="302" r:id="rId24"/>
    <p:sldId id="284" r:id="rId25"/>
    <p:sldId id="303" r:id="rId26"/>
    <p:sldId id="281" r:id="rId27"/>
    <p:sldId id="285" r:id="rId28"/>
    <p:sldId id="304" r:id="rId29"/>
    <p:sldId id="305" r:id="rId30"/>
    <p:sldId id="308" r:id="rId31"/>
    <p:sldId id="275" r:id="rId32"/>
    <p:sldId id="276" r:id="rId33"/>
    <p:sldId id="282" r:id="rId34"/>
    <p:sldId id="277" r:id="rId35"/>
    <p:sldId id="272" r:id="rId36"/>
    <p:sldId id="269" r:id="rId37"/>
    <p:sldId id="271" r:id="rId3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4995" autoAdjust="0"/>
    <p:restoredTop sz="92261" autoAdjust="0"/>
  </p:normalViewPr>
  <p:slideViewPr>
    <p:cSldViewPr snapToGrid="0">
      <p:cViewPr varScale="1">
        <p:scale>
          <a:sx n="61" d="100"/>
          <a:sy n="61" d="100"/>
        </p:scale>
        <p:origin x="-264" y="-120"/>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notesMaster" Target="notesMasters/notesMaster1.xml"/><Relationship Id="rId40" Type="http://schemas.openxmlformats.org/officeDocument/2006/relationships/printerSettings" Target="printerSettings/printerSettings1.bin"/><Relationship Id="rId41" Type="http://schemas.openxmlformats.org/officeDocument/2006/relationships/presProps" Target="presProps.xml"/><Relationship Id="rId42" Type="http://schemas.openxmlformats.org/officeDocument/2006/relationships/viewProps" Target="viewProps.xml"/><Relationship Id="rId43" Type="http://schemas.openxmlformats.org/officeDocument/2006/relationships/theme" Target="theme/theme1.xml"/><Relationship Id="rId44"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C6B04477-9938-4515-BD7E-D30C45777B73}" type="datetimeFigureOut">
              <a:rPr lang="en-US" smtClean="0"/>
              <a:t>2/9/15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2A1276F-A51B-4BB9-9F93-381E04B8E3E7}" type="slidenum">
              <a:rPr lang="en-US" smtClean="0"/>
              <a:t>‹#›</a:t>
            </a:fld>
            <a:endParaRPr lang="en-US"/>
          </a:p>
        </p:txBody>
      </p:sp>
    </p:spTree>
    <p:extLst>
      <p:ext uri="{BB962C8B-B14F-4D97-AF65-F5344CB8AC3E}">
        <p14:creationId xmlns:p14="http://schemas.microsoft.com/office/powerpoint/2010/main" val="393762544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4.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7.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604-720-7882</a:t>
            </a:r>
          </a:p>
        </p:txBody>
      </p:sp>
      <p:sp>
        <p:nvSpPr>
          <p:cNvPr id="4" name="Slide Number Placeholder 3"/>
          <p:cNvSpPr>
            <a:spLocks noGrp="1"/>
          </p:cNvSpPr>
          <p:nvPr>
            <p:ph type="sldNum" sz="quarter" idx="10"/>
          </p:nvPr>
        </p:nvSpPr>
        <p:spPr/>
        <p:txBody>
          <a:bodyPr/>
          <a:lstStyle/>
          <a:p>
            <a:fld id="{72A1276F-A51B-4BB9-9F93-381E04B8E3E7}" type="slidenum">
              <a:rPr lang="en-US" smtClean="0"/>
              <a:t>1</a:t>
            </a:fld>
            <a:endParaRPr lang="en-US" dirty="0"/>
          </a:p>
        </p:txBody>
      </p:sp>
    </p:spTree>
    <p:extLst>
      <p:ext uri="{BB962C8B-B14F-4D97-AF65-F5344CB8AC3E}">
        <p14:creationId xmlns:p14="http://schemas.microsoft.com/office/powerpoint/2010/main" val="124123633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smtClean="0"/>
              <a:t>McRae’s -</a:t>
            </a:r>
            <a:r>
              <a:rPr lang="en-US" sz="1200" baseline="0" dirty="0" smtClean="0"/>
              <a:t> </a:t>
            </a:r>
            <a:r>
              <a:rPr lang="en-US" sz="1200" dirty="0" err="1" smtClean="0"/>
              <a:t>basion</a:t>
            </a:r>
            <a:r>
              <a:rPr lang="en-US" sz="1200" dirty="0" smtClean="0"/>
              <a:t> to the posterior aspect of the foramen magnum. Projection of the odontoid above this line is abnormal.</a:t>
            </a:r>
            <a:br>
              <a:rPr lang="en-US" sz="1200" dirty="0" smtClean="0"/>
            </a:br>
            <a:r>
              <a:rPr lang="en-US" sz="1200" dirty="0" smtClean="0"/>
              <a:t>Chamberlain’s -</a:t>
            </a:r>
            <a:r>
              <a:rPr lang="en-US" sz="1200" baseline="0" dirty="0" smtClean="0"/>
              <a:t> </a:t>
            </a:r>
            <a:r>
              <a:rPr lang="en-US" sz="1200" dirty="0" smtClean="0"/>
              <a:t>posterior hard palate to the posterior lip of the foramen magnum. Projection of the</a:t>
            </a:r>
            <a:r>
              <a:rPr lang="en-US" sz="1200" baseline="0" dirty="0" smtClean="0"/>
              <a:t> </a:t>
            </a:r>
            <a:r>
              <a:rPr lang="en-US" sz="1200" dirty="0" smtClean="0"/>
              <a:t>odontoid more than 3 mm past this line is abnormal. </a:t>
            </a:r>
          </a:p>
          <a:p>
            <a:r>
              <a:rPr lang="en-US" sz="1200" dirty="0" smtClean="0"/>
              <a:t>McGregor’s - posterior hard palate to</a:t>
            </a:r>
            <a:r>
              <a:rPr lang="en-US" sz="1200" baseline="0" dirty="0" smtClean="0"/>
              <a:t> </a:t>
            </a:r>
            <a:r>
              <a:rPr lang="en-US" sz="1200" dirty="0" smtClean="0"/>
              <a:t>the most caudal aspect of the occiput</a:t>
            </a:r>
          </a:p>
          <a:p>
            <a:r>
              <a:rPr lang="en-US" sz="1200" dirty="0" err="1" smtClean="0"/>
              <a:t>Ranawat’s</a:t>
            </a:r>
            <a:r>
              <a:rPr lang="en-US" sz="1200" dirty="0" smtClean="0"/>
              <a:t> line-</a:t>
            </a:r>
            <a:r>
              <a:rPr lang="en-US" sz="1200" baseline="0" dirty="0" smtClean="0"/>
              <a:t> </a:t>
            </a:r>
            <a:r>
              <a:rPr lang="en-US" sz="1200" dirty="0" smtClean="0"/>
              <a:t> </a:t>
            </a:r>
            <a:r>
              <a:rPr lang="en-US" sz="1200" b="0" i="0" kern="1200" dirty="0" smtClean="0">
                <a:solidFill>
                  <a:schemeClr val="tx1"/>
                </a:solidFill>
                <a:effectLst/>
                <a:latin typeface="+mn-lt"/>
                <a:ea typeface="+mn-ea"/>
                <a:cs typeface="+mn-cs"/>
              </a:rPr>
              <a:t>A line drawn between the posterior and anterior arch of C1. -</a:t>
            </a:r>
            <a:r>
              <a:rPr lang="en-US" sz="1200" b="0" i="0" kern="1200" baseline="0" dirty="0" smtClean="0">
                <a:solidFill>
                  <a:schemeClr val="tx1"/>
                </a:solidFill>
                <a:effectLst/>
                <a:latin typeface="+mn-lt"/>
                <a:ea typeface="+mn-ea"/>
                <a:cs typeface="+mn-cs"/>
              </a:rPr>
              <a:t> </a:t>
            </a:r>
            <a:r>
              <a:rPr lang="en-US" sz="1200" b="0" i="0" kern="1200" dirty="0" smtClean="0">
                <a:solidFill>
                  <a:schemeClr val="tx1"/>
                </a:solidFill>
                <a:effectLst/>
                <a:latin typeface="+mn-lt"/>
                <a:ea typeface="+mn-ea"/>
                <a:cs typeface="+mn-cs"/>
              </a:rPr>
              <a:t>distance between this line and the middle point of C2.</a:t>
            </a:r>
            <a:r>
              <a:rPr lang="en-US" sz="1200" dirty="0" smtClean="0"/>
              <a:t> As cranial settling increases, this distance becomes shorter. &lt;13 mm is abnormal. </a:t>
            </a:r>
          </a:p>
          <a:p>
            <a:r>
              <a:rPr lang="en-US" sz="1200" dirty="0" err="1" smtClean="0"/>
              <a:t>Redlund-Johnell’s</a:t>
            </a:r>
            <a:r>
              <a:rPr lang="en-US" sz="1200" dirty="0" smtClean="0"/>
              <a:t> - distance from the McGregor’s line to the sagittal midpoint at the base of the axis.</a:t>
            </a:r>
            <a:r>
              <a:rPr lang="en-US" sz="1200" baseline="0" dirty="0" smtClean="0"/>
              <a:t> </a:t>
            </a:r>
            <a:r>
              <a:rPr lang="en-US" sz="1200" dirty="0" smtClean="0"/>
              <a:t>Abnormality &lt; 33 mm for men and &lt;27 mm for women.</a:t>
            </a:r>
            <a:endParaRPr lang="en-US" dirty="0"/>
          </a:p>
        </p:txBody>
      </p:sp>
      <p:sp>
        <p:nvSpPr>
          <p:cNvPr id="4" name="Slide Number Placeholder 3"/>
          <p:cNvSpPr>
            <a:spLocks noGrp="1"/>
          </p:cNvSpPr>
          <p:nvPr>
            <p:ph type="sldNum" sz="quarter" idx="10"/>
          </p:nvPr>
        </p:nvSpPr>
        <p:spPr/>
        <p:txBody>
          <a:bodyPr/>
          <a:lstStyle/>
          <a:p>
            <a:fld id="{72A1276F-A51B-4BB9-9F93-381E04B8E3E7}" type="slidenum">
              <a:rPr lang="en-US" smtClean="0"/>
              <a:t>24</a:t>
            </a:fld>
            <a:endParaRPr lang="en-US"/>
          </a:p>
        </p:txBody>
      </p:sp>
    </p:spTree>
    <p:extLst>
      <p:ext uri="{BB962C8B-B14F-4D97-AF65-F5344CB8AC3E}">
        <p14:creationId xmlns:p14="http://schemas.microsoft.com/office/powerpoint/2010/main" val="176288154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smtClean="0"/>
              <a:t>Notice the effect of progressive cranial settling combined with an increasing </a:t>
            </a:r>
            <a:r>
              <a:rPr lang="en-US" sz="1200" dirty="0" err="1" smtClean="0"/>
              <a:t>retrodental</a:t>
            </a:r>
            <a:r>
              <a:rPr lang="en-US" sz="1200" dirty="0" smtClean="0"/>
              <a:t> pannus on the </a:t>
            </a:r>
            <a:r>
              <a:rPr lang="en-US" sz="1200" dirty="0" err="1" smtClean="0"/>
              <a:t>craniocervical</a:t>
            </a:r>
            <a:r>
              <a:rPr lang="en-US" sz="1200" dirty="0" smtClean="0"/>
              <a:t> junction.</a:t>
            </a:r>
            <a:endParaRPr lang="en-US" dirty="0"/>
          </a:p>
        </p:txBody>
      </p:sp>
      <p:sp>
        <p:nvSpPr>
          <p:cNvPr id="4" name="Slide Number Placeholder 3"/>
          <p:cNvSpPr>
            <a:spLocks noGrp="1"/>
          </p:cNvSpPr>
          <p:nvPr>
            <p:ph type="sldNum" sz="quarter" idx="10"/>
          </p:nvPr>
        </p:nvSpPr>
        <p:spPr/>
        <p:txBody>
          <a:bodyPr/>
          <a:lstStyle/>
          <a:p>
            <a:fld id="{72A1276F-A51B-4BB9-9F93-381E04B8E3E7}" type="slidenum">
              <a:rPr lang="en-US" smtClean="0"/>
              <a:t>27</a:t>
            </a:fld>
            <a:endParaRPr lang="en-US"/>
          </a:p>
        </p:txBody>
      </p:sp>
    </p:spTree>
    <p:extLst>
      <p:ext uri="{BB962C8B-B14F-4D97-AF65-F5344CB8AC3E}">
        <p14:creationId xmlns:p14="http://schemas.microsoft.com/office/powerpoint/2010/main" val="109706456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5228D6C2-EC7F-45B7-A08B-7AA2A6B528B1}" type="datetimeFigureOut">
              <a:rPr lang="en-US" smtClean="0"/>
              <a:t>2/9/15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235587861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228D6C2-EC7F-45B7-A08B-7AA2A6B528B1}" type="datetimeFigureOut">
              <a:rPr lang="en-US" smtClean="0"/>
              <a:t>2/9/15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15943755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5228D6C2-EC7F-45B7-A08B-7AA2A6B528B1}" type="datetimeFigureOut">
              <a:rPr lang="en-US" smtClean="0"/>
              <a:t>2/9/15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224635644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5228D6C2-EC7F-45B7-A08B-7AA2A6B528B1}" type="datetimeFigureOut">
              <a:rPr lang="en-US" smtClean="0"/>
              <a:t>2/9/15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202646882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5228D6C2-EC7F-45B7-A08B-7AA2A6B528B1}" type="datetimeFigureOut">
              <a:rPr lang="en-US" smtClean="0"/>
              <a:t>2/9/15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356465842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5228D6C2-EC7F-45B7-A08B-7AA2A6B528B1}" type="datetimeFigureOut">
              <a:rPr lang="en-US" smtClean="0"/>
              <a:t>2/9/15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39745155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228D6C2-EC7F-45B7-A08B-7AA2A6B528B1}" type="datetimeFigureOut">
              <a:rPr lang="en-US" smtClean="0"/>
              <a:t>2/9/15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219629206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228D6C2-EC7F-45B7-A08B-7AA2A6B528B1}" type="datetimeFigureOut">
              <a:rPr lang="en-US" smtClean="0"/>
              <a:t>2/9/15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276994587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5228D6C2-EC7F-45B7-A08B-7AA2A6B528B1}" type="datetimeFigureOut">
              <a:rPr lang="en-US" smtClean="0"/>
              <a:t>2/9/15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395784699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228D6C2-EC7F-45B7-A08B-7AA2A6B528B1}" type="datetimeFigureOut">
              <a:rPr lang="en-US" smtClean="0"/>
              <a:t>2/9/15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75044049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228D6C2-EC7F-45B7-A08B-7AA2A6B528B1}" type="datetimeFigureOut">
              <a:rPr lang="en-US" smtClean="0"/>
              <a:t>2/9/15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05FB046F-A14C-4009-8099-8EB953CBAF2F}" type="slidenum">
              <a:rPr lang="en-US" smtClean="0"/>
              <a:t>‹#›</a:t>
            </a:fld>
            <a:endParaRPr lang="en-US"/>
          </a:p>
        </p:txBody>
      </p:sp>
    </p:spTree>
    <p:extLst>
      <p:ext uri="{BB962C8B-B14F-4D97-AF65-F5344CB8AC3E}">
        <p14:creationId xmlns:p14="http://schemas.microsoft.com/office/powerpoint/2010/main" val="1605518546"/>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228D6C2-EC7F-45B7-A08B-7AA2A6B528B1}" type="datetimeFigureOut">
              <a:rPr lang="en-US" smtClean="0"/>
              <a:t>2/9/15</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05FB046F-A14C-4009-8099-8EB953CBAF2F}" type="slidenum">
              <a:rPr lang="en-US" smtClean="0"/>
              <a:t>‹#›</a:t>
            </a:fld>
            <a:endParaRPr lang="en-US"/>
          </a:p>
        </p:txBody>
      </p:sp>
    </p:spTree>
    <p:extLst>
      <p:ext uri="{BB962C8B-B14F-4D97-AF65-F5344CB8AC3E}">
        <p14:creationId xmlns:p14="http://schemas.microsoft.com/office/powerpoint/2010/main" val="322898099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emf"/></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emf"/><Relationship Id="rId4" Type="http://schemas.openxmlformats.org/officeDocument/2006/relationships/image" Target="../media/image4.emf"/><Relationship Id="rId1" Type="http://schemas.openxmlformats.org/officeDocument/2006/relationships/slideLayout" Target="../slideLayouts/slideLayout2.xml"/><Relationship Id="rId2" Type="http://schemas.openxmlformats.org/officeDocument/2006/relationships/image" Target="../media/image2.emf"/></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5.wmf"/></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emf"/></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 Id="rId3" Type="http://schemas.openxmlformats.org/officeDocument/2006/relationships/image" Target="../media/image7.emf"/></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8.emf"/></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339222" y="744009"/>
            <a:ext cx="9144000" cy="2387600"/>
          </a:xfrm>
        </p:spPr>
        <p:txBody>
          <a:bodyPr>
            <a:normAutofit fontScale="90000"/>
          </a:bodyPr>
          <a:lstStyle/>
          <a:p>
            <a:r>
              <a:rPr lang="en-US" dirty="0" smtClean="0"/>
              <a:t/>
            </a:r>
            <a:br>
              <a:rPr lang="en-US" dirty="0" smtClean="0"/>
            </a:br>
            <a:r>
              <a:rPr lang="en-US" dirty="0" smtClean="0"/>
              <a:t>Spine Manifestations in Rheumatoid Arthritis</a:t>
            </a:r>
            <a:endParaRPr lang="en-US" dirty="0"/>
          </a:p>
        </p:txBody>
      </p:sp>
      <p:sp>
        <p:nvSpPr>
          <p:cNvPr id="3" name="Subtitle 2"/>
          <p:cNvSpPr>
            <a:spLocks noGrp="1"/>
          </p:cNvSpPr>
          <p:nvPr>
            <p:ph type="subTitle" idx="1"/>
          </p:nvPr>
        </p:nvSpPr>
        <p:spPr>
          <a:xfrm>
            <a:off x="1514856" y="4333558"/>
            <a:ext cx="9144000" cy="1655762"/>
          </a:xfrm>
        </p:spPr>
        <p:txBody>
          <a:bodyPr/>
          <a:lstStyle/>
          <a:p>
            <a:r>
              <a:rPr lang="en-US" dirty="0" smtClean="0"/>
              <a:t>Nav Chaudhary, VA Spine Fellow</a:t>
            </a:r>
          </a:p>
          <a:p>
            <a:r>
              <a:rPr lang="en-US" dirty="0" smtClean="0"/>
              <a:t>February 9, 2015</a:t>
            </a:r>
            <a:endParaRPr lang="en-US" dirty="0"/>
          </a:p>
        </p:txBody>
      </p:sp>
    </p:spTree>
    <p:extLst>
      <p:ext uri="{BB962C8B-B14F-4D97-AF65-F5344CB8AC3E}">
        <p14:creationId xmlns:p14="http://schemas.microsoft.com/office/powerpoint/2010/main" val="685110687"/>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Incidence </a:t>
            </a:r>
            <a:endParaRPr lang="en-US" b="1" dirty="0"/>
          </a:p>
        </p:txBody>
      </p:sp>
      <p:sp>
        <p:nvSpPr>
          <p:cNvPr id="3" name="Content Placeholder 2"/>
          <p:cNvSpPr>
            <a:spLocks noGrp="1"/>
          </p:cNvSpPr>
          <p:nvPr>
            <p:ph idx="1"/>
          </p:nvPr>
        </p:nvSpPr>
        <p:spPr/>
        <p:txBody>
          <a:bodyPr/>
          <a:lstStyle/>
          <a:p>
            <a:pPr lvl="0"/>
            <a:r>
              <a:rPr lang="en-GB" dirty="0"/>
              <a:t>RA incidence is 1% of </a:t>
            </a:r>
            <a:r>
              <a:rPr lang="en-GB" dirty="0" smtClean="0"/>
              <a:t>population</a:t>
            </a:r>
          </a:p>
          <a:p>
            <a:pPr lvl="0"/>
            <a:endParaRPr lang="en-US" dirty="0"/>
          </a:p>
          <a:p>
            <a:pPr lvl="0"/>
            <a:r>
              <a:rPr lang="en-GB" dirty="0"/>
              <a:t>C</a:t>
            </a:r>
            <a:r>
              <a:rPr lang="en-GB" dirty="0" smtClean="0"/>
              <a:t>ervical </a:t>
            </a:r>
            <a:r>
              <a:rPr lang="en-GB" dirty="0"/>
              <a:t>spine involvement in 50 </a:t>
            </a:r>
            <a:r>
              <a:rPr lang="en-GB" dirty="0" smtClean="0"/>
              <a:t>– 85% </a:t>
            </a:r>
            <a:r>
              <a:rPr lang="en-GB" dirty="0"/>
              <a:t>of RA patients</a:t>
            </a:r>
            <a:endParaRPr lang="en-US" dirty="0"/>
          </a:p>
          <a:p>
            <a:pPr lvl="0"/>
            <a:endParaRPr lang="en-GB" dirty="0" smtClean="0"/>
          </a:p>
          <a:p>
            <a:pPr lvl="0"/>
            <a:endParaRPr lang="en-GB" dirty="0" smtClean="0"/>
          </a:p>
          <a:p>
            <a:endParaRPr lang="en-US" sz="4000" dirty="0"/>
          </a:p>
          <a:p>
            <a:pPr lvl="0"/>
            <a:endParaRPr lang="en-US" dirty="0"/>
          </a:p>
          <a:p>
            <a:endParaRPr lang="en-US" dirty="0"/>
          </a:p>
        </p:txBody>
      </p:sp>
    </p:spTree>
    <p:extLst>
      <p:ext uri="{BB962C8B-B14F-4D97-AF65-F5344CB8AC3E}">
        <p14:creationId xmlns:p14="http://schemas.microsoft.com/office/powerpoint/2010/main" val="1245066624"/>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i="1" dirty="0" smtClean="0"/>
              <a:t/>
            </a:r>
            <a:br>
              <a:rPr lang="en-GB" b="1" i="1" dirty="0" smtClean="0"/>
            </a:br>
            <a:r>
              <a:rPr lang="en-GB" b="1" dirty="0" smtClean="0"/>
              <a:t>Types </a:t>
            </a:r>
            <a:r>
              <a:rPr lang="en-GB" b="1" dirty="0"/>
              <a:t>of </a:t>
            </a:r>
            <a:r>
              <a:rPr lang="en-GB" b="1" dirty="0" smtClean="0"/>
              <a:t>Cervical Spine </a:t>
            </a:r>
            <a:r>
              <a:rPr lang="en-GB" b="1" dirty="0"/>
              <a:t>I</a:t>
            </a:r>
            <a:r>
              <a:rPr lang="en-GB" b="1" dirty="0" smtClean="0"/>
              <a:t>nvolvement</a:t>
            </a:r>
            <a:r>
              <a:rPr lang="en-US" dirty="0"/>
              <a:t/>
            </a:r>
            <a:br>
              <a:rPr lang="en-US" dirty="0"/>
            </a:br>
            <a:endParaRPr lang="en-US" dirty="0"/>
          </a:p>
        </p:txBody>
      </p:sp>
      <p:sp>
        <p:nvSpPr>
          <p:cNvPr id="3" name="Content Placeholder 2"/>
          <p:cNvSpPr>
            <a:spLocks noGrp="1"/>
          </p:cNvSpPr>
          <p:nvPr>
            <p:ph idx="1"/>
          </p:nvPr>
        </p:nvSpPr>
        <p:spPr/>
        <p:txBody>
          <a:bodyPr>
            <a:normAutofit lnSpcReduction="10000"/>
          </a:bodyPr>
          <a:lstStyle/>
          <a:p>
            <a:r>
              <a:rPr lang="en-US" dirty="0" smtClean="0"/>
              <a:t>Upper cervical involvement in 44-88% of RA</a:t>
            </a:r>
          </a:p>
          <a:p>
            <a:pPr lvl="1"/>
            <a:r>
              <a:rPr lang="en-US" dirty="0"/>
              <a:t>Anterior </a:t>
            </a:r>
            <a:r>
              <a:rPr lang="en-US" dirty="0" err="1" smtClean="0"/>
              <a:t>atlant</a:t>
            </a:r>
            <a:r>
              <a:rPr lang="en-US" dirty="0" err="1" smtClean="0"/>
              <a:t>o</a:t>
            </a:r>
            <a:r>
              <a:rPr lang="en-US" dirty="0" smtClean="0"/>
              <a:t>-</a:t>
            </a:r>
            <a:r>
              <a:rPr lang="en-US" dirty="0" smtClean="0"/>
              <a:t>axial </a:t>
            </a:r>
            <a:r>
              <a:rPr lang="en-US" dirty="0"/>
              <a:t>subluxation- </a:t>
            </a:r>
            <a:r>
              <a:rPr lang="en-US" dirty="0" smtClean="0"/>
              <a:t>most </a:t>
            </a:r>
            <a:r>
              <a:rPr lang="en-US" dirty="0"/>
              <a:t>common (up to 25</a:t>
            </a:r>
            <a:r>
              <a:rPr lang="en-US" dirty="0" smtClean="0"/>
              <a:t>%)</a:t>
            </a:r>
            <a:endParaRPr lang="en-US" dirty="0"/>
          </a:p>
          <a:p>
            <a:pPr lvl="1"/>
            <a:r>
              <a:rPr lang="en-US" dirty="0"/>
              <a:t>Basilar impression – upward </a:t>
            </a:r>
            <a:r>
              <a:rPr lang="en-US" dirty="0" smtClean="0"/>
              <a:t>translocation </a:t>
            </a:r>
            <a:r>
              <a:rPr lang="en-US" dirty="0"/>
              <a:t>of the odontoid </a:t>
            </a:r>
            <a:r>
              <a:rPr lang="en-US" dirty="0" smtClean="0"/>
              <a:t>process (8%)</a:t>
            </a:r>
            <a:endParaRPr lang="en-US" dirty="0"/>
          </a:p>
          <a:p>
            <a:pPr lvl="1"/>
            <a:r>
              <a:rPr lang="en-US" dirty="0" smtClean="0"/>
              <a:t>Pannus– </a:t>
            </a:r>
            <a:r>
              <a:rPr lang="en-US" dirty="0"/>
              <a:t>forms around the odontoid</a:t>
            </a:r>
          </a:p>
          <a:p>
            <a:pPr lvl="1"/>
            <a:endParaRPr lang="en-US" dirty="0"/>
          </a:p>
          <a:p>
            <a:r>
              <a:rPr lang="en-US" dirty="0" smtClean="0"/>
              <a:t>Sub-axial cervical spine – most common at C2-3 and C3-4</a:t>
            </a:r>
          </a:p>
          <a:p>
            <a:endParaRPr lang="en-US" dirty="0" smtClean="0"/>
          </a:p>
          <a:p>
            <a:r>
              <a:rPr lang="en-US" dirty="0" smtClean="0"/>
              <a:t>Less common involvement in the cervical spine in RA</a:t>
            </a:r>
          </a:p>
          <a:p>
            <a:pPr lvl="1"/>
            <a:r>
              <a:rPr lang="en-US" dirty="0" smtClean="0"/>
              <a:t>Posterior </a:t>
            </a:r>
            <a:r>
              <a:rPr lang="en-US" dirty="0" err="1" smtClean="0"/>
              <a:t>atlanto</a:t>
            </a:r>
            <a:r>
              <a:rPr lang="en-US" dirty="0" smtClean="0"/>
              <a:t>-axial subluxation – associated fracture or erosion of odontoid</a:t>
            </a:r>
          </a:p>
          <a:p>
            <a:pPr lvl="1"/>
            <a:r>
              <a:rPr lang="en-US" dirty="0" smtClean="0"/>
              <a:t>VBI </a:t>
            </a:r>
            <a:r>
              <a:rPr lang="en-US" dirty="0" smtClean="0"/>
              <a:t>secondary to changes in </a:t>
            </a:r>
            <a:r>
              <a:rPr lang="en-US" dirty="0" err="1" smtClean="0"/>
              <a:t>cranio</a:t>
            </a:r>
            <a:r>
              <a:rPr lang="en-US" dirty="0" smtClean="0"/>
              <a:t>-cervical junction</a:t>
            </a:r>
            <a:endParaRPr lang="en-US" dirty="0"/>
          </a:p>
        </p:txBody>
      </p:sp>
    </p:spTree>
    <p:extLst>
      <p:ext uri="{BB962C8B-B14F-4D97-AF65-F5344CB8AC3E}">
        <p14:creationId xmlns:p14="http://schemas.microsoft.com/office/powerpoint/2010/main" val="20886949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GB" b="1" dirty="0"/>
              <a:t>Clinical</a:t>
            </a:r>
            <a:endParaRPr lang="en-US" dirty="0"/>
          </a:p>
        </p:txBody>
      </p:sp>
      <p:sp>
        <p:nvSpPr>
          <p:cNvPr id="3" name="Content Placeholder 2"/>
          <p:cNvSpPr>
            <a:spLocks noGrp="1"/>
          </p:cNvSpPr>
          <p:nvPr>
            <p:ph idx="1"/>
          </p:nvPr>
        </p:nvSpPr>
        <p:spPr/>
        <p:txBody>
          <a:bodyPr>
            <a:normAutofit fontScale="92500" lnSpcReduction="20000"/>
          </a:bodyPr>
          <a:lstStyle/>
          <a:p>
            <a:pPr lvl="0"/>
            <a:r>
              <a:rPr lang="en-GB" dirty="0"/>
              <a:t>P</a:t>
            </a:r>
            <a:r>
              <a:rPr lang="en-GB" dirty="0" smtClean="0"/>
              <a:t>ain </a:t>
            </a:r>
            <a:r>
              <a:rPr lang="en-GB" dirty="0"/>
              <a:t>(40 - 88%)</a:t>
            </a:r>
            <a:endParaRPr lang="en-US" sz="4000" dirty="0"/>
          </a:p>
          <a:p>
            <a:pPr lvl="1"/>
            <a:r>
              <a:rPr lang="en-GB" dirty="0" smtClean="0"/>
              <a:t>Headache</a:t>
            </a:r>
            <a:r>
              <a:rPr lang="en-GB" dirty="0"/>
              <a:t> </a:t>
            </a:r>
            <a:r>
              <a:rPr lang="en-GB" dirty="0" smtClean="0"/>
              <a:t>and </a:t>
            </a:r>
            <a:r>
              <a:rPr lang="en-GB" dirty="0"/>
              <a:t>neck pain</a:t>
            </a:r>
            <a:endParaRPr lang="en-US" sz="3600" dirty="0"/>
          </a:p>
          <a:p>
            <a:pPr lvl="1"/>
            <a:r>
              <a:rPr lang="en-GB" dirty="0" smtClean="0"/>
              <a:t>C1 or C2 nerve root can cause </a:t>
            </a:r>
            <a:r>
              <a:rPr lang="en-GB" dirty="0"/>
              <a:t>pain </a:t>
            </a:r>
            <a:r>
              <a:rPr lang="en-GB" dirty="0" smtClean="0"/>
              <a:t>that radiates </a:t>
            </a:r>
            <a:r>
              <a:rPr lang="en-GB" dirty="0"/>
              <a:t>to the neck and </a:t>
            </a:r>
            <a:r>
              <a:rPr lang="en-GB" dirty="0" smtClean="0"/>
              <a:t>occiput</a:t>
            </a:r>
          </a:p>
          <a:p>
            <a:pPr lvl="1"/>
            <a:endParaRPr lang="en-US" sz="3600" dirty="0"/>
          </a:p>
          <a:p>
            <a:pPr lvl="0"/>
            <a:r>
              <a:rPr lang="en-GB" dirty="0" smtClean="0"/>
              <a:t>Neurological </a:t>
            </a:r>
            <a:r>
              <a:rPr lang="en-GB" dirty="0"/>
              <a:t>deficit (7 - 34%)</a:t>
            </a:r>
            <a:endParaRPr lang="en-US" sz="4000" dirty="0"/>
          </a:p>
          <a:p>
            <a:pPr lvl="2"/>
            <a:r>
              <a:rPr lang="en-GB" sz="2400" dirty="0"/>
              <a:t>C</a:t>
            </a:r>
            <a:r>
              <a:rPr lang="en-GB" sz="2400" dirty="0" smtClean="0"/>
              <a:t>ompression </a:t>
            </a:r>
            <a:r>
              <a:rPr lang="en-GB" sz="2400" dirty="0"/>
              <a:t>of CMJ </a:t>
            </a:r>
            <a:r>
              <a:rPr lang="en-GB" sz="2400" dirty="0" smtClean="0"/>
              <a:t>or spinal cord</a:t>
            </a:r>
            <a:endParaRPr lang="en-US" sz="2400" dirty="0"/>
          </a:p>
          <a:p>
            <a:pPr lvl="2"/>
            <a:r>
              <a:rPr lang="en-GB" sz="2400" dirty="0"/>
              <a:t>I</a:t>
            </a:r>
            <a:r>
              <a:rPr lang="en-GB" sz="2400" dirty="0" smtClean="0"/>
              <a:t>schemia </a:t>
            </a:r>
            <a:r>
              <a:rPr lang="en-GB" sz="2400" dirty="0"/>
              <a:t>secondary to compression of VA, ASA </a:t>
            </a:r>
            <a:r>
              <a:rPr lang="en-GB" sz="2400" dirty="0">
                <a:sym typeface="Symbol" panose="05050102010706020507" pitchFamily="18" charset="2"/>
              </a:rPr>
              <a:t></a:t>
            </a:r>
            <a:r>
              <a:rPr lang="en-GB" sz="2400" dirty="0"/>
              <a:t> transient </a:t>
            </a:r>
            <a:r>
              <a:rPr lang="en-GB" sz="2400" dirty="0" smtClean="0"/>
              <a:t>blackouts in </a:t>
            </a:r>
            <a:r>
              <a:rPr lang="en-GB" sz="2400" dirty="0"/>
              <a:t>55% with </a:t>
            </a:r>
            <a:r>
              <a:rPr lang="en-GB" sz="2400" dirty="0" smtClean="0"/>
              <a:t>BI</a:t>
            </a:r>
            <a:endParaRPr lang="en-US" sz="2400" dirty="0"/>
          </a:p>
          <a:p>
            <a:pPr lvl="2"/>
            <a:r>
              <a:rPr lang="en-GB" sz="2400" dirty="0"/>
              <a:t>A</a:t>
            </a:r>
            <a:r>
              <a:rPr lang="en-GB" sz="2400" dirty="0" smtClean="0"/>
              <a:t>rteritis </a:t>
            </a:r>
            <a:r>
              <a:rPr lang="en-GB" sz="2400" dirty="0"/>
              <a:t>of small perforating vessels of brain stem and </a:t>
            </a:r>
            <a:r>
              <a:rPr lang="en-GB" sz="2400" dirty="0" smtClean="0"/>
              <a:t>spinal cord</a:t>
            </a:r>
          </a:p>
          <a:p>
            <a:pPr lvl="2"/>
            <a:endParaRPr lang="en-US" sz="2400" dirty="0"/>
          </a:p>
          <a:p>
            <a:pPr lvl="0"/>
            <a:r>
              <a:rPr lang="en-GB" dirty="0"/>
              <a:t>P</a:t>
            </a:r>
            <a:r>
              <a:rPr lang="en-GB" dirty="0" smtClean="0"/>
              <a:t>remature </a:t>
            </a:r>
            <a:r>
              <a:rPr lang="en-GB" dirty="0"/>
              <a:t>death</a:t>
            </a:r>
            <a:endParaRPr lang="en-US" sz="4000" dirty="0"/>
          </a:p>
          <a:p>
            <a:pPr lvl="1"/>
            <a:r>
              <a:rPr lang="en-GB" dirty="0" smtClean="0"/>
              <a:t>Autopsy series </a:t>
            </a:r>
            <a:r>
              <a:rPr lang="en-GB" dirty="0"/>
              <a:t>of 104 patients with RA, &gt; 10 % had compression of the CMJ, of which 7/11 patients died </a:t>
            </a:r>
            <a:r>
              <a:rPr lang="en-GB" dirty="0" smtClean="0"/>
              <a:t>suddenly</a:t>
            </a:r>
          </a:p>
          <a:p>
            <a:pPr lvl="1"/>
            <a:endParaRPr lang="en-GB" sz="3600" dirty="0"/>
          </a:p>
          <a:p>
            <a:pPr lvl="1"/>
            <a:endParaRPr lang="en-US" sz="3600" dirty="0"/>
          </a:p>
          <a:p>
            <a:endParaRPr lang="en-US" dirty="0"/>
          </a:p>
        </p:txBody>
      </p:sp>
    </p:spTree>
    <p:extLst>
      <p:ext uri="{BB962C8B-B14F-4D97-AF65-F5344CB8AC3E}">
        <p14:creationId xmlns:p14="http://schemas.microsoft.com/office/powerpoint/2010/main" val="64221167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err="1" smtClean="0"/>
              <a:t>Ranawat</a:t>
            </a:r>
            <a:r>
              <a:rPr lang="en-US" b="1" dirty="0" smtClean="0"/>
              <a:t> Classification of Myelopathy</a:t>
            </a:r>
            <a:endParaRPr lang="en-US" b="1"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1906376280"/>
              </p:ext>
            </p:extLst>
          </p:nvPr>
        </p:nvGraphicFramePr>
        <p:xfrm>
          <a:off x="173736" y="2254750"/>
          <a:ext cx="11180064" cy="2803913"/>
        </p:xfrm>
        <a:graphic>
          <a:graphicData uri="http://schemas.openxmlformats.org/drawingml/2006/table">
            <a:tbl>
              <a:tblPr firstRow="1" bandRow="1">
                <a:tableStyleId>{5C22544A-7EE6-4342-B048-85BDC9FD1C3A}</a:tableStyleId>
              </a:tblPr>
              <a:tblGrid>
                <a:gridCol w="5590032"/>
                <a:gridCol w="5590032"/>
              </a:tblGrid>
              <a:tr h="0">
                <a:tc>
                  <a:txBody>
                    <a:bodyPr/>
                    <a:lstStyle/>
                    <a:p>
                      <a:r>
                        <a:rPr lang="en-US" dirty="0" smtClean="0"/>
                        <a:t>Class</a:t>
                      </a:r>
                      <a:endParaRPr lang="en-US" dirty="0"/>
                    </a:p>
                  </a:txBody>
                  <a:tcPr/>
                </a:tc>
                <a:tc>
                  <a:txBody>
                    <a:bodyPr/>
                    <a:lstStyle/>
                    <a:p>
                      <a:r>
                        <a:rPr lang="en-US" dirty="0" smtClean="0"/>
                        <a:t>Description</a:t>
                      </a:r>
                      <a:endParaRPr lang="en-US" dirty="0"/>
                    </a:p>
                  </a:txBody>
                  <a:tcPr/>
                </a:tc>
              </a:tr>
              <a:tr h="545967">
                <a:tc>
                  <a:txBody>
                    <a:bodyPr/>
                    <a:lstStyle/>
                    <a:p>
                      <a:r>
                        <a:rPr lang="en-US" dirty="0" smtClean="0"/>
                        <a:t>I</a:t>
                      </a:r>
                      <a:endParaRPr lang="en-US" dirty="0"/>
                    </a:p>
                  </a:txBody>
                  <a:tcPr/>
                </a:tc>
                <a:tc>
                  <a:txBody>
                    <a:bodyPr/>
                    <a:lstStyle/>
                    <a:p>
                      <a:r>
                        <a:rPr lang="en-US" dirty="0" smtClean="0"/>
                        <a:t>No neural deficit</a:t>
                      </a:r>
                      <a:endParaRPr lang="en-US" dirty="0"/>
                    </a:p>
                  </a:txBody>
                  <a:tcPr/>
                </a:tc>
              </a:tr>
              <a:tr h="545967">
                <a:tc>
                  <a:txBody>
                    <a:bodyPr/>
                    <a:lstStyle/>
                    <a:p>
                      <a:r>
                        <a:rPr lang="en-US" dirty="0" smtClean="0"/>
                        <a:t>II</a:t>
                      </a:r>
                      <a:endParaRPr lang="en-US" dirty="0"/>
                    </a:p>
                  </a:txBody>
                  <a:tcPr/>
                </a:tc>
                <a:tc>
                  <a:txBody>
                    <a:bodyPr/>
                    <a:lstStyle/>
                    <a:p>
                      <a:r>
                        <a:rPr lang="en-US" dirty="0" smtClean="0"/>
                        <a:t>Subjective weakness + </a:t>
                      </a:r>
                      <a:r>
                        <a:rPr lang="en-US" dirty="0" smtClean="0"/>
                        <a:t>hyper-</a:t>
                      </a:r>
                      <a:r>
                        <a:rPr lang="en-US" dirty="0" err="1" smtClean="0"/>
                        <a:t>reflexia</a:t>
                      </a:r>
                      <a:r>
                        <a:rPr lang="en-US" dirty="0" smtClean="0"/>
                        <a:t> </a:t>
                      </a:r>
                      <a:r>
                        <a:rPr lang="en-US" dirty="0" smtClean="0"/>
                        <a:t>+ dysesthesia</a:t>
                      </a:r>
                      <a:endParaRPr lang="en-US" dirty="0"/>
                    </a:p>
                  </a:txBody>
                  <a:tcPr/>
                </a:tc>
              </a:tr>
              <a:tr h="1346219">
                <a:tc>
                  <a:txBody>
                    <a:bodyPr/>
                    <a:lstStyle/>
                    <a:p>
                      <a:r>
                        <a:rPr lang="en-US" dirty="0" smtClean="0"/>
                        <a:t>III</a:t>
                      </a:r>
                      <a:endParaRPr lang="en-US" dirty="0"/>
                    </a:p>
                  </a:txBody>
                  <a:tcPr/>
                </a:tc>
                <a:tc>
                  <a:txBody>
                    <a:bodyPr/>
                    <a:lstStyle/>
                    <a:p>
                      <a:r>
                        <a:rPr lang="en-US" dirty="0" smtClean="0"/>
                        <a:t>Objective</a:t>
                      </a:r>
                      <a:r>
                        <a:rPr lang="en-US" baseline="0" dirty="0" smtClean="0"/>
                        <a:t> weakness + long tract signs</a:t>
                      </a:r>
                    </a:p>
                    <a:p>
                      <a:r>
                        <a:rPr lang="en-US" baseline="0" dirty="0" smtClean="0"/>
                        <a:t>III A- ambulatory</a:t>
                      </a:r>
                    </a:p>
                    <a:p>
                      <a:r>
                        <a:rPr lang="en-US" baseline="0" dirty="0" smtClean="0"/>
                        <a:t>III B- quadriplegic &amp; </a:t>
                      </a:r>
                      <a:r>
                        <a:rPr lang="en-US" baseline="0" dirty="0" smtClean="0"/>
                        <a:t>non-ambulatory</a:t>
                      </a:r>
                      <a:endParaRPr lang="en-US" dirty="0"/>
                    </a:p>
                  </a:txBody>
                  <a:tcPr/>
                </a:tc>
              </a:tr>
            </a:tbl>
          </a:graphicData>
        </a:graphic>
      </p:graphicFrame>
    </p:spTree>
    <p:extLst>
      <p:ext uri="{BB962C8B-B14F-4D97-AF65-F5344CB8AC3E}">
        <p14:creationId xmlns:p14="http://schemas.microsoft.com/office/powerpoint/2010/main" val="312899452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Other CNS Involvement </a:t>
            </a:r>
            <a:endParaRPr lang="en-US" b="1" dirty="0"/>
          </a:p>
        </p:txBody>
      </p:sp>
      <p:sp>
        <p:nvSpPr>
          <p:cNvPr id="3" name="Content Placeholder 2"/>
          <p:cNvSpPr>
            <a:spLocks noGrp="1"/>
          </p:cNvSpPr>
          <p:nvPr>
            <p:ph idx="1"/>
          </p:nvPr>
        </p:nvSpPr>
        <p:spPr/>
        <p:txBody>
          <a:bodyPr/>
          <a:lstStyle/>
          <a:p>
            <a:pPr lvl="1"/>
            <a:r>
              <a:rPr lang="en-GB" dirty="0"/>
              <a:t>P</a:t>
            </a:r>
            <a:r>
              <a:rPr lang="en-GB" dirty="0" smtClean="0"/>
              <a:t>eripheral neuropathy</a:t>
            </a:r>
          </a:p>
          <a:p>
            <a:pPr lvl="2"/>
            <a:r>
              <a:rPr lang="en-GB" dirty="0" smtClean="0"/>
              <a:t>Carpal </a:t>
            </a:r>
            <a:r>
              <a:rPr lang="en-GB" dirty="0"/>
              <a:t>Tunnel Syndrome</a:t>
            </a:r>
            <a:endParaRPr lang="en-US" sz="3200" dirty="0"/>
          </a:p>
          <a:p>
            <a:pPr lvl="1"/>
            <a:endParaRPr lang="en-GB" dirty="0" smtClean="0"/>
          </a:p>
          <a:p>
            <a:pPr lvl="1"/>
            <a:r>
              <a:rPr lang="en-GB" dirty="0" smtClean="0"/>
              <a:t>Vasculitis</a:t>
            </a:r>
            <a:endParaRPr lang="en-US" sz="3600" dirty="0"/>
          </a:p>
          <a:p>
            <a:pPr lvl="1"/>
            <a:endParaRPr lang="en-GB" dirty="0" smtClean="0"/>
          </a:p>
          <a:p>
            <a:pPr lvl="1"/>
            <a:r>
              <a:rPr lang="en-GB" dirty="0" err="1" smtClean="0"/>
              <a:t>Pachymeningitis</a:t>
            </a:r>
            <a:endParaRPr lang="en-US" sz="3600" dirty="0"/>
          </a:p>
          <a:p>
            <a:pPr lvl="1"/>
            <a:endParaRPr lang="en-GB" dirty="0" smtClean="0"/>
          </a:p>
          <a:p>
            <a:pPr lvl="1"/>
            <a:r>
              <a:rPr lang="en-GB" dirty="0" smtClean="0"/>
              <a:t>Effects of steroids and DMARDS</a:t>
            </a:r>
          </a:p>
          <a:p>
            <a:pPr lvl="2"/>
            <a:r>
              <a:rPr lang="en-GB" dirty="0" smtClean="0"/>
              <a:t>Spine </a:t>
            </a:r>
            <a:r>
              <a:rPr lang="en-GB" dirty="0"/>
              <a:t>infections d/t </a:t>
            </a:r>
            <a:r>
              <a:rPr lang="en-GB" dirty="0" smtClean="0"/>
              <a:t>immunosuppression</a:t>
            </a:r>
            <a:endParaRPr lang="en-US" sz="3200" dirty="0"/>
          </a:p>
          <a:p>
            <a:pPr lvl="2"/>
            <a:r>
              <a:rPr lang="en-GB" dirty="0" smtClean="0"/>
              <a:t>Fractures </a:t>
            </a:r>
            <a:r>
              <a:rPr lang="en-GB" dirty="0"/>
              <a:t>d/t osteoporosis</a:t>
            </a:r>
            <a:endParaRPr lang="en-US" sz="3600" dirty="0"/>
          </a:p>
          <a:p>
            <a:endParaRPr lang="en-US" dirty="0"/>
          </a:p>
        </p:txBody>
      </p:sp>
    </p:spTree>
    <p:extLst>
      <p:ext uri="{BB962C8B-B14F-4D97-AF65-F5344CB8AC3E}">
        <p14:creationId xmlns:p14="http://schemas.microsoft.com/office/powerpoint/2010/main" val="25269480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1. </a:t>
            </a:r>
            <a:r>
              <a:rPr lang="en-US" b="1" dirty="0" err="1" smtClean="0"/>
              <a:t>Atlanto</a:t>
            </a:r>
            <a:r>
              <a:rPr lang="en-US" b="1" dirty="0" smtClean="0"/>
              <a:t>-Axial Subluxation</a:t>
            </a:r>
            <a:endParaRPr lang="en-US" b="1" dirty="0"/>
          </a:p>
        </p:txBody>
      </p:sp>
      <p:sp>
        <p:nvSpPr>
          <p:cNvPr id="3" name="Content Placeholder 2"/>
          <p:cNvSpPr>
            <a:spLocks noGrp="1"/>
          </p:cNvSpPr>
          <p:nvPr>
            <p:ph idx="1"/>
          </p:nvPr>
        </p:nvSpPr>
        <p:spPr/>
        <p:txBody>
          <a:bodyPr/>
          <a:lstStyle/>
          <a:p>
            <a:endParaRPr lang="en-US" dirty="0"/>
          </a:p>
        </p:txBody>
      </p:sp>
    </p:spTree>
    <p:extLst>
      <p:ext uri="{BB962C8B-B14F-4D97-AF65-F5344CB8AC3E}">
        <p14:creationId xmlns:p14="http://schemas.microsoft.com/office/powerpoint/2010/main" val="91417841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err="1"/>
              <a:t>Atlanto</a:t>
            </a:r>
            <a:r>
              <a:rPr lang="en-US" b="1" dirty="0"/>
              <a:t>-Axial Subluxation</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Inflammatory involvement of the </a:t>
            </a:r>
            <a:r>
              <a:rPr lang="en-US" dirty="0" err="1" smtClean="0"/>
              <a:t>atlanto</a:t>
            </a:r>
            <a:r>
              <a:rPr lang="en-US" dirty="0" smtClean="0"/>
              <a:t>-axial synovial joints causes erosive changes in the odontoid (anteriorly at the synovial joint with the C1 arch, and posteriorly at the synovial joint with the transverse ligament) and loosening of the TL insertion on the atlas</a:t>
            </a:r>
          </a:p>
          <a:p>
            <a:endParaRPr lang="en-US" dirty="0" smtClean="0"/>
          </a:p>
          <a:p>
            <a:r>
              <a:rPr lang="en-US" dirty="0" smtClean="0"/>
              <a:t>These changes can lead to instability causing anterior subluxation of C1 on C2</a:t>
            </a:r>
          </a:p>
          <a:p>
            <a:endParaRPr lang="en-US" dirty="0" smtClean="0"/>
          </a:p>
          <a:p>
            <a:r>
              <a:rPr lang="en-US" dirty="0" smtClean="0"/>
              <a:t>AAS occurs in 25% of patients with RA</a:t>
            </a:r>
          </a:p>
          <a:p>
            <a:endParaRPr lang="en-US" dirty="0" smtClean="0"/>
          </a:p>
          <a:p>
            <a:r>
              <a:rPr lang="en-US" dirty="0" smtClean="0"/>
              <a:t>Mean time between the onset of RA symptoms to the diagnosis of AAS in 15 patients was 14 years</a:t>
            </a:r>
            <a:endParaRPr lang="en-US" dirty="0"/>
          </a:p>
        </p:txBody>
      </p:sp>
    </p:spTree>
    <p:extLst>
      <p:ext uri="{BB962C8B-B14F-4D97-AF65-F5344CB8AC3E}">
        <p14:creationId xmlns:p14="http://schemas.microsoft.com/office/powerpoint/2010/main" val="310330577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err="1"/>
              <a:t>Atlanto</a:t>
            </a:r>
            <a:r>
              <a:rPr lang="en-US" b="1" dirty="0"/>
              <a:t>-Axial </a:t>
            </a:r>
            <a:r>
              <a:rPr lang="en-US" b="1" dirty="0" smtClean="0"/>
              <a:t>Subluxation</a:t>
            </a:r>
            <a:br>
              <a:rPr lang="en-US" b="1" dirty="0" smtClean="0"/>
            </a:br>
            <a:r>
              <a:rPr lang="en-US" b="1" dirty="0" smtClean="0"/>
              <a:t>Clinical</a:t>
            </a:r>
            <a:endParaRPr lang="en-US" dirty="0"/>
          </a:p>
        </p:txBody>
      </p:sp>
      <p:sp>
        <p:nvSpPr>
          <p:cNvPr id="3" name="Content Placeholder 2"/>
          <p:cNvSpPr>
            <a:spLocks noGrp="1"/>
          </p:cNvSpPr>
          <p:nvPr>
            <p:ph idx="1"/>
          </p:nvPr>
        </p:nvSpPr>
        <p:spPr/>
        <p:txBody>
          <a:bodyPr>
            <a:noAutofit/>
          </a:bodyPr>
          <a:lstStyle/>
          <a:p>
            <a:r>
              <a:rPr lang="en-US" sz="2400" dirty="0" smtClean="0"/>
              <a:t>AAS is usually slowly progressive </a:t>
            </a:r>
          </a:p>
          <a:p>
            <a:r>
              <a:rPr lang="en-US" sz="2400" dirty="0" smtClean="0"/>
              <a:t>Mean age at onset of AAS symptoms is 57 years old</a:t>
            </a:r>
          </a:p>
          <a:p>
            <a:endParaRPr lang="en-US" sz="2400" dirty="0" smtClean="0"/>
          </a:p>
          <a:p>
            <a:r>
              <a:rPr lang="en-US" sz="2400" dirty="0" smtClean="0"/>
              <a:t>Pain is experienced locally (upper cervical and </a:t>
            </a:r>
            <a:r>
              <a:rPr lang="en-US" sz="2400" dirty="0" err="1" smtClean="0"/>
              <a:t>suboccipital</a:t>
            </a:r>
            <a:r>
              <a:rPr lang="en-US" sz="2400" dirty="0" smtClean="0"/>
              <a:t> regions, often from compression of C2 nerve root) </a:t>
            </a:r>
          </a:p>
          <a:p>
            <a:r>
              <a:rPr lang="en-US" sz="2400" dirty="0" err="1" smtClean="0"/>
              <a:t>Hyperreflexia</a:t>
            </a:r>
            <a:endParaRPr lang="en-US" sz="2400" dirty="0" smtClean="0"/>
          </a:p>
          <a:p>
            <a:r>
              <a:rPr lang="en-US" sz="2400" dirty="0"/>
              <a:t>S</a:t>
            </a:r>
            <a:r>
              <a:rPr lang="en-US" sz="2400" dirty="0" smtClean="0"/>
              <a:t>pasticity</a:t>
            </a:r>
          </a:p>
          <a:p>
            <a:r>
              <a:rPr lang="en-US" sz="2400" dirty="0" smtClean="0"/>
              <a:t>Paresis</a:t>
            </a:r>
          </a:p>
          <a:p>
            <a:r>
              <a:rPr lang="en-US" sz="2400" dirty="0"/>
              <a:t>S</a:t>
            </a:r>
            <a:r>
              <a:rPr lang="en-US" sz="2400" dirty="0" smtClean="0"/>
              <a:t>ensory disturbance</a:t>
            </a:r>
          </a:p>
          <a:p>
            <a:r>
              <a:rPr lang="en-US" sz="2400" dirty="0" smtClean="0"/>
              <a:t>VBI may occur from VA involvement</a:t>
            </a:r>
            <a:endParaRPr lang="en-US" sz="2400" dirty="0"/>
          </a:p>
        </p:txBody>
      </p:sp>
    </p:spTree>
    <p:extLst>
      <p:ext uri="{BB962C8B-B14F-4D97-AF65-F5344CB8AC3E}">
        <p14:creationId xmlns:p14="http://schemas.microsoft.com/office/powerpoint/2010/main" val="250941573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err="1"/>
              <a:t>Atlanto</a:t>
            </a:r>
            <a:r>
              <a:rPr lang="en-US" b="1" dirty="0"/>
              <a:t>-Axial </a:t>
            </a:r>
            <a:r>
              <a:rPr lang="en-US" b="1" dirty="0" smtClean="0"/>
              <a:t>Subluxation</a:t>
            </a:r>
            <a:br>
              <a:rPr lang="en-US" b="1" dirty="0" smtClean="0"/>
            </a:br>
            <a:r>
              <a:rPr lang="en-US" b="1" dirty="0" smtClean="0"/>
              <a:t>Radiographic Evaluation </a:t>
            </a:r>
            <a:endParaRPr lang="en-US" dirty="0"/>
          </a:p>
        </p:txBody>
      </p:sp>
      <p:sp>
        <p:nvSpPr>
          <p:cNvPr id="3" name="Content Placeholder 2"/>
          <p:cNvSpPr>
            <a:spLocks noGrp="1"/>
          </p:cNvSpPr>
          <p:nvPr>
            <p:ph idx="1"/>
          </p:nvPr>
        </p:nvSpPr>
        <p:spPr/>
        <p:txBody>
          <a:bodyPr>
            <a:normAutofit fontScale="92500" lnSpcReduction="10000"/>
          </a:bodyPr>
          <a:lstStyle/>
          <a:p>
            <a:r>
              <a:rPr lang="en-US" dirty="0" smtClean="0"/>
              <a:t>Anterior </a:t>
            </a:r>
            <a:r>
              <a:rPr lang="en-US" dirty="0" err="1" smtClean="0"/>
              <a:t>atlantodental</a:t>
            </a:r>
            <a:r>
              <a:rPr lang="en-US" dirty="0" smtClean="0"/>
              <a:t> interval (ADI)</a:t>
            </a:r>
          </a:p>
          <a:p>
            <a:pPr lvl="1"/>
            <a:r>
              <a:rPr lang="en-US" sz="2100" dirty="0" smtClean="0">
                <a:solidFill>
                  <a:srgbClr val="0000FF"/>
                </a:solidFill>
              </a:rPr>
              <a:t>Normal ADI in adults is &lt;3-4 mm</a:t>
            </a:r>
          </a:p>
          <a:p>
            <a:pPr lvl="1"/>
            <a:r>
              <a:rPr lang="en-US" sz="2100" dirty="0" smtClean="0"/>
              <a:t>Widening of ADI suggests possible incompetence of the TL</a:t>
            </a:r>
          </a:p>
          <a:p>
            <a:pPr lvl="1"/>
            <a:r>
              <a:rPr lang="en-US" sz="2100" dirty="0" smtClean="0"/>
              <a:t>ADI does not correlate with the risk of neurological injury and is not predictive of progression from asymptomatic to symptomatic AAS</a:t>
            </a:r>
          </a:p>
          <a:p>
            <a:pPr lvl="1"/>
            <a:endParaRPr lang="en-US" dirty="0" smtClean="0"/>
          </a:p>
          <a:p>
            <a:pPr marL="228600" lvl="1">
              <a:spcBef>
                <a:spcPts val="1000"/>
              </a:spcBef>
            </a:pPr>
            <a:r>
              <a:rPr lang="en-US" sz="2800" dirty="0"/>
              <a:t>Posterior </a:t>
            </a:r>
            <a:r>
              <a:rPr lang="en-US" sz="2800" dirty="0" err="1"/>
              <a:t>atlantodental</a:t>
            </a:r>
            <a:r>
              <a:rPr lang="en-US" sz="2800" dirty="0"/>
              <a:t> interval (PADI</a:t>
            </a:r>
            <a:r>
              <a:rPr lang="en-US" sz="2800" dirty="0" smtClean="0"/>
              <a:t>)</a:t>
            </a:r>
          </a:p>
          <a:p>
            <a:pPr marL="685800" lvl="2">
              <a:spcBef>
                <a:spcPts val="1000"/>
              </a:spcBef>
            </a:pPr>
            <a:r>
              <a:rPr lang="en-US" sz="2100" dirty="0" smtClean="0"/>
              <a:t>The amount of room available for the spinal cord can vary for any given ADI depending on the AP diameter of the spinal canal and the thickness of any pannus</a:t>
            </a:r>
          </a:p>
          <a:p>
            <a:pPr marL="685800" lvl="2">
              <a:spcBef>
                <a:spcPts val="1000"/>
              </a:spcBef>
            </a:pPr>
            <a:r>
              <a:rPr lang="en-US" sz="2100" dirty="0" smtClean="0"/>
              <a:t>PADI correlates with the presence  and severity of symptoms, and can predict neurological recovery following surgery </a:t>
            </a:r>
          </a:p>
          <a:p>
            <a:pPr marL="685800" lvl="2">
              <a:spcBef>
                <a:spcPts val="1000"/>
              </a:spcBef>
            </a:pPr>
            <a:r>
              <a:rPr lang="en-US" sz="2100" dirty="0" smtClean="0"/>
              <a:t>Patients with paralysis from AAS showed no recovery if the pre-op PADI was &lt;10mm</a:t>
            </a:r>
          </a:p>
          <a:p>
            <a:pPr marL="685800" lvl="2">
              <a:spcBef>
                <a:spcPts val="1000"/>
              </a:spcBef>
            </a:pPr>
            <a:r>
              <a:rPr lang="en-US" sz="2100" dirty="0" smtClean="0">
                <a:solidFill>
                  <a:srgbClr val="0000FF"/>
                </a:solidFill>
              </a:rPr>
              <a:t>PADI &lt;14mm has been proposed as an indication for surgical stabilization</a:t>
            </a:r>
            <a:endParaRPr lang="en-US" sz="2100" dirty="0">
              <a:solidFill>
                <a:srgbClr val="0000FF"/>
              </a:solidFill>
            </a:endParaRPr>
          </a:p>
          <a:p>
            <a:endParaRPr lang="en-US" dirty="0"/>
          </a:p>
        </p:txBody>
      </p:sp>
    </p:spTree>
    <p:extLst>
      <p:ext uri="{BB962C8B-B14F-4D97-AF65-F5344CB8AC3E}">
        <p14:creationId xmlns:p14="http://schemas.microsoft.com/office/powerpoint/2010/main" val="337586165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100" dirty="0"/>
              <a:t>Lateral radiograph </a:t>
            </a:r>
            <a:r>
              <a:rPr lang="en-US" sz="3100" dirty="0" smtClean="0"/>
              <a:t>- ADI (black </a:t>
            </a:r>
            <a:r>
              <a:rPr lang="en-US" sz="3100" dirty="0"/>
              <a:t>arrows) </a:t>
            </a:r>
            <a:r>
              <a:rPr lang="en-US" sz="3100" dirty="0" smtClean="0"/>
              <a:t>and PADI </a:t>
            </a:r>
            <a:r>
              <a:rPr lang="en-US" sz="3100" dirty="0"/>
              <a:t>(white arrows</a:t>
            </a:r>
            <a:r>
              <a:rPr lang="en-US" sz="3100" dirty="0" smtClean="0"/>
              <a:t>)</a:t>
            </a:r>
            <a:endParaRPr lang="en-US" dirty="0"/>
          </a:p>
        </p:txBody>
      </p:sp>
      <p:pic>
        <p:nvPicPr>
          <p:cNvPr id="4" name="Content Placeholder 3"/>
          <p:cNvPicPr>
            <a:picLocks noGrp="1" noChangeAspect="1"/>
          </p:cNvPicPr>
          <p:nvPr>
            <p:ph idx="1"/>
          </p:nvPr>
        </p:nvPicPr>
        <p:blipFill>
          <a:blip r:embed="rId2"/>
          <a:stretch>
            <a:fillRect/>
          </a:stretch>
        </p:blipFill>
        <p:spPr>
          <a:xfrm>
            <a:off x="4200887" y="1690688"/>
            <a:ext cx="3617233" cy="5085096"/>
          </a:xfrm>
          <a:prstGeom prst="rect">
            <a:avLst/>
          </a:prstGeom>
        </p:spPr>
      </p:pic>
    </p:spTree>
    <p:extLst>
      <p:ext uri="{BB962C8B-B14F-4D97-AF65-F5344CB8AC3E}">
        <p14:creationId xmlns:p14="http://schemas.microsoft.com/office/powerpoint/2010/main" val="96393491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err="1"/>
              <a:t>Atlanto</a:t>
            </a:r>
            <a:r>
              <a:rPr lang="en-US" b="1" dirty="0"/>
              <a:t>-Axial </a:t>
            </a:r>
            <a:r>
              <a:rPr lang="en-US" b="1" dirty="0" smtClean="0"/>
              <a:t>Subluxation</a:t>
            </a:r>
            <a:br>
              <a:rPr lang="en-US" b="1" dirty="0" smtClean="0"/>
            </a:br>
            <a:r>
              <a:rPr lang="en-US" b="1" dirty="0" smtClean="0"/>
              <a:t>MRI</a:t>
            </a:r>
            <a:endParaRPr lang="en-US" dirty="0"/>
          </a:p>
        </p:txBody>
      </p:sp>
      <p:sp>
        <p:nvSpPr>
          <p:cNvPr id="3" name="Content Placeholder 2"/>
          <p:cNvSpPr>
            <a:spLocks noGrp="1"/>
          </p:cNvSpPr>
          <p:nvPr>
            <p:ph idx="1"/>
          </p:nvPr>
        </p:nvSpPr>
        <p:spPr/>
        <p:txBody>
          <a:bodyPr/>
          <a:lstStyle/>
          <a:p>
            <a:r>
              <a:rPr lang="en-US" dirty="0" smtClean="0"/>
              <a:t>The optimal test to evaluate the source and magnitude of upper cord or medulla compression</a:t>
            </a:r>
          </a:p>
          <a:p>
            <a:endParaRPr lang="en-US" dirty="0" smtClean="0"/>
          </a:p>
          <a:p>
            <a:r>
              <a:rPr lang="en-US" dirty="0" smtClean="0"/>
              <a:t>Demonstrates location of odontoid process and extent of pannus</a:t>
            </a:r>
          </a:p>
          <a:p>
            <a:endParaRPr lang="en-US" dirty="0" smtClean="0"/>
          </a:p>
        </p:txBody>
      </p:sp>
    </p:spTree>
    <p:extLst>
      <p:ext uri="{BB962C8B-B14F-4D97-AF65-F5344CB8AC3E}">
        <p14:creationId xmlns:p14="http://schemas.microsoft.com/office/powerpoint/2010/main" val="293894708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b="1" dirty="0" err="1"/>
              <a:t>Atlanto</a:t>
            </a:r>
            <a:r>
              <a:rPr lang="en-US" b="1" dirty="0"/>
              <a:t>-Axial </a:t>
            </a:r>
            <a:r>
              <a:rPr lang="en-US" b="1" dirty="0" smtClean="0"/>
              <a:t>Subluxation</a:t>
            </a:r>
            <a:br>
              <a:rPr lang="en-US" b="1" dirty="0" smtClean="0"/>
            </a:br>
            <a:r>
              <a:rPr lang="en-US" b="1" dirty="0" smtClean="0"/>
              <a:t>Natural History</a:t>
            </a:r>
            <a:endParaRPr lang="en-US" b="1" dirty="0"/>
          </a:p>
        </p:txBody>
      </p:sp>
      <p:sp>
        <p:nvSpPr>
          <p:cNvPr id="3" name="Content Placeholder 2"/>
          <p:cNvSpPr>
            <a:spLocks noGrp="1"/>
          </p:cNvSpPr>
          <p:nvPr>
            <p:ph idx="1"/>
          </p:nvPr>
        </p:nvSpPr>
        <p:spPr/>
        <p:txBody>
          <a:bodyPr>
            <a:normAutofit fontScale="85000" lnSpcReduction="10000"/>
          </a:bodyPr>
          <a:lstStyle/>
          <a:p>
            <a:r>
              <a:rPr lang="en-US" dirty="0" smtClean="0"/>
              <a:t>Natural history: AAS in most patients progresses, with a small percentage either stabilizing or fusing spontaneously. In one series with 4.5 years mean follow-up:</a:t>
            </a:r>
          </a:p>
          <a:p>
            <a:pPr lvl="1"/>
            <a:r>
              <a:rPr lang="en-US" dirty="0" smtClean="0"/>
              <a:t>45% of patients with a 3.5-5mm subluxation progressed to 5-8mm, and 10% of these progressed to &gt;8mm</a:t>
            </a:r>
          </a:p>
          <a:p>
            <a:endParaRPr lang="en-US" dirty="0" smtClean="0"/>
          </a:p>
          <a:p>
            <a:r>
              <a:rPr lang="en-US" dirty="0" smtClean="0"/>
              <a:t>The worse the myelopathy, the higher the risk of sudden death</a:t>
            </a:r>
          </a:p>
          <a:p>
            <a:pPr lvl="0"/>
            <a:endParaRPr lang="en-GB" dirty="0" smtClean="0"/>
          </a:p>
          <a:p>
            <a:pPr lvl="0"/>
            <a:r>
              <a:rPr lang="en-GB" dirty="0" smtClean="0"/>
              <a:t>Correlation </a:t>
            </a:r>
            <a:r>
              <a:rPr lang="en-GB" dirty="0"/>
              <a:t>between the peripheral manifestations of RA and cervical spine </a:t>
            </a:r>
            <a:r>
              <a:rPr lang="en-GB" dirty="0" smtClean="0"/>
              <a:t>involvement</a:t>
            </a:r>
            <a:endParaRPr lang="en-US" dirty="0" smtClean="0"/>
          </a:p>
          <a:p>
            <a:endParaRPr lang="en-US" dirty="0" smtClean="0"/>
          </a:p>
          <a:p>
            <a:r>
              <a:rPr lang="en-US" dirty="0" smtClean="0"/>
              <a:t>Life expectancy of patients with RA is 10 years less than the general population</a:t>
            </a:r>
          </a:p>
        </p:txBody>
      </p:sp>
    </p:spTree>
    <p:extLst>
      <p:ext uri="{BB962C8B-B14F-4D97-AF65-F5344CB8AC3E}">
        <p14:creationId xmlns:p14="http://schemas.microsoft.com/office/powerpoint/2010/main" val="364183913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err="1" smtClean="0"/>
              <a:t>Atlanto</a:t>
            </a:r>
            <a:r>
              <a:rPr lang="en-US" b="1" dirty="0" smtClean="0"/>
              <a:t>-Axial Subluxation</a:t>
            </a:r>
            <a:br>
              <a:rPr lang="en-US" b="1" dirty="0" smtClean="0"/>
            </a:br>
            <a:r>
              <a:rPr lang="en-US" b="1" dirty="0" smtClean="0"/>
              <a:t>When to Treat?</a:t>
            </a:r>
            <a:r>
              <a:rPr lang="en-US" b="1" dirty="0"/>
              <a:t/>
            </a:r>
            <a:br>
              <a:rPr lang="en-US" b="1" dirty="0"/>
            </a:br>
            <a:endParaRPr lang="en-US" dirty="0"/>
          </a:p>
        </p:txBody>
      </p:sp>
      <p:sp>
        <p:nvSpPr>
          <p:cNvPr id="3" name="Content Placeholder 2"/>
          <p:cNvSpPr>
            <a:spLocks noGrp="1"/>
          </p:cNvSpPr>
          <p:nvPr>
            <p:ph idx="1"/>
          </p:nvPr>
        </p:nvSpPr>
        <p:spPr/>
        <p:txBody>
          <a:bodyPr/>
          <a:lstStyle/>
          <a:p>
            <a:r>
              <a:rPr lang="en-US" dirty="0" smtClean="0"/>
              <a:t>Symptomatic patients:</a:t>
            </a:r>
          </a:p>
          <a:p>
            <a:pPr lvl="1"/>
            <a:r>
              <a:rPr lang="en-US" dirty="0" smtClean="0"/>
              <a:t>Most require surgical stabilization +- decompression</a:t>
            </a:r>
          </a:p>
          <a:p>
            <a:pPr lvl="1"/>
            <a:endParaRPr lang="en-US" dirty="0" smtClean="0"/>
          </a:p>
          <a:p>
            <a:r>
              <a:rPr lang="en-US" dirty="0" smtClean="0"/>
              <a:t>Asymptomatic patients:</a:t>
            </a:r>
          </a:p>
          <a:p>
            <a:pPr lvl="1"/>
            <a:r>
              <a:rPr lang="en-US" dirty="0" smtClean="0">
                <a:solidFill>
                  <a:srgbClr val="0000FF"/>
                </a:solidFill>
              </a:rPr>
              <a:t>ADI &gt; 8mm </a:t>
            </a:r>
          </a:p>
          <a:p>
            <a:pPr lvl="1"/>
            <a:r>
              <a:rPr lang="en-US" dirty="0" smtClean="0">
                <a:solidFill>
                  <a:srgbClr val="0000FF"/>
                </a:solidFill>
              </a:rPr>
              <a:t>PADI </a:t>
            </a:r>
            <a:r>
              <a:rPr lang="en-US" dirty="0">
                <a:solidFill>
                  <a:srgbClr val="0000FF"/>
                </a:solidFill>
              </a:rPr>
              <a:t>&lt;14mm</a:t>
            </a:r>
            <a:endParaRPr lang="en-US" dirty="0" smtClean="0">
              <a:solidFill>
                <a:srgbClr val="0000FF"/>
              </a:solidFill>
            </a:endParaRPr>
          </a:p>
          <a:p>
            <a:pPr lvl="1"/>
            <a:r>
              <a:rPr lang="en-US" dirty="0" smtClean="0"/>
              <a:t>Patients are often placed in a rigid collar</a:t>
            </a:r>
          </a:p>
          <a:p>
            <a:pPr lvl="1"/>
            <a:endParaRPr lang="en-US" dirty="0"/>
          </a:p>
        </p:txBody>
      </p:sp>
    </p:spTree>
    <p:extLst>
      <p:ext uri="{BB962C8B-B14F-4D97-AF65-F5344CB8AC3E}">
        <p14:creationId xmlns:p14="http://schemas.microsoft.com/office/powerpoint/2010/main" val="197295004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err="1" smtClean="0"/>
              <a:t>Atlanto</a:t>
            </a:r>
            <a:r>
              <a:rPr lang="en-US" b="1" dirty="0" smtClean="0"/>
              <a:t>-Axial Subluxation</a:t>
            </a:r>
            <a:br>
              <a:rPr lang="en-US" b="1" dirty="0" smtClean="0"/>
            </a:br>
            <a:r>
              <a:rPr lang="en-US" b="1" dirty="0" smtClean="0"/>
              <a:t>Surgical Management</a:t>
            </a:r>
            <a:r>
              <a:rPr lang="en-US" b="1" dirty="0"/>
              <a:t/>
            </a:r>
            <a:br>
              <a:rPr lang="en-US" b="1" dirty="0"/>
            </a:br>
            <a:endParaRPr lang="en-US" dirty="0"/>
          </a:p>
        </p:txBody>
      </p:sp>
      <p:sp>
        <p:nvSpPr>
          <p:cNvPr id="3" name="Content Placeholder 2"/>
          <p:cNvSpPr>
            <a:spLocks noGrp="1"/>
          </p:cNvSpPr>
          <p:nvPr>
            <p:ph idx="1"/>
          </p:nvPr>
        </p:nvSpPr>
        <p:spPr/>
        <p:txBody>
          <a:bodyPr/>
          <a:lstStyle/>
          <a:p>
            <a:r>
              <a:rPr lang="en-US" dirty="0" smtClean="0"/>
              <a:t>Goals: either reduce the subluxation +- decompress the upper cord before doing a fusion (C1-C2 or O-C2)</a:t>
            </a:r>
          </a:p>
          <a:p>
            <a:endParaRPr lang="en-US" dirty="0" smtClean="0"/>
          </a:p>
          <a:p>
            <a:r>
              <a:rPr lang="en-US" dirty="0" smtClean="0"/>
              <a:t>Traction: </a:t>
            </a:r>
          </a:p>
          <a:p>
            <a:pPr lvl="1"/>
            <a:r>
              <a:rPr lang="en-US" dirty="0"/>
              <a:t>S</a:t>
            </a:r>
            <a:r>
              <a:rPr lang="en-US" dirty="0" smtClean="0"/>
              <a:t>tart with 5lbs, and gradually increase over a period of a week</a:t>
            </a:r>
          </a:p>
          <a:p>
            <a:pPr lvl="1"/>
            <a:r>
              <a:rPr lang="en-US" dirty="0" smtClean="0"/>
              <a:t>Most cases reduce within 2-3 days</a:t>
            </a:r>
          </a:p>
          <a:p>
            <a:pPr lvl="1"/>
            <a:r>
              <a:rPr lang="en-US" dirty="0" smtClean="0"/>
              <a:t>If not reduced after 7 days, then its probably not reducible</a:t>
            </a:r>
          </a:p>
          <a:p>
            <a:pPr lvl="1"/>
            <a:r>
              <a:rPr lang="en-US" dirty="0" smtClean="0"/>
              <a:t>20% of cases are not reducible (most of these have odontoid &gt;15mm above the </a:t>
            </a:r>
            <a:r>
              <a:rPr lang="en-US" dirty="0" err="1" smtClean="0"/>
              <a:t>foraman</a:t>
            </a:r>
            <a:r>
              <a:rPr lang="en-US" dirty="0" smtClean="0"/>
              <a:t> magnum)</a:t>
            </a:r>
          </a:p>
          <a:p>
            <a:endParaRPr lang="en-US" dirty="0"/>
          </a:p>
        </p:txBody>
      </p:sp>
    </p:spTree>
    <p:extLst>
      <p:ext uri="{BB962C8B-B14F-4D97-AF65-F5344CB8AC3E}">
        <p14:creationId xmlns:p14="http://schemas.microsoft.com/office/powerpoint/2010/main" val="84982150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2800" b="1" dirty="0" smtClean="0"/>
              <a:t>Postoperative</a:t>
            </a:r>
            <a:r>
              <a:rPr lang="en-US" sz="2800" b="1" dirty="0"/>
              <a:t> </a:t>
            </a:r>
            <a:r>
              <a:rPr lang="en-US" sz="2800" b="1" dirty="0" smtClean="0"/>
              <a:t>lateral </a:t>
            </a:r>
            <a:r>
              <a:rPr lang="en-US" sz="2800" b="1" dirty="0" err="1" smtClean="0"/>
              <a:t>xray</a:t>
            </a:r>
            <a:r>
              <a:rPr lang="en-US" sz="2800" dirty="0" smtClean="0"/>
              <a:t>: </a:t>
            </a:r>
            <a:r>
              <a:rPr lang="en-US" sz="2800" dirty="0" err="1" smtClean="0"/>
              <a:t>transarticular</a:t>
            </a:r>
            <a:r>
              <a:rPr lang="en-US" sz="2800" dirty="0" smtClean="0"/>
              <a:t> </a:t>
            </a:r>
            <a:r>
              <a:rPr lang="en-US" sz="2800" dirty="0"/>
              <a:t>screw fixation and </a:t>
            </a:r>
            <a:r>
              <a:rPr lang="en-US" sz="2800" dirty="0" err="1" smtClean="0"/>
              <a:t>interspinous</a:t>
            </a:r>
            <a:r>
              <a:rPr lang="en-US" sz="2800" dirty="0"/>
              <a:t> </a:t>
            </a:r>
            <a:r>
              <a:rPr lang="en-US" sz="2800" dirty="0" smtClean="0"/>
              <a:t>wire </a:t>
            </a:r>
            <a:r>
              <a:rPr lang="en-US" sz="2800" dirty="0"/>
              <a:t>fixation </a:t>
            </a:r>
            <a:r>
              <a:rPr lang="en-US" sz="2800" dirty="0" smtClean="0"/>
              <a:t>in RA </a:t>
            </a:r>
            <a:r>
              <a:rPr lang="en-US" sz="2800" dirty="0" err="1" smtClean="0"/>
              <a:t>atlantoaxial</a:t>
            </a:r>
            <a:r>
              <a:rPr lang="en-US" sz="2800" dirty="0" smtClean="0"/>
              <a:t> instability (left)</a:t>
            </a:r>
            <a:br>
              <a:rPr lang="en-US" sz="2800" dirty="0" smtClean="0"/>
            </a:br>
            <a:r>
              <a:rPr lang="en-US" sz="2800" dirty="0" smtClean="0"/>
              <a:t>Lateral </a:t>
            </a:r>
            <a:r>
              <a:rPr lang="en-US" sz="2800" dirty="0"/>
              <a:t>and </a:t>
            </a:r>
            <a:r>
              <a:rPr lang="en-US" sz="2800" dirty="0" smtClean="0"/>
              <a:t>AP X-ray: C1 </a:t>
            </a:r>
            <a:r>
              <a:rPr lang="en-US" sz="2800" dirty="0"/>
              <a:t>lateral mass and C2 </a:t>
            </a:r>
            <a:r>
              <a:rPr lang="en-US" sz="2800" dirty="0" smtClean="0"/>
              <a:t>screw technique</a:t>
            </a:r>
            <a:br>
              <a:rPr lang="en-US" sz="2800" dirty="0" smtClean="0"/>
            </a:br>
            <a:r>
              <a:rPr lang="en-US" sz="2800" dirty="0" smtClean="0"/>
              <a:t>(middle, right)</a:t>
            </a:r>
            <a:endParaRPr lang="en-US" sz="2800" dirty="0"/>
          </a:p>
        </p:txBody>
      </p:sp>
      <p:pic>
        <p:nvPicPr>
          <p:cNvPr id="4" name="Content Placeholder 3"/>
          <p:cNvPicPr>
            <a:picLocks noGrp="1" noChangeAspect="1"/>
          </p:cNvPicPr>
          <p:nvPr>
            <p:ph idx="1"/>
          </p:nvPr>
        </p:nvPicPr>
        <p:blipFill>
          <a:blip r:embed="rId2"/>
          <a:stretch>
            <a:fillRect/>
          </a:stretch>
        </p:blipFill>
        <p:spPr>
          <a:xfrm>
            <a:off x="398748" y="2349411"/>
            <a:ext cx="3018600" cy="3504934"/>
          </a:xfrm>
          <a:prstGeom prst="rect">
            <a:avLst/>
          </a:prstGeom>
        </p:spPr>
      </p:pic>
      <p:pic>
        <p:nvPicPr>
          <p:cNvPr id="5" name="Picture 4"/>
          <p:cNvPicPr>
            <a:picLocks noChangeAspect="1"/>
          </p:cNvPicPr>
          <p:nvPr/>
        </p:nvPicPr>
        <p:blipFill>
          <a:blip r:embed="rId3"/>
          <a:stretch>
            <a:fillRect/>
          </a:stretch>
        </p:blipFill>
        <p:spPr>
          <a:xfrm>
            <a:off x="4403820" y="2468332"/>
            <a:ext cx="3018600" cy="3582534"/>
          </a:xfrm>
          <a:prstGeom prst="rect">
            <a:avLst/>
          </a:prstGeom>
        </p:spPr>
      </p:pic>
      <p:pic>
        <p:nvPicPr>
          <p:cNvPr id="6" name="Picture 5"/>
          <p:cNvPicPr>
            <a:picLocks noChangeAspect="1"/>
          </p:cNvPicPr>
          <p:nvPr/>
        </p:nvPicPr>
        <p:blipFill>
          <a:blip r:embed="rId4"/>
          <a:stretch>
            <a:fillRect/>
          </a:stretch>
        </p:blipFill>
        <p:spPr>
          <a:xfrm>
            <a:off x="8033988" y="2468332"/>
            <a:ext cx="3018600" cy="2890600"/>
          </a:xfrm>
          <a:prstGeom prst="rect">
            <a:avLst/>
          </a:prstGeom>
        </p:spPr>
      </p:pic>
    </p:spTree>
    <p:extLst>
      <p:ext uri="{BB962C8B-B14F-4D97-AF65-F5344CB8AC3E}">
        <p14:creationId xmlns:p14="http://schemas.microsoft.com/office/powerpoint/2010/main" val="201825267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err="1" smtClean="0"/>
              <a:t>Atlanto</a:t>
            </a:r>
            <a:r>
              <a:rPr lang="en-US" b="1" dirty="0" smtClean="0"/>
              <a:t>-Axial </a:t>
            </a:r>
            <a:r>
              <a:rPr lang="en-US" b="1" dirty="0"/>
              <a:t>Subluxation</a:t>
            </a:r>
            <a:br>
              <a:rPr lang="en-US" b="1" dirty="0"/>
            </a:br>
            <a:r>
              <a:rPr lang="en-US" b="1" dirty="0"/>
              <a:t>Surgical Management</a:t>
            </a:r>
            <a:br>
              <a:rPr lang="en-US" b="1" dirty="0"/>
            </a:br>
            <a:endParaRPr lang="en-US" dirty="0"/>
          </a:p>
        </p:txBody>
      </p:sp>
      <p:sp>
        <p:nvSpPr>
          <p:cNvPr id="3" name="Content Placeholder 2"/>
          <p:cNvSpPr>
            <a:spLocks noGrp="1"/>
          </p:cNvSpPr>
          <p:nvPr>
            <p:ph idx="1"/>
          </p:nvPr>
        </p:nvSpPr>
        <p:spPr/>
        <p:txBody>
          <a:bodyPr>
            <a:normAutofit/>
          </a:bodyPr>
          <a:lstStyle/>
          <a:p>
            <a:r>
              <a:rPr lang="en-US" dirty="0" smtClean="0"/>
              <a:t>Posterior fusion alone does not provide adequate relief if the subluxation is irreducible, or if pannus causes significant compression (however, there may be decrease of pannus after reduction)</a:t>
            </a:r>
          </a:p>
          <a:p>
            <a:endParaRPr lang="en-US" dirty="0" smtClean="0"/>
          </a:p>
          <a:p>
            <a:r>
              <a:rPr lang="en-US" dirty="0" smtClean="0"/>
              <a:t>In these cases, </a:t>
            </a:r>
            <a:r>
              <a:rPr lang="en-US" dirty="0" err="1" smtClean="0"/>
              <a:t>transoral</a:t>
            </a:r>
            <a:r>
              <a:rPr lang="en-US" dirty="0" smtClean="0"/>
              <a:t> </a:t>
            </a:r>
            <a:r>
              <a:rPr lang="en-US" dirty="0" err="1" smtClean="0"/>
              <a:t>odontoidectomy</a:t>
            </a:r>
            <a:r>
              <a:rPr lang="en-US" dirty="0" smtClean="0"/>
              <a:t> may be indicated</a:t>
            </a:r>
          </a:p>
          <a:p>
            <a:endParaRPr lang="en-US" dirty="0" smtClean="0"/>
          </a:p>
        </p:txBody>
      </p:sp>
    </p:spTree>
    <p:extLst>
      <p:ext uri="{BB962C8B-B14F-4D97-AF65-F5344CB8AC3E}">
        <p14:creationId xmlns:p14="http://schemas.microsoft.com/office/powerpoint/2010/main" val="177700653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err="1" smtClean="0"/>
              <a:t>Atlanto</a:t>
            </a:r>
            <a:r>
              <a:rPr lang="en-US" b="1" dirty="0" smtClean="0"/>
              <a:t>-Axial </a:t>
            </a:r>
            <a:r>
              <a:rPr lang="en-US" b="1" dirty="0"/>
              <a:t>Subluxation</a:t>
            </a:r>
            <a:br>
              <a:rPr lang="en-US" b="1" dirty="0"/>
            </a:br>
            <a:r>
              <a:rPr lang="en-US" b="1" dirty="0"/>
              <a:t>Surgical </a:t>
            </a:r>
            <a:r>
              <a:rPr lang="en-US" b="1" dirty="0" smtClean="0"/>
              <a:t>Morbidity &amp; Mortality</a:t>
            </a:r>
            <a:r>
              <a:rPr lang="en-US" b="1" dirty="0"/>
              <a:t/>
            </a:r>
            <a:br>
              <a:rPr lang="en-US" b="1" dirty="0"/>
            </a:br>
            <a:endParaRPr lang="en-US" dirty="0"/>
          </a:p>
        </p:txBody>
      </p:sp>
      <p:sp>
        <p:nvSpPr>
          <p:cNvPr id="3" name="Content Placeholder 2"/>
          <p:cNvSpPr>
            <a:spLocks noGrp="1"/>
          </p:cNvSpPr>
          <p:nvPr>
            <p:ph idx="1"/>
          </p:nvPr>
        </p:nvSpPr>
        <p:spPr/>
        <p:txBody>
          <a:bodyPr>
            <a:normAutofit/>
          </a:bodyPr>
          <a:lstStyle/>
          <a:p>
            <a:r>
              <a:rPr lang="en-US" dirty="0" smtClean="0"/>
              <a:t>Because of the frequency of simultaneous involvement of other systems in RA, </a:t>
            </a:r>
            <a:r>
              <a:rPr lang="en-US" dirty="0" smtClean="0">
                <a:solidFill>
                  <a:srgbClr val="0000FF"/>
                </a:solidFill>
              </a:rPr>
              <a:t>operative mortality ranges from 5-15%</a:t>
            </a:r>
          </a:p>
          <a:p>
            <a:endParaRPr lang="en-US" dirty="0" smtClean="0"/>
          </a:p>
          <a:p>
            <a:r>
              <a:rPr lang="en-US" dirty="0" smtClean="0"/>
              <a:t>The non-fusion rate for C1-2 wiring and fusion has been reported as high as 50% (</a:t>
            </a:r>
            <a:r>
              <a:rPr lang="en-US" dirty="0" smtClean="0">
                <a:solidFill>
                  <a:srgbClr val="0000FF"/>
                </a:solidFill>
              </a:rPr>
              <a:t>18% of patients in one series developing a fibrous union</a:t>
            </a:r>
            <a:r>
              <a:rPr lang="en-US" dirty="0" smtClean="0"/>
              <a:t>)</a:t>
            </a:r>
          </a:p>
          <a:p>
            <a:endParaRPr lang="en-US" dirty="0" smtClean="0"/>
          </a:p>
          <a:p>
            <a:r>
              <a:rPr lang="en-US" dirty="0" smtClean="0"/>
              <a:t>The most common site of failure of osseous fusion in the interface between the bone graft and the posterior arch of C1</a:t>
            </a:r>
            <a:endParaRPr lang="en-US" dirty="0"/>
          </a:p>
        </p:txBody>
      </p:sp>
    </p:spTree>
    <p:extLst>
      <p:ext uri="{BB962C8B-B14F-4D97-AF65-F5344CB8AC3E}">
        <p14:creationId xmlns:p14="http://schemas.microsoft.com/office/powerpoint/2010/main" val="15808926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err="1" smtClean="0"/>
              <a:t>Atlanto</a:t>
            </a:r>
            <a:r>
              <a:rPr lang="en-US" b="1" dirty="0" smtClean="0"/>
              <a:t>-Axial Subluxation</a:t>
            </a:r>
            <a:br>
              <a:rPr lang="en-US" b="1" dirty="0" smtClean="0"/>
            </a:br>
            <a:r>
              <a:rPr lang="en-US" b="1" dirty="0" smtClean="0"/>
              <a:t>Postoperative Care</a:t>
            </a:r>
            <a:r>
              <a:rPr lang="en-US" b="1" dirty="0"/>
              <a:t/>
            </a:r>
            <a:br>
              <a:rPr lang="en-US" b="1" dirty="0"/>
            </a:br>
            <a:endParaRPr lang="en-US" dirty="0"/>
          </a:p>
        </p:txBody>
      </p:sp>
      <p:sp>
        <p:nvSpPr>
          <p:cNvPr id="3" name="Content Placeholder 2"/>
          <p:cNvSpPr>
            <a:spLocks noGrp="1"/>
          </p:cNvSpPr>
          <p:nvPr>
            <p:ph idx="1"/>
          </p:nvPr>
        </p:nvSpPr>
        <p:spPr/>
        <p:txBody>
          <a:bodyPr/>
          <a:lstStyle/>
          <a:p>
            <a:r>
              <a:rPr lang="en-US" dirty="0" smtClean="0"/>
              <a:t>Impaired healing in RA dictates that the Halo be worn until fusion is well established, as seen on </a:t>
            </a:r>
            <a:r>
              <a:rPr lang="en-US" dirty="0" err="1" smtClean="0"/>
              <a:t>xray</a:t>
            </a:r>
            <a:r>
              <a:rPr lang="en-US" dirty="0" smtClean="0"/>
              <a:t> (usually 8-12 weeks)</a:t>
            </a:r>
          </a:p>
          <a:p>
            <a:endParaRPr lang="en-US" dirty="0" smtClean="0"/>
          </a:p>
          <a:p>
            <a:r>
              <a:rPr lang="en-US" dirty="0" smtClean="0"/>
              <a:t>Evaluate with flexion-extension films</a:t>
            </a:r>
            <a:endParaRPr lang="en-US" dirty="0"/>
          </a:p>
        </p:txBody>
      </p:sp>
    </p:spTree>
    <p:extLst>
      <p:ext uri="{BB962C8B-B14F-4D97-AF65-F5344CB8AC3E}">
        <p14:creationId xmlns:p14="http://schemas.microsoft.com/office/powerpoint/2010/main" val="124375838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smtClean="0"/>
              <a:t>2. Basilar Impression</a:t>
            </a:r>
            <a:endParaRPr lang="en-US" b="1" dirty="0"/>
          </a:p>
        </p:txBody>
      </p:sp>
      <p:sp>
        <p:nvSpPr>
          <p:cNvPr id="3" name="Content Placeholder 2"/>
          <p:cNvSpPr>
            <a:spLocks noGrp="1"/>
          </p:cNvSpPr>
          <p:nvPr>
            <p:ph idx="1"/>
          </p:nvPr>
        </p:nvSpPr>
        <p:spPr/>
        <p:txBody>
          <a:bodyPr/>
          <a:lstStyle/>
          <a:p>
            <a:endParaRPr lang="en-US" dirty="0"/>
          </a:p>
        </p:txBody>
      </p:sp>
    </p:spTree>
    <p:extLst>
      <p:ext uri="{BB962C8B-B14F-4D97-AF65-F5344CB8AC3E}">
        <p14:creationId xmlns:p14="http://schemas.microsoft.com/office/powerpoint/2010/main" val="3347872260"/>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Basilar Impression</a:t>
            </a:r>
            <a:endParaRPr lang="en-US" dirty="0"/>
          </a:p>
        </p:txBody>
      </p:sp>
      <p:sp>
        <p:nvSpPr>
          <p:cNvPr id="3" name="Content Placeholder 2"/>
          <p:cNvSpPr>
            <a:spLocks noGrp="1"/>
          </p:cNvSpPr>
          <p:nvPr>
            <p:ph idx="1"/>
          </p:nvPr>
        </p:nvSpPr>
        <p:spPr/>
        <p:txBody>
          <a:bodyPr>
            <a:normAutofit/>
          </a:bodyPr>
          <a:lstStyle/>
          <a:p>
            <a:r>
              <a:rPr lang="en-US" dirty="0" smtClean="0"/>
              <a:t>Erosive changes in the lateral masses of C1</a:t>
            </a:r>
            <a:r>
              <a:rPr lang="en-US" dirty="0" smtClean="0">
                <a:sym typeface="Wingdings" panose="05000000000000000000" pitchFamily="2" charset="2"/>
              </a:rPr>
              <a:t> telescoping of the atlas onto the body of C2:</a:t>
            </a:r>
          </a:p>
          <a:p>
            <a:pPr lvl="1"/>
            <a:r>
              <a:rPr lang="en-US" dirty="0" smtClean="0">
                <a:sym typeface="Wingdings" panose="05000000000000000000" pitchFamily="2" charset="2"/>
              </a:rPr>
              <a:t>Upward displacement of the dens</a:t>
            </a:r>
          </a:p>
          <a:p>
            <a:pPr lvl="1"/>
            <a:r>
              <a:rPr lang="en-US" dirty="0">
                <a:sym typeface="Wingdings" panose="05000000000000000000" pitchFamily="2" charset="2"/>
              </a:rPr>
              <a:t>P</a:t>
            </a:r>
            <a:r>
              <a:rPr lang="en-US" dirty="0" smtClean="0">
                <a:sym typeface="Wingdings" panose="05000000000000000000" pitchFamily="2" charset="2"/>
              </a:rPr>
              <a:t>osterior arch of C1 often protrudes superiorly through the </a:t>
            </a:r>
            <a:r>
              <a:rPr lang="en-US" dirty="0" err="1" smtClean="0">
                <a:sym typeface="Wingdings" panose="05000000000000000000" pitchFamily="2" charset="2"/>
              </a:rPr>
              <a:t>foraman</a:t>
            </a:r>
            <a:r>
              <a:rPr lang="en-US" dirty="0" smtClean="0">
                <a:sym typeface="Wingdings" panose="05000000000000000000" pitchFamily="2" charset="2"/>
              </a:rPr>
              <a:t> magnum </a:t>
            </a:r>
          </a:p>
          <a:p>
            <a:endParaRPr lang="en-US" dirty="0" smtClean="0">
              <a:sym typeface="Wingdings" panose="05000000000000000000" pitchFamily="2" charset="2"/>
            </a:endParaRPr>
          </a:p>
          <a:p>
            <a:r>
              <a:rPr lang="en-US" dirty="0" smtClean="0">
                <a:sym typeface="Wingdings" panose="05000000000000000000" pitchFamily="2" charset="2"/>
              </a:rPr>
              <a:t>Pannus also contributes to compressive symptoms</a:t>
            </a:r>
          </a:p>
          <a:p>
            <a:endParaRPr lang="en-US" dirty="0" smtClean="0">
              <a:sym typeface="Wingdings" panose="05000000000000000000" pitchFamily="2" charset="2"/>
            </a:endParaRPr>
          </a:p>
          <a:p>
            <a:r>
              <a:rPr lang="en-US" dirty="0" smtClean="0">
                <a:sym typeface="Wingdings" panose="05000000000000000000" pitchFamily="2" charset="2"/>
              </a:rPr>
              <a:t>VA and/or ASA compression may also cause neurologic dysfunction</a:t>
            </a:r>
          </a:p>
        </p:txBody>
      </p:sp>
    </p:spTree>
    <p:extLst>
      <p:ext uri="{BB962C8B-B14F-4D97-AF65-F5344CB8AC3E}">
        <p14:creationId xmlns:p14="http://schemas.microsoft.com/office/powerpoint/2010/main" val="347731979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Basilar </a:t>
            </a:r>
            <a:r>
              <a:rPr lang="en-US" b="1" dirty="0" smtClean="0"/>
              <a:t>Impression</a:t>
            </a:r>
            <a:br>
              <a:rPr lang="en-US" b="1" dirty="0" smtClean="0"/>
            </a:br>
            <a:r>
              <a:rPr lang="en-US" b="1" dirty="0" smtClean="0"/>
              <a:t>Clinical </a:t>
            </a:r>
            <a:endParaRPr lang="en-US" dirty="0"/>
          </a:p>
        </p:txBody>
      </p:sp>
      <p:sp>
        <p:nvSpPr>
          <p:cNvPr id="3" name="Content Placeholder 2"/>
          <p:cNvSpPr>
            <a:spLocks noGrp="1"/>
          </p:cNvSpPr>
          <p:nvPr>
            <p:ph idx="1"/>
          </p:nvPr>
        </p:nvSpPr>
        <p:spPr/>
        <p:txBody>
          <a:bodyPr>
            <a:normAutofit fontScale="92500" lnSpcReduction="20000"/>
          </a:bodyPr>
          <a:lstStyle/>
          <a:p>
            <a:r>
              <a:rPr lang="en-US" dirty="0" smtClean="0"/>
              <a:t>Pain may occur as a result of compression of C1 and C2 nerve roots</a:t>
            </a:r>
          </a:p>
          <a:p>
            <a:r>
              <a:rPr lang="en-US" dirty="0"/>
              <a:t>C</a:t>
            </a:r>
            <a:r>
              <a:rPr lang="en-US" dirty="0" smtClean="0"/>
              <a:t>ranial nerve dysfunction</a:t>
            </a:r>
          </a:p>
          <a:p>
            <a:r>
              <a:rPr lang="en-US" dirty="0" smtClean="0"/>
              <a:t>INO</a:t>
            </a:r>
          </a:p>
          <a:p>
            <a:r>
              <a:rPr lang="en-US" dirty="0" smtClean="0"/>
              <a:t>Vertigo</a:t>
            </a:r>
          </a:p>
          <a:p>
            <a:r>
              <a:rPr lang="en-US" dirty="0" smtClean="0"/>
              <a:t>Diplopia</a:t>
            </a:r>
          </a:p>
          <a:p>
            <a:r>
              <a:rPr lang="en-US" dirty="0" smtClean="0"/>
              <a:t>Downbeat nystagmus</a:t>
            </a:r>
          </a:p>
          <a:p>
            <a:r>
              <a:rPr lang="en-US" dirty="0" smtClean="0"/>
              <a:t>Sleep apnea</a:t>
            </a:r>
          </a:p>
          <a:p>
            <a:r>
              <a:rPr lang="en-US" dirty="0" smtClean="0"/>
              <a:t>Progressive </a:t>
            </a:r>
            <a:r>
              <a:rPr lang="en-US" dirty="0"/>
              <a:t>difficulty </a:t>
            </a:r>
            <a:r>
              <a:rPr lang="en-US" dirty="0" smtClean="0"/>
              <a:t>ambulating, spastic </a:t>
            </a:r>
            <a:r>
              <a:rPr lang="en-US" dirty="0" err="1" smtClean="0"/>
              <a:t>quadriparesis</a:t>
            </a:r>
            <a:endParaRPr lang="en-US" dirty="0"/>
          </a:p>
          <a:p>
            <a:r>
              <a:rPr lang="en-US" dirty="0" err="1"/>
              <a:t>Hyperreflexia</a:t>
            </a:r>
            <a:r>
              <a:rPr lang="en-US" dirty="0"/>
              <a:t> and Babinski </a:t>
            </a:r>
          </a:p>
          <a:p>
            <a:r>
              <a:rPr lang="en-US" dirty="0"/>
              <a:t>Sensory changes</a:t>
            </a:r>
          </a:p>
          <a:p>
            <a:endParaRPr lang="en-US" dirty="0" smtClean="0"/>
          </a:p>
        </p:txBody>
      </p:sp>
    </p:spTree>
    <p:extLst>
      <p:ext uri="{BB962C8B-B14F-4D97-AF65-F5344CB8AC3E}">
        <p14:creationId xmlns:p14="http://schemas.microsoft.com/office/powerpoint/2010/main" val="372298417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Basilar </a:t>
            </a:r>
            <a:r>
              <a:rPr lang="en-US" b="1" dirty="0" smtClean="0"/>
              <a:t>Impression</a:t>
            </a:r>
            <a:br>
              <a:rPr lang="en-US" b="1" dirty="0" smtClean="0"/>
            </a:br>
            <a:r>
              <a:rPr lang="en-US" b="1" dirty="0" smtClean="0"/>
              <a:t>Radiographic Evaluation</a:t>
            </a:r>
            <a:endParaRPr lang="en-US" dirty="0"/>
          </a:p>
        </p:txBody>
      </p:sp>
      <p:sp>
        <p:nvSpPr>
          <p:cNvPr id="3" name="Content Placeholder 2"/>
          <p:cNvSpPr>
            <a:spLocks noGrp="1"/>
          </p:cNvSpPr>
          <p:nvPr>
            <p:ph idx="1"/>
          </p:nvPr>
        </p:nvSpPr>
        <p:spPr/>
        <p:txBody>
          <a:bodyPr/>
          <a:lstStyle/>
          <a:p>
            <a:r>
              <a:rPr lang="en-US" dirty="0" smtClean="0"/>
              <a:t>Erosion of the tip of the odontoid, commonly seen in RA, obviates use any measurements that is based on the location of the odontoid tip</a:t>
            </a:r>
          </a:p>
          <a:p>
            <a:endParaRPr lang="en-US" dirty="0" smtClean="0"/>
          </a:p>
          <a:p>
            <a:r>
              <a:rPr lang="en-US" dirty="0" smtClean="0"/>
              <a:t>Other measures have been developed, including </a:t>
            </a:r>
            <a:r>
              <a:rPr lang="en-US" dirty="0" err="1" smtClean="0">
                <a:solidFill>
                  <a:srgbClr val="0000FF"/>
                </a:solidFill>
              </a:rPr>
              <a:t>Redlund-Johnwell</a:t>
            </a:r>
            <a:r>
              <a:rPr lang="en-US" dirty="0" smtClean="0">
                <a:solidFill>
                  <a:srgbClr val="0000FF"/>
                </a:solidFill>
              </a:rPr>
              <a:t> (&lt;33 </a:t>
            </a:r>
            <a:r>
              <a:rPr lang="en-US" dirty="0">
                <a:solidFill>
                  <a:srgbClr val="0000FF"/>
                </a:solidFill>
              </a:rPr>
              <a:t>mm for men and </a:t>
            </a:r>
            <a:r>
              <a:rPr lang="en-US" dirty="0" smtClean="0">
                <a:solidFill>
                  <a:srgbClr val="0000FF"/>
                </a:solidFill>
              </a:rPr>
              <a:t>&lt;27 </a:t>
            </a:r>
            <a:r>
              <a:rPr lang="en-US" dirty="0">
                <a:solidFill>
                  <a:srgbClr val="0000FF"/>
                </a:solidFill>
              </a:rPr>
              <a:t>mm for </a:t>
            </a:r>
            <a:r>
              <a:rPr lang="en-US" dirty="0" smtClean="0">
                <a:solidFill>
                  <a:srgbClr val="0000FF"/>
                </a:solidFill>
              </a:rPr>
              <a:t>women)</a:t>
            </a:r>
            <a:r>
              <a:rPr lang="en-US" dirty="0" smtClean="0"/>
              <a:t>, and </a:t>
            </a:r>
            <a:r>
              <a:rPr lang="en-US" dirty="0" err="1" smtClean="0">
                <a:solidFill>
                  <a:srgbClr val="0000FF"/>
                </a:solidFill>
              </a:rPr>
              <a:t>Ranawat</a:t>
            </a:r>
            <a:r>
              <a:rPr lang="en-US" dirty="0" smtClean="0">
                <a:solidFill>
                  <a:srgbClr val="0000FF"/>
                </a:solidFill>
              </a:rPr>
              <a:t> criteria (&lt;13 mm) </a:t>
            </a:r>
          </a:p>
          <a:p>
            <a:endParaRPr lang="en-US" dirty="0" smtClean="0"/>
          </a:p>
          <a:p>
            <a:r>
              <a:rPr lang="en-US" dirty="0" smtClean="0"/>
              <a:t>Even these methods miss up to 6% of cases of BI in RA</a:t>
            </a:r>
          </a:p>
        </p:txBody>
      </p:sp>
    </p:spTree>
    <p:extLst>
      <p:ext uri="{BB962C8B-B14F-4D97-AF65-F5344CB8AC3E}">
        <p14:creationId xmlns:p14="http://schemas.microsoft.com/office/powerpoint/2010/main" val="15443739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2800" dirty="0"/>
              <a:t>Lateral illustration of the upper cervical spine and lower occiput depicting radiographic measurement criteria to determine cranial </a:t>
            </a:r>
            <a:r>
              <a:rPr lang="en-US" sz="2800" dirty="0" smtClean="0"/>
              <a:t>settling</a:t>
            </a:r>
            <a:endParaRPr lang="en-US" sz="2800" dirty="0"/>
          </a:p>
        </p:txBody>
      </p:sp>
      <p:pic>
        <p:nvPicPr>
          <p:cNvPr id="5" name="Content Placeholder 4"/>
          <p:cNvPicPr>
            <a:picLocks noGrp="1"/>
          </p:cNvPicPr>
          <p:nvPr>
            <p:ph idx="1"/>
          </p:nvPr>
        </p:nvPicPr>
        <p:blipFill>
          <a:blip r:embed="rId3" cstate="print">
            <a:extLst>
              <a:ext uri="{28A0092B-C50C-407E-A947-70E740481C1C}">
                <a14:useLocalDpi xmlns:a14="http://schemas.microsoft.com/office/drawing/2010/main" val="0"/>
              </a:ext>
            </a:extLst>
          </a:blip>
          <a:srcRect/>
          <a:stretch>
            <a:fillRect/>
          </a:stretch>
        </p:blipFill>
        <p:spPr bwMode="auto">
          <a:xfrm>
            <a:off x="2221992" y="1755649"/>
            <a:ext cx="7300345" cy="4309892"/>
          </a:xfrm>
          <a:prstGeom prst="rect">
            <a:avLst/>
          </a:prstGeom>
          <a:noFill/>
          <a:ln>
            <a:noFill/>
          </a:ln>
        </p:spPr>
      </p:pic>
    </p:spTree>
    <p:extLst>
      <p:ext uri="{BB962C8B-B14F-4D97-AF65-F5344CB8AC3E}">
        <p14:creationId xmlns:p14="http://schemas.microsoft.com/office/powerpoint/2010/main" val="371061050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US" b="1" dirty="0" smtClean="0"/>
              <a:t/>
            </a:r>
            <a:br>
              <a:rPr lang="en-US" b="1" dirty="0" smtClean="0"/>
            </a:br>
            <a:r>
              <a:rPr lang="en-US" b="1" dirty="0" smtClean="0"/>
              <a:t>Basilar Impression</a:t>
            </a:r>
            <a:br>
              <a:rPr lang="en-US" b="1" dirty="0" smtClean="0"/>
            </a:br>
            <a:r>
              <a:rPr lang="en-US" b="1" dirty="0" smtClean="0"/>
              <a:t>Imaging </a:t>
            </a:r>
            <a:r>
              <a:rPr lang="en-US" b="1" dirty="0"/>
              <a:t/>
            </a:r>
            <a:br>
              <a:rPr lang="en-US" b="1" dirty="0"/>
            </a:br>
            <a:endParaRPr lang="en-US" dirty="0"/>
          </a:p>
        </p:txBody>
      </p:sp>
      <p:sp>
        <p:nvSpPr>
          <p:cNvPr id="3" name="Content Placeholder 2"/>
          <p:cNvSpPr>
            <a:spLocks noGrp="1"/>
          </p:cNvSpPr>
          <p:nvPr>
            <p:ph idx="1"/>
          </p:nvPr>
        </p:nvSpPr>
        <p:spPr/>
        <p:txBody>
          <a:bodyPr>
            <a:normAutofit/>
          </a:bodyPr>
          <a:lstStyle/>
          <a:p>
            <a:r>
              <a:rPr lang="en-US" dirty="0" smtClean="0"/>
              <a:t>MRI</a:t>
            </a:r>
          </a:p>
          <a:p>
            <a:pPr lvl="1"/>
            <a:r>
              <a:rPr lang="en-US" dirty="0"/>
              <a:t>O</a:t>
            </a:r>
            <a:r>
              <a:rPr lang="en-US" dirty="0" smtClean="0"/>
              <a:t>ptimal for demonstrating brainstem impingement</a:t>
            </a:r>
          </a:p>
          <a:p>
            <a:pPr lvl="1"/>
            <a:r>
              <a:rPr lang="en-US" dirty="0" err="1" smtClean="0"/>
              <a:t>Cervicomedullary</a:t>
            </a:r>
            <a:r>
              <a:rPr lang="en-US" dirty="0" smtClean="0"/>
              <a:t> angle – angle between a line drawn through the long axis of the medulla on a sagittal MRI and a line drawn though the cervical spinal cord </a:t>
            </a:r>
          </a:p>
          <a:p>
            <a:pPr lvl="2"/>
            <a:r>
              <a:rPr lang="en-US" dirty="0" smtClean="0">
                <a:solidFill>
                  <a:srgbClr val="0000FF"/>
                </a:solidFill>
              </a:rPr>
              <a:t>Normal CMA is 135-170 </a:t>
            </a:r>
            <a:r>
              <a:rPr lang="en-US" dirty="0" err="1" smtClean="0">
                <a:solidFill>
                  <a:srgbClr val="0000FF"/>
                </a:solidFill>
              </a:rPr>
              <a:t>deg</a:t>
            </a:r>
            <a:endParaRPr lang="en-US" dirty="0" smtClean="0">
              <a:solidFill>
                <a:srgbClr val="0000FF"/>
              </a:solidFill>
            </a:endParaRPr>
          </a:p>
          <a:p>
            <a:pPr lvl="2"/>
            <a:r>
              <a:rPr lang="en-US" dirty="0" smtClean="0"/>
              <a:t>CMA &lt; 135 </a:t>
            </a:r>
            <a:r>
              <a:rPr lang="en-US" dirty="0" err="1" smtClean="0"/>
              <a:t>deg</a:t>
            </a:r>
            <a:r>
              <a:rPr lang="en-US" dirty="0" smtClean="0"/>
              <a:t> correlates with signs of </a:t>
            </a:r>
            <a:r>
              <a:rPr lang="en-US" dirty="0" err="1" smtClean="0"/>
              <a:t>cervicomedullary</a:t>
            </a:r>
            <a:r>
              <a:rPr lang="en-US" dirty="0" smtClean="0"/>
              <a:t> compression, myelopathy or C2 radiculopathy</a:t>
            </a:r>
          </a:p>
          <a:p>
            <a:endParaRPr lang="en-US" dirty="0" smtClean="0"/>
          </a:p>
          <a:p>
            <a:r>
              <a:rPr lang="en-US" dirty="0" smtClean="0"/>
              <a:t>CT- primarily done to assess bony anatomy (erosion, fractures)</a:t>
            </a:r>
          </a:p>
          <a:p>
            <a:r>
              <a:rPr lang="en-US" dirty="0" smtClean="0"/>
              <a:t>CTA- helpful when surgery is contemplated, to show VA anatomy</a:t>
            </a:r>
            <a:endParaRPr lang="en-US" dirty="0"/>
          </a:p>
        </p:txBody>
      </p:sp>
    </p:spTree>
    <p:extLst>
      <p:ext uri="{BB962C8B-B14F-4D97-AF65-F5344CB8AC3E}">
        <p14:creationId xmlns:p14="http://schemas.microsoft.com/office/powerpoint/2010/main" val="29630267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b="1" dirty="0" smtClean="0"/>
              <a:t>Cranial settling: </a:t>
            </a:r>
            <a:r>
              <a:rPr lang="en-US" sz="2800" dirty="0" smtClean="0"/>
              <a:t>superior migration </a:t>
            </a:r>
            <a:r>
              <a:rPr lang="en-US" sz="2800" dirty="0"/>
              <a:t>of the odontoid </a:t>
            </a:r>
            <a:r>
              <a:rPr lang="en-US" sz="2800" dirty="0" smtClean="0"/>
              <a:t>into </a:t>
            </a:r>
            <a:r>
              <a:rPr lang="en-US" sz="2800" dirty="0"/>
              <a:t>the foramen </a:t>
            </a:r>
            <a:r>
              <a:rPr lang="en-US" sz="2800" dirty="0" smtClean="0"/>
              <a:t>magnum</a:t>
            </a:r>
            <a:endParaRPr lang="en-US" sz="2800" dirty="0"/>
          </a:p>
        </p:txBody>
      </p:sp>
      <p:pic>
        <p:nvPicPr>
          <p:cNvPr id="4" name="Content Placeholder 3"/>
          <p:cNvPicPr>
            <a:picLocks noGrp="1" noChangeAspect="1"/>
          </p:cNvPicPr>
          <p:nvPr>
            <p:ph idx="1"/>
          </p:nvPr>
        </p:nvPicPr>
        <p:blipFill>
          <a:blip r:embed="rId2"/>
          <a:stretch>
            <a:fillRect/>
          </a:stretch>
        </p:blipFill>
        <p:spPr>
          <a:xfrm>
            <a:off x="3877056" y="1800796"/>
            <a:ext cx="4681728" cy="4642807"/>
          </a:xfrm>
          <a:prstGeom prst="rect">
            <a:avLst/>
          </a:prstGeom>
        </p:spPr>
      </p:pic>
    </p:spTree>
    <p:extLst>
      <p:ext uri="{BB962C8B-B14F-4D97-AF65-F5344CB8AC3E}">
        <p14:creationId xmlns:p14="http://schemas.microsoft.com/office/powerpoint/2010/main" val="75208001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2800" b="1" dirty="0" err="1"/>
              <a:t>Cervicomedullary</a:t>
            </a:r>
            <a:r>
              <a:rPr lang="en-US" sz="2800" b="1" dirty="0"/>
              <a:t> </a:t>
            </a:r>
            <a:r>
              <a:rPr lang="en-US" sz="2800" b="1" dirty="0" smtClean="0"/>
              <a:t>angle</a:t>
            </a:r>
            <a:r>
              <a:rPr lang="en-US" sz="2800" dirty="0" smtClean="0"/>
              <a:t>: MRI of </a:t>
            </a:r>
            <a:r>
              <a:rPr lang="en-US" sz="2800" dirty="0"/>
              <a:t>a </a:t>
            </a:r>
            <a:r>
              <a:rPr lang="en-US" sz="2800" dirty="0" err="1"/>
              <a:t>myelopathic</a:t>
            </a:r>
            <a:r>
              <a:rPr lang="en-US" sz="2800" dirty="0"/>
              <a:t> </a:t>
            </a:r>
            <a:r>
              <a:rPr lang="en-US" sz="2800" dirty="0" smtClean="0"/>
              <a:t>RA </a:t>
            </a:r>
            <a:r>
              <a:rPr lang="en-US" sz="2800" dirty="0"/>
              <a:t>patient with a </a:t>
            </a:r>
            <a:r>
              <a:rPr lang="en-US" sz="2800" dirty="0" smtClean="0"/>
              <a:t>CMA </a:t>
            </a:r>
            <a:r>
              <a:rPr lang="en-US" sz="2800" dirty="0"/>
              <a:t>measuring </a:t>
            </a:r>
            <a:r>
              <a:rPr lang="en-US" sz="2800" dirty="0" smtClean="0"/>
              <a:t>130 degrees </a:t>
            </a:r>
            <a:r>
              <a:rPr lang="en-US" sz="2800" dirty="0"/>
              <a:t>(dotted white line). </a:t>
            </a:r>
          </a:p>
        </p:txBody>
      </p:sp>
      <p:pic>
        <p:nvPicPr>
          <p:cNvPr id="4" name="Content Placeholder 3"/>
          <p:cNvPicPr>
            <a:picLocks noGrp="1" noChangeAspect="1"/>
          </p:cNvPicPr>
          <p:nvPr>
            <p:ph idx="1"/>
          </p:nvPr>
        </p:nvPicPr>
        <p:blipFill>
          <a:blip r:embed="rId3"/>
          <a:stretch>
            <a:fillRect/>
          </a:stretch>
        </p:blipFill>
        <p:spPr>
          <a:xfrm>
            <a:off x="2570879" y="1899627"/>
            <a:ext cx="7050241" cy="4594498"/>
          </a:xfrm>
          <a:prstGeom prst="rect">
            <a:avLst/>
          </a:prstGeom>
        </p:spPr>
      </p:pic>
    </p:spTree>
    <p:extLst>
      <p:ext uri="{BB962C8B-B14F-4D97-AF65-F5344CB8AC3E}">
        <p14:creationId xmlns:p14="http://schemas.microsoft.com/office/powerpoint/2010/main" val="357802789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Basilar </a:t>
            </a:r>
            <a:r>
              <a:rPr lang="en-US" b="1" dirty="0" smtClean="0"/>
              <a:t>Impression</a:t>
            </a:r>
            <a:br>
              <a:rPr lang="en-US" b="1" dirty="0" smtClean="0"/>
            </a:br>
            <a:r>
              <a:rPr lang="en-US" b="1" dirty="0" smtClean="0"/>
              <a:t>Treatment</a:t>
            </a:r>
            <a:endParaRPr lang="en-US" dirty="0"/>
          </a:p>
        </p:txBody>
      </p:sp>
      <p:sp>
        <p:nvSpPr>
          <p:cNvPr id="3" name="Content Placeholder 2"/>
          <p:cNvSpPr>
            <a:spLocks noGrp="1"/>
          </p:cNvSpPr>
          <p:nvPr>
            <p:ph idx="1"/>
          </p:nvPr>
        </p:nvSpPr>
        <p:spPr/>
        <p:txBody>
          <a:bodyPr/>
          <a:lstStyle/>
          <a:p>
            <a:r>
              <a:rPr lang="en-US" dirty="0" smtClean="0"/>
              <a:t>Cervical traction</a:t>
            </a:r>
          </a:p>
          <a:p>
            <a:pPr lvl="1"/>
            <a:r>
              <a:rPr lang="en-US" dirty="0" smtClean="0"/>
              <a:t>Begin with 7 </a:t>
            </a:r>
            <a:r>
              <a:rPr lang="en-US" dirty="0" err="1" smtClean="0"/>
              <a:t>lbs</a:t>
            </a:r>
            <a:endParaRPr lang="en-US" dirty="0" smtClean="0"/>
          </a:p>
          <a:p>
            <a:pPr lvl="1"/>
            <a:r>
              <a:rPr lang="en-US" dirty="0" smtClean="0"/>
              <a:t>Slowly increase to 15 </a:t>
            </a:r>
            <a:r>
              <a:rPr lang="en-US" dirty="0" err="1" smtClean="0"/>
              <a:t>lbs</a:t>
            </a:r>
            <a:endParaRPr lang="en-US" dirty="0" smtClean="0"/>
          </a:p>
          <a:p>
            <a:pPr lvl="1"/>
            <a:r>
              <a:rPr lang="en-US" dirty="0" smtClean="0"/>
              <a:t>Some may require several weeks of traction to reduce</a:t>
            </a:r>
            <a:endParaRPr lang="en-US" dirty="0"/>
          </a:p>
        </p:txBody>
      </p:sp>
    </p:spTree>
    <p:extLst>
      <p:ext uri="{BB962C8B-B14F-4D97-AF65-F5344CB8AC3E}">
        <p14:creationId xmlns:p14="http://schemas.microsoft.com/office/powerpoint/2010/main" val="1397781710"/>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b="1" dirty="0"/>
              <a:t>Basilar </a:t>
            </a:r>
            <a:r>
              <a:rPr lang="en-US" b="1" dirty="0" smtClean="0"/>
              <a:t>Impression</a:t>
            </a:r>
            <a:br>
              <a:rPr lang="en-US" b="1" dirty="0" smtClean="0"/>
            </a:br>
            <a:r>
              <a:rPr lang="en-US" b="1" dirty="0" smtClean="0"/>
              <a:t>Surgery</a:t>
            </a:r>
            <a:endParaRPr lang="en-US" dirty="0"/>
          </a:p>
        </p:txBody>
      </p:sp>
      <p:sp>
        <p:nvSpPr>
          <p:cNvPr id="3" name="Content Placeholder 2"/>
          <p:cNvSpPr>
            <a:spLocks noGrp="1"/>
          </p:cNvSpPr>
          <p:nvPr>
            <p:ph idx="1"/>
          </p:nvPr>
        </p:nvSpPr>
        <p:spPr/>
        <p:txBody>
          <a:bodyPr/>
          <a:lstStyle/>
          <a:p>
            <a:r>
              <a:rPr lang="en-US" dirty="0" smtClean="0"/>
              <a:t>Reducible cases</a:t>
            </a:r>
          </a:p>
          <a:p>
            <a:pPr lvl="1"/>
            <a:r>
              <a:rPr lang="en-US" dirty="0" smtClean="0"/>
              <a:t>posterior </a:t>
            </a:r>
            <a:r>
              <a:rPr lang="en-US" dirty="0" err="1" smtClean="0"/>
              <a:t>occipitocervical</a:t>
            </a:r>
            <a:r>
              <a:rPr lang="en-US" dirty="0" smtClean="0"/>
              <a:t> fusion +- C1 </a:t>
            </a:r>
            <a:r>
              <a:rPr lang="en-US" dirty="0" err="1" smtClean="0"/>
              <a:t>decompressive</a:t>
            </a:r>
            <a:r>
              <a:rPr lang="en-US" dirty="0" smtClean="0"/>
              <a:t> laminectomy</a:t>
            </a:r>
          </a:p>
          <a:p>
            <a:endParaRPr lang="en-US" dirty="0"/>
          </a:p>
          <a:p>
            <a:r>
              <a:rPr lang="en-US" dirty="0" smtClean="0"/>
              <a:t>Irreducible cases</a:t>
            </a:r>
          </a:p>
          <a:p>
            <a:pPr lvl="1"/>
            <a:r>
              <a:rPr lang="en-US" dirty="0"/>
              <a:t>R</a:t>
            </a:r>
            <a:r>
              <a:rPr lang="en-US" dirty="0" smtClean="0"/>
              <a:t>equires </a:t>
            </a:r>
            <a:r>
              <a:rPr lang="en-US" dirty="0" err="1" smtClean="0"/>
              <a:t>transoral</a:t>
            </a:r>
            <a:r>
              <a:rPr lang="en-US" dirty="0" smtClean="0"/>
              <a:t> resection of odontoid </a:t>
            </a:r>
          </a:p>
        </p:txBody>
      </p:sp>
    </p:spTree>
    <p:extLst>
      <p:ext uri="{BB962C8B-B14F-4D97-AF65-F5344CB8AC3E}">
        <p14:creationId xmlns:p14="http://schemas.microsoft.com/office/powerpoint/2010/main" val="209905514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dirty="0" smtClean="0"/>
              <a:t/>
            </a:r>
            <a:br>
              <a:rPr lang="en-GB" b="1" dirty="0" smtClean="0"/>
            </a:br>
            <a:r>
              <a:rPr lang="en-GB" b="1" dirty="0" smtClean="0"/>
              <a:t>3. Sub-axial </a:t>
            </a:r>
            <a:r>
              <a:rPr lang="en-GB" b="1" dirty="0"/>
              <a:t>abnormalities</a:t>
            </a:r>
            <a:r>
              <a:rPr lang="en-US" dirty="0"/>
              <a:t/>
            </a:r>
            <a:br>
              <a:rPr lang="en-US" dirty="0"/>
            </a:br>
            <a:endParaRPr lang="en-US" dirty="0"/>
          </a:p>
        </p:txBody>
      </p:sp>
      <p:sp>
        <p:nvSpPr>
          <p:cNvPr id="3" name="Content Placeholder 2"/>
          <p:cNvSpPr>
            <a:spLocks noGrp="1"/>
          </p:cNvSpPr>
          <p:nvPr>
            <p:ph idx="1"/>
          </p:nvPr>
        </p:nvSpPr>
        <p:spPr/>
        <p:txBody>
          <a:bodyPr/>
          <a:lstStyle/>
          <a:p>
            <a:endParaRPr lang="en-US"/>
          </a:p>
        </p:txBody>
      </p:sp>
    </p:spTree>
    <p:extLst>
      <p:ext uri="{BB962C8B-B14F-4D97-AF65-F5344CB8AC3E}">
        <p14:creationId xmlns:p14="http://schemas.microsoft.com/office/powerpoint/2010/main" val="134975881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i="1" dirty="0" smtClean="0"/>
              <a:t/>
            </a:r>
            <a:br>
              <a:rPr lang="en-GB" b="1" i="1" dirty="0" smtClean="0"/>
            </a:br>
            <a:r>
              <a:rPr lang="en-GB" b="1" i="1" dirty="0"/>
              <a:t/>
            </a:r>
            <a:br>
              <a:rPr lang="en-GB" b="1" i="1" dirty="0"/>
            </a:br>
            <a:r>
              <a:rPr lang="en-GB" b="1" dirty="0" smtClean="0"/>
              <a:t>Sub-axial </a:t>
            </a:r>
            <a:r>
              <a:rPr lang="en-GB" b="1" dirty="0"/>
              <a:t>abnormalities</a:t>
            </a:r>
            <a:r>
              <a:rPr lang="en-US" dirty="0"/>
              <a:t/>
            </a:r>
            <a:br>
              <a:rPr lang="en-US" dirty="0"/>
            </a:br>
            <a:r>
              <a:rPr lang="en-GB" dirty="0"/>
              <a:t> </a:t>
            </a:r>
            <a:r>
              <a:rPr lang="en-US" dirty="0"/>
              <a:t/>
            </a:r>
            <a:br>
              <a:rPr lang="en-US" dirty="0"/>
            </a:br>
            <a:r>
              <a:rPr lang="en-GB" dirty="0"/>
              <a:t> </a:t>
            </a:r>
            <a:endParaRPr lang="en-US" dirty="0"/>
          </a:p>
        </p:txBody>
      </p:sp>
      <p:sp>
        <p:nvSpPr>
          <p:cNvPr id="3" name="Content Placeholder 2"/>
          <p:cNvSpPr>
            <a:spLocks noGrp="1"/>
          </p:cNvSpPr>
          <p:nvPr>
            <p:ph idx="1"/>
          </p:nvPr>
        </p:nvSpPr>
        <p:spPr/>
        <p:txBody>
          <a:bodyPr>
            <a:normAutofit lnSpcReduction="10000"/>
          </a:bodyPr>
          <a:lstStyle/>
          <a:p>
            <a:r>
              <a:rPr lang="en-GB" dirty="0"/>
              <a:t> </a:t>
            </a:r>
            <a:r>
              <a:rPr lang="en-GB" dirty="0" smtClean="0"/>
              <a:t>10-20</a:t>
            </a:r>
            <a:r>
              <a:rPr lang="en-GB" dirty="0"/>
              <a:t>% of RA </a:t>
            </a:r>
            <a:r>
              <a:rPr lang="en-GB" dirty="0" smtClean="0"/>
              <a:t>patients</a:t>
            </a:r>
          </a:p>
          <a:p>
            <a:pPr marL="0" lvl="0" indent="0">
              <a:buNone/>
            </a:pPr>
            <a:endParaRPr lang="en-GB" dirty="0"/>
          </a:p>
          <a:p>
            <a:pPr lvl="0"/>
            <a:r>
              <a:rPr lang="en-GB" dirty="0" smtClean="0"/>
              <a:t>Often </a:t>
            </a:r>
            <a:r>
              <a:rPr lang="en-GB" dirty="0"/>
              <a:t>at multiple levels producing a stepladder </a:t>
            </a:r>
            <a:r>
              <a:rPr lang="en-GB" dirty="0" smtClean="0"/>
              <a:t>appearance</a:t>
            </a:r>
            <a:endParaRPr lang="en-US" dirty="0"/>
          </a:p>
          <a:p>
            <a:pPr lvl="0"/>
            <a:endParaRPr lang="en-US" dirty="0"/>
          </a:p>
          <a:p>
            <a:pPr lvl="0"/>
            <a:r>
              <a:rPr lang="en-US" dirty="0"/>
              <a:t>C</a:t>
            </a:r>
            <a:r>
              <a:rPr lang="en-GB" dirty="0" err="1" smtClean="0"/>
              <a:t>ompromise</a:t>
            </a:r>
            <a:r>
              <a:rPr lang="en-GB" dirty="0" smtClean="0"/>
              <a:t> of the </a:t>
            </a:r>
            <a:r>
              <a:rPr lang="en-GB" dirty="0"/>
              <a:t>cord </a:t>
            </a:r>
            <a:r>
              <a:rPr lang="en-GB" dirty="0" smtClean="0"/>
              <a:t>by:</a:t>
            </a:r>
          </a:p>
          <a:p>
            <a:pPr lvl="1"/>
            <a:r>
              <a:rPr lang="en-GB" dirty="0" smtClean="0"/>
              <a:t>Bone</a:t>
            </a:r>
          </a:p>
          <a:p>
            <a:pPr lvl="1"/>
            <a:r>
              <a:rPr lang="en-GB" dirty="0" smtClean="0"/>
              <a:t>Pannus</a:t>
            </a:r>
          </a:p>
          <a:p>
            <a:pPr lvl="1"/>
            <a:r>
              <a:rPr lang="en-GB" dirty="0" err="1"/>
              <a:t>A</a:t>
            </a:r>
            <a:r>
              <a:rPr lang="en-GB" dirty="0" err="1" smtClean="0"/>
              <a:t>rachnoiditis</a:t>
            </a:r>
            <a:endParaRPr lang="en-US" dirty="0"/>
          </a:p>
          <a:p>
            <a:pPr lvl="0"/>
            <a:endParaRPr lang="en-US" dirty="0"/>
          </a:p>
          <a:p>
            <a:pPr lvl="0"/>
            <a:r>
              <a:rPr lang="en-US" dirty="0"/>
              <a:t>C</a:t>
            </a:r>
            <a:r>
              <a:rPr lang="en-GB" dirty="0" err="1" smtClean="0"/>
              <a:t>hanges</a:t>
            </a:r>
            <a:r>
              <a:rPr lang="en-GB" dirty="0" smtClean="0"/>
              <a:t> </a:t>
            </a:r>
            <a:r>
              <a:rPr lang="en-GB" dirty="0"/>
              <a:t>may be accelerated </a:t>
            </a:r>
            <a:r>
              <a:rPr lang="en-GB" dirty="0" smtClean="0"/>
              <a:t>adjacent a </a:t>
            </a:r>
            <a:r>
              <a:rPr lang="en-GB" dirty="0"/>
              <a:t>previous fusion</a:t>
            </a:r>
            <a:endParaRPr lang="en-US" dirty="0"/>
          </a:p>
          <a:p>
            <a:endParaRPr lang="en-US" dirty="0"/>
          </a:p>
        </p:txBody>
      </p:sp>
    </p:spTree>
    <p:extLst>
      <p:ext uri="{BB962C8B-B14F-4D97-AF65-F5344CB8AC3E}">
        <p14:creationId xmlns:p14="http://schemas.microsoft.com/office/powerpoint/2010/main" val="1079059275"/>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dirty="0"/>
              <a:t> </a:t>
            </a:r>
            <a:r>
              <a:rPr lang="en-US" dirty="0"/>
              <a:t/>
            </a:r>
            <a:br>
              <a:rPr lang="en-US" dirty="0"/>
            </a:br>
            <a:r>
              <a:rPr lang="en-US" dirty="0" smtClean="0"/>
              <a:t/>
            </a:r>
            <a:br>
              <a:rPr lang="en-US" dirty="0" smtClean="0"/>
            </a:br>
            <a:r>
              <a:rPr lang="en-GB" b="1" dirty="0" smtClean="0"/>
              <a:t>Sub-axial abnormalities</a:t>
            </a:r>
            <a:r>
              <a:rPr lang="en-US" dirty="0"/>
              <a:t/>
            </a:r>
            <a:br>
              <a:rPr lang="en-US" dirty="0"/>
            </a:br>
            <a:r>
              <a:rPr lang="en-GB" b="1" dirty="0" smtClean="0"/>
              <a:t>Imaging</a:t>
            </a:r>
            <a:r>
              <a:rPr lang="en-US" dirty="0"/>
              <a:t/>
            </a:r>
            <a:br>
              <a:rPr lang="en-US" dirty="0"/>
            </a:br>
            <a:endParaRPr lang="en-US" dirty="0"/>
          </a:p>
        </p:txBody>
      </p:sp>
      <p:sp>
        <p:nvSpPr>
          <p:cNvPr id="3" name="Content Placeholder 2"/>
          <p:cNvSpPr>
            <a:spLocks noGrp="1"/>
          </p:cNvSpPr>
          <p:nvPr>
            <p:ph idx="1"/>
          </p:nvPr>
        </p:nvSpPr>
        <p:spPr/>
        <p:txBody>
          <a:bodyPr>
            <a:normAutofit fontScale="92500" lnSpcReduction="20000"/>
          </a:bodyPr>
          <a:lstStyle/>
          <a:p>
            <a:pPr lvl="0"/>
            <a:endParaRPr lang="en-GB" dirty="0" smtClean="0"/>
          </a:p>
          <a:p>
            <a:pPr lvl="0"/>
            <a:r>
              <a:rPr lang="en-GB" dirty="0" smtClean="0"/>
              <a:t>Multiple subluxations</a:t>
            </a:r>
            <a:endParaRPr lang="en-US" dirty="0"/>
          </a:p>
          <a:p>
            <a:pPr lvl="0"/>
            <a:endParaRPr lang="en-GB" dirty="0" smtClean="0"/>
          </a:p>
          <a:p>
            <a:pPr lvl="0"/>
            <a:r>
              <a:rPr lang="en-GB" dirty="0" err="1" smtClean="0"/>
              <a:t>Hyperlordotic</a:t>
            </a:r>
            <a:r>
              <a:rPr lang="en-GB" dirty="0" smtClean="0"/>
              <a:t> deformity</a:t>
            </a:r>
          </a:p>
          <a:p>
            <a:pPr lvl="0"/>
            <a:endParaRPr lang="en-GB" dirty="0" smtClean="0"/>
          </a:p>
          <a:p>
            <a:pPr lvl="0"/>
            <a:r>
              <a:rPr lang="en-GB" dirty="0" smtClean="0"/>
              <a:t>Narrow </a:t>
            </a:r>
            <a:r>
              <a:rPr lang="en-GB" dirty="0"/>
              <a:t>disk </a:t>
            </a:r>
            <a:r>
              <a:rPr lang="en-GB" dirty="0" smtClean="0"/>
              <a:t>space, </a:t>
            </a:r>
            <a:r>
              <a:rPr lang="en-GB" dirty="0"/>
              <a:t>esp. C2-3, </a:t>
            </a:r>
            <a:r>
              <a:rPr lang="en-GB" dirty="0" smtClean="0"/>
              <a:t>C3-4</a:t>
            </a:r>
            <a:endParaRPr lang="en-GB" dirty="0"/>
          </a:p>
          <a:p>
            <a:pPr lvl="0"/>
            <a:endParaRPr lang="en-GB" dirty="0" smtClean="0"/>
          </a:p>
          <a:p>
            <a:pPr lvl="0"/>
            <a:r>
              <a:rPr lang="en-GB" dirty="0" smtClean="0"/>
              <a:t>Erosions </a:t>
            </a:r>
            <a:r>
              <a:rPr lang="en-GB" dirty="0"/>
              <a:t>of vertebral </a:t>
            </a:r>
            <a:r>
              <a:rPr lang="en-GB" dirty="0" smtClean="0"/>
              <a:t>endplates</a:t>
            </a:r>
          </a:p>
          <a:p>
            <a:pPr lvl="0"/>
            <a:endParaRPr lang="en-GB" dirty="0" smtClean="0"/>
          </a:p>
          <a:p>
            <a:pPr lvl="0"/>
            <a:r>
              <a:rPr lang="en-GB" dirty="0" smtClean="0"/>
              <a:t>Facet </a:t>
            </a:r>
            <a:r>
              <a:rPr lang="en-GB" dirty="0"/>
              <a:t>joint erosion </a:t>
            </a:r>
            <a:endParaRPr lang="en-GB" dirty="0" smtClean="0"/>
          </a:p>
          <a:p>
            <a:pPr marL="0" indent="0">
              <a:buNone/>
            </a:pPr>
            <a:endParaRPr lang="en-US" dirty="0"/>
          </a:p>
        </p:txBody>
      </p:sp>
    </p:spTree>
    <p:extLst>
      <p:ext uri="{BB962C8B-B14F-4D97-AF65-F5344CB8AC3E}">
        <p14:creationId xmlns:p14="http://schemas.microsoft.com/office/powerpoint/2010/main" val="266455064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800" dirty="0"/>
              <a:t>Lateral radiograph demonstrating </a:t>
            </a:r>
            <a:r>
              <a:rPr lang="en-US" sz="2800" dirty="0" err="1"/>
              <a:t>subaxial</a:t>
            </a:r>
            <a:r>
              <a:rPr lang="en-US" sz="2800" dirty="0"/>
              <a:t> subluxation of the cervical</a:t>
            </a:r>
            <a:br>
              <a:rPr lang="en-US" sz="2800" dirty="0"/>
            </a:br>
            <a:r>
              <a:rPr lang="en-US" sz="2800" dirty="0"/>
              <a:t>spine at multiple levels, resulting in the classic “stepladder” deformity.</a:t>
            </a:r>
          </a:p>
        </p:txBody>
      </p:sp>
      <p:pic>
        <p:nvPicPr>
          <p:cNvPr id="4" name="Content Placeholder 3"/>
          <p:cNvPicPr>
            <a:picLocks noGrp="1" noChangeAspect="1"/>
          </p:cNvPicPr>
          <p:nvPr>
            <p:ph idx="1"/>
          </p:nvPr>
        </p:nvPicPr>
        <p:blipFill>
          <a:blip r:embed="rId2"/>
          <a:stretch>
            <a:fillRect/>
          </a:stretch>
        </p:blipFill>
        <p:spPr>
          <a:xfrm>
            <a:off x="4105656" y="1690688"/>
            <a:ext cx="3514824" cy="5124913"/>
          </a:xfrm>
          <a:prstGeom prst="rect">
            <a:avLst/>
          </a:prstGeom>
        </p:spPr>
      </p:pic>
    </p:spTree>
    <p:extLst>
      <p:ext uri="{BB962C8B-B14F-4D97-AF65-F5344CB8AC3E}">
        <p14:creationId xmlns:p14="http://schemas.microsoft.com/office/powerpoint/2010/main" val="188674705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dirty="0"/>
              <a:t> </a:t>
            </a:r>
            <a:r>
              <a:rPr lang="en-US" dirty="0"/>
              <a:t/>
            </a:r>
            <a:br>
              <a:rPr lang="en-US" dirty="0"/>
            </a:br>
            <a:r>
              <a:rPr lang="en-GB" b="1" dirty="0"/>
              <a:t>Sub-axial abnormalities</a:t>
            </a:r>
            <a:r>
              <a:rPr lang="en-US" dirty="0"/>
              <a:t/>
            </a:r>
            <a:br>
              <a:rPr lang="en-US" dirty="0"/>
            </a:br>
            <a:r>
              <a:rPr lang="en-GB" b="1" dirty="0" smtClean="0"/>
              <a:t>Treatment</a:t>
            </a:r>
            <a:r>
              <a:rPr lang="en-US" dirty="0"/>
              <a:t/>
            </a:r>
            <a:br>
              <a:rPr lang="en-US" dirty="0"/>
            </a:br>
            <a:endParaRPr lang="en-US" dirty="0"/>
          </a:p>
        </p:txBody>
      </p:sp>
      <p:sp>
        <p:nvSpPr>
          <p:cNvPr id="3" name="Content Placeholder 2"/>
          <p:cNvSpPr>
            <a:spLocks noGrp="1"/>
          </p:cNvSpPr>
          <p:nvPr>
            <p:ph idx="1"/>
          </p:nvPr>
        </p:nvSpPr>
        <p:spPr/>
        <p:txBody>
          <a:bodyPr/>
          <a:lstStyle/>
          <a:p>
            <a:pPr lvl="0"/>
            <a:r>
              <a:rPr lang="en-GB" dirty="0" smtClean="0"/>
              <a:t>Primary </a:t>
            </a:r>
            <a:r>
              <a:rPr lang="en-GB" dirty="0"/>
              <a:t>indication for surgery with sub-axial </a:t>
            </a:r>
            <a:r>
              <a:rPr lang="en-GB" dirty="0" smtClean="0"/>
              <a:t>abnormalities </a:t>
            </a:r>
            <a:r>
              <a:rPr lang="en-GB" dirty="0"/>
              <a:t>is the development of neurologic </a:t>
            </a:r>
            <a:r>
              <a:rPr lang="en-GB" dirty="0" smtClean="0"/>
              <a:t>symptoms</a:t>
            </a:r>
          </a:p>
          <a:p>
            <a:pPr lvl="0"/>
            <a:endParaRPr lang="en-US" dirty="0"/>
          </a:p>
          <a:p>
            <a:pPr lvl="0"/>
            <a:r>
              <a:rPr lang="en-GB" dirty="0"/>
              <a:t>I</a:t>
            </a:r>
            <a:r>
              <a:rPr lang="en-GB" dirty="0" smtClean="0"/>
              <a:t>f </a:t>
            </a:r>
            <a:r>
              <a:rPr lang="en-GB" dirty="0"/>
              <a:t>multiple subluxations or </a:t>
            </a:r>
            <a:r>
              <a:rPr lang="en-GB" dirty="0" err="1"/>
              <a:t>lordotic</a:t>
            </a:r>
            <a:r>
              <a:rPr lang="en-GB" dirty="0"/>
              <a:t> </a:t>
            </a:r>
            <a:r>
              <a:rPr lang="en-GB" dirty="0" smtClean="0"/>
              <a:t>deformity:</a:t>
            </a:r>
          </a:p>
          <a:p>
            <a:pPr lvl="1"/>
            <a:r>
              <a:rPr lang="en-GB" dirty="0"/>
              <a:t>A</a:t>
            </a:r>
            <a:r>
              <a:rPr lang="en-GB" dirty="0" smtClean="0"/>
              <a:t>ttempt </a:t>
            </a:r>
            <a:r>
              <a:rPr lang="en-GB" dirty="0"/>
              <a:t>halo reduction </a:t>
            </a:r>
            <a:endParaRPr lang="en-GB" dirty="0" smtClean="0"/>
          </a:p>
          <a:p>
            <a:pPr lvl="1"/>
            <a:r>
              <a:rPr lang="en-GB" dirty="0" smtClean="0"/>
              <a:t>Follow </a:t>
            </a:r>
            <a:r>
              <a:rPr lang="en-GB" dirty="0"/>
              <a:t>with </a:t>
            </a:r>
            <a:r>
              <a:rPr lang="en-US" dirty="0" smtClean="0"/>
              <a:t>multilevel posterior fusion</a:t>
            </a:r>
            <a:endParaRPr lang="en-US" dirty="0"/>
          </a:p>
          <a:p>
            <a:endParaRPr lang="en-US" dirty="0"/>
          </a:p>
        </p:txBody>
      </p:sp>
    </p:spTree>
    <p:extLst>
      <p:ext uri="{BB962C8B-B14F-4D97-AF65-F5344CB8AC3E}">
        <p14:creationId xmlns:p14="http://schemas.microsoft.com/office/powerpoint/2010/main" val="102671506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dirty="0" smtClean="0"/>
              <a:t/>
            </a:r>
            <a:br>
              <a:rPr lang="en-GB" b="1" dirty="0" smtClean="0"/>
            </a:br>
            <a:r>
              <a:rPr lang="en-GB" b="1" dirty="0" smtClean="0"/>
              <a:t>Overall RA Management Considerations</a:t>
            </a:r>
            <a:r>
              <a:rPr lang="en-US" dirty="0"/>
              <a:t/>
            </a:r>
            <a:br>
              <a:rPr lang="en-US" dirty="0"/>
            </a:br>
            <a:endParaRPr lang="en-US" dirty="0"/>
          </a:p>
        </p:txBody>
      </p:sp>
      <p:sp>
        <p:nvSpPr>
          <p:cNvPr id="3" name="Content Placeholder 2"/>
          <p:cNvSpPr>
            <a:spLocks noGrp="1"/>
          </p:cNvSpPr>
          <p:nvPr>
            <p:ph idx="1"/>
          </p:nvPr>
        </p:nvSpPr>
        <p:spPr/>
        <p:txBody>
          <a:bodyPr>
            <a:normAutofit/>
          </a:bodyPr>
          <a:lstStyle/>
          <a:p>
            <a:r>
              <a:rPr lang="en-GB" sz="2400" dirty="0" smtClean="0"/>
              <a:t>Optimize medically pre-op</a:t>
            </a:r>
            <a:endParaRPr lang="en-US" sz="2400" dirty="0"/>
          </a:p>
          <a:p>
            <a:pPr lvl="1"/>
            <a:r>
              <a:rPr lang="en-US" dirty="0" smtClean="0"/>
              <a:t>Assess cardiac, respiratory and nutritional status</a:t>
            </a:r>
          </a:p>
          <a:p>
            <a:pPr lvl="1"/>
            <a:r>
              <a:rPr lang="en-US" dirty="0" smtClean="0"/>
              <a:t>r/o +- treat osteoporosis</a:t>
            </a:r>
          </a:p>
          <a:p>
            <a:pPr lvl="1"/>
            <a:r>
              <a:rPr lang="en-GB" dirty="0"/>
              <a:t>R</a:t>
            </a:r>
            <a:r>
              <a:rPr lang="en-GB" dirty="0" smtClean="0"/>
              <a:t>heumatologist to hold immunosuppression/steroids if possible</a:t>
            </a:r>
          </a:p>
          <a:p>
            <a:pPr lvl="1"/>
            <a:r>
              <a:rPr lang="en-GB" dirty="0"/>
              <a:t>Firm collar can afford some protection towards minor trauma and give relief of neck pain</a:t>
            </a:r>
            <a:endParaRPr lang="en-US" sz="3600" dirty="0"/>
          </a:p>
          <a:p>
            <a:pPr marL="0" lvl="0" indent="0">
              <a:buNone/>
            </a:pPr>
            <a:endParaRPr lang="en-GB" sz="2400" dirty="0" smtClean="0"/>
          </a:p>
          <a:p>
            <a:pPr lvl="0"/>
            <a:r>
              <a:rPr lang="en-GB" sz="2400" dirty="0" err="1" smtClean="0"/>
              <a:t>Anesthesia</a:t>
            </a:r>
            <a:r>
              <a:rPr lang="en-GB" sz="2400" dirty="0" smtClean="0"/>
              <a:t>: awake, </a:t>
            </a:r>
            <a:r>
              <a:rPr lang="en-GB" sz="2400" dirty="0" err="1" smtClean="0"/>
              <a:t>fiberoptic</a:t>
            </a:r>
            <a:r>
              <a:rPr lang="en-GB" sz="2400" dirty="0" smtClean="0"/>
              <a:t> intubation</a:t>
            </a:r>
            <a:endParaRPr lang="en-US" sz="2400" dirty="0" smtClean="0"/>
          </a:p>
          <a:p>
            <a:pPr lvl="0"/>
            <a:endParaRPr lang="en-GB" sz="2400" dirty="0" smtClean="0"/>
          </a:p>
          <a:p>
            <a:pPr lvl="0"/>
            <a:r>
              <a:rPr lang="en-GB" sz="2400" dirty="0" err="1" smtClean="0"/>
              <a:t>Neuromonitoring</a:t>
            </a:r>
            <a:endParaRPr lang="en-US" sz="2400" dirty="0" smtClean="0"/>
          </a:p>
          <a:p>
            <a:endParaRPr lang="en-US" dirty="0"/>
          </a:p>
        </p:txBody>
      </p:sp>
    </p:spTree>
    <p:extLst>
      <p:ext uri="{BB962C8B-B14F-4D97-AF65-F5344CB8AC3E}">
        <p14:creationId xmlns:p14="http://schemas.microsoft.com/office/powerpoint/2010/main" val="80936486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dirty="0" smtClean="0"/>
              <a:t/>
            </a:r>
            <a:br>
              <a:rPr lang="en-GB" b="1" dirty="0" smtClean="0"/>
            </a:br>
            <a:r>
              <a:rPr lang="en-GB" b="1" dirty="0" smtClean="0"/>
              <a:t>Overall </a:t>
            </a:r>
            <a:r>
              <a:rPr lang="en-GB" b="1" dirty="0"/>
              <a:t>RA Management Considerations</a:t>
            </a:r>
            <a:r>
              <a:rPr lang="en-US" dirty="0"/>
              <a:t/>
            </a:r>
            <a:br>
              <a:rPr lang="en-US" dirty="0"/>
            </a:br>
            <a:endParaRPr lang="en-US" b="1" dirty="0"/>
          </a:p>
        </p:txBody>
      </p:sp>
      <p:sp>
        <p:nvSpPr>
          <p:cNvPr id="3" name="Content Placeholder 2"/>
          <p:cNvSpPr>
            <a:spLocks noGrp="1"/>
          </p:cNvSpPr>
          <p:nvPr>
            <p:ph idx="1"/>
          </p:nvPr>
        </p:nvSpPr>
        <p:spPr/>
        <p:txBody>
          <a:bodyPr>
            <a:normAutofit/>
          </a:bodyPr>
          <a:lstStyle/>
          <a:p>
            <a:pPr marL="457200" lvl="1" indent="0">
              <a:buNone/>
            </a:pPr>
            <a:r>
              <a:rPr lang="en-GB" dirty="0" smtClean="0"/>
              <a:t> </a:t>
            </a:r>
            <a:endParaRPr lang="en-US" sz="4000" dirty="0" smtClean="0"/>
          </a:p>
          <a:p>
            <a:r>
              <a:rPr lang="en-GB" dirty="0" smtClean="0"/>
              <a:t>Surgery: 3 major indications, relative indications</a:t>
            </a:r>
            <a:endParaRPr lang="en-US" sz="4000" dirty="0" smtClean="0"/>
          </a:p>
          <a:p>
            <a:pPr lvl="1"/>
            <a:r>
              <a:rPr lang="en-GB" dirty="0" smtClean="0"/>
              <a:t>Intractable </a:t>
            </a:r>
            <a:r>
              <a:rPr lang="en-GB" dirty="0"/>
              <a:t>pain </a:t>
            </a:r>
            <a:endParaRPr lang="en-US" dirty="0"/>
          </a:p>
          <a:p>
            <a:pPr lvl="1"/>
            <a:r>
              <a:rPr lang="en-GB" dirty="0"/>
              <a:t>N</a:t>
            </a:r>
            <a:r>
              <a:rPr lang="en-GB" dirty="0" smtClean="0"/>
              <a:t>eurologic </a:t>
            </a:r>
            <a:r>
              <a:rPr lang="en-GB" dirty="0"/>
              <a:t>dysfunction </a:t>
            </a:r>
            <a:endParaRPr lang="en-GB" dirty="0" smtClean="0"/>
          </a:p>
          <a:p>
            <a:pPr lvl="1"/>
            <a:r>
              <a:rPr lang="en-GB" dirty="0" smtClean="0"/>
              <a:t>Radiculopathy secondary to </a:t>
            </a:r>
            <a:r>
              <a:rPr lang="en-GB" dirty="0" err="1"/>
              <a:t>subaxial</a:t>
            </a:r>
            <a:r>
              <a:rPr lang="en-GB" dirty="0"/>
              <a:t> </a:t>
            </a:r>
            <a:r>
              <a:rPr lang="en-GB" dirty="0" smtClean="0"/>
              <a:t>subluxation</a:t>
            </a:r>
          </a:p>
          <a:p>
            <a:pPr lvl="1"/>
            <a:endParaRPr lang="en-US" dirty="0"/>
          </a:p>
          <a:p>
            <a:pPr lvl="1"/>
            <a:r>
              <a:rPr lang="en-GB" dirty="0"/>
              <a:t>A</a:t>
            </a:r>
            <a:r>
              <a:rPr lang="en-GB" dirty="0" smtClean="0"/>
              <a:t>symptomatic patients:</a:t>
            </a:r>
            <a:endParaRPr lang="en-US" dirty="0"/>
          </a:p>
          <a:p>
            <a:pPr lvl="2"/>
            <a:r>
              <a:rPr lang="en-GB" sz="2400" dirty="0" smtClean="0"/>
              <a:t>&gt; </a:t>
            </a:r>
            <a:r>
              <a:rPr lang="en-GB" sz="2400" dirty="0"/>
              <a:t>8 mm AAS </a:t>
            </a:r>
            <a:endParaRPr lang="en-US" sz="2400" dirty="0"/>
          </a:p>
          <a:p>
            <a:pPr lvl="2"/>
            <a:r>
              <a:rPr lang="en-US" sz="2400" dirty="0" smtClean="0"/>
              <a:t>ADI &gt; 8mm</a:t>
            </a:r>
          </a:p>
          <a:p>
            <a:pPr lvl="2"/>
            <a:r>
              <a:rPr lang="en-US" sz="2400" dirty="0" smtClean="0"/>
              <a:t>PADI &lt; 13-14mm</a:t>
            </a:r>
            <a:endParaRPr lang="en-US" sz="2400" dirty="0"/>
          </a:p>
          <a:p>
            <a:endParaRPr lang="en-US" sz="4000" dirty="0"/>
          </a:p>
        </p:txBody>
      </p:sp>
    </p:spTree>
    <p:extLst>
      <p:ext uri="{BB962C8B-B14F-4D97-AF65-F5344CB8AC3E}">
        <p14:creationId xmlns:p14="http://schemas.microsoft.com/office/powerpoint/2010/main" val="166894801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lgn="ctr"/>
            <a:r>
              <a:rPr lang="en-GB" b="1" dirty="0" smtClean="0"/>
              <a:t/>
            </a:r>
            <a:br>
              <a:rPr lang="en-GB" b="1" dirty="0" smtClean="0"/>
            </a:br>
            <a:r>
              <a:rPr lang="en-GB" b="1" dirty="0" smtClean="0"/>
              <a:t/>
            </a:r>
            <a:br>
              <a:rPr lang="en-GB" b="1" dirty="0" smtClean="0"/>
            </a:br>
            <a:r>
              <a:rPr lang="en-GB" b="1" dirty="0" smtClean="0"/>
              <a:t>Overall </a:t>
            </a:r>
            <a:r>
              <a:rPr lang="en-GB" b="1" dirty="0"/>
              <a:t>RA Management Considerations</a:t>
            </a:r>
            <a:r>
              <a:rPr lang="en-US" dirty="0"/>
              <a:t/>
            </a:r>
            <a:br>
              <a:rPr lang="en-US" dirty="0"/>
            </a:br>
            <a:r>
              <a:rPr lang="en-US" dirty="0"/>
              <a:t/>
            </a:r>
            <a:br>
              <a:rPr lang="en-US" dirty="0"/>
            </a:br>
            <a:endParaRPr lang="en-US" dirty="0"/>
          </a:p>
        </p:txBody>
      </p:sp>
      <p:sp>
        <p:nvSpPr>
          <p:cNvPr id="3" name="Content Placeholder 2"/>
          <p:cNvSpPr>
            <a:spLocks noGrp="1"/>
          </p:cNvSpPr>
          <p:nvPr>
            <p:ph idx="1"/>
          </p:nvPr>
        </p:nvSpPr>
        <p:spPr/>
        <p:txBody>
          <a:bodyPr>
            <a:normAutofit/>
          </a:bodyPr>
          <a:lstStyle/>
          <a:p>
            <a:pPr lvl="0"/>
            <a:r>
              <a:rPr lang="en-US" dirty="0" smtClean="0"/>
              <a:t>Attempt preoperative reduction </a:t>
            </a:r>
            <a:endParaRPr lang="en-US" sz="4000" dirty="0"/>
          </a:p>
          <a:p>
            <a:pPr lvl="0"/>
            <a:endParaRPr lang="en-US" dirty="0" smtClean="0"/>
          </a:p>
          <a:p>
            <a:pPr lvl="0"/>
            <a:r>
              <a:rPr lang="en-GB" dirty="0"/>
              <a:t>A</a:t>
            </a:r>
            <a:r>
              <a:rPr lang="en-GB" dirty="0" smtClean="0"/>
              <a:t>pproximately </a:t>
            </a:r>
            <a:r>
              <a:rPr lang="en-GB" dirty="0"/>
              <a:t>20% of cases are non-reducible</a:t>
            </a:r>
            <a:endParaRPr lang="en-US" sz="4000" dirty="0"/>
          </a:p>
          <a:p>
            <a:pPr lvl="1"/>
            <a:r>
              <a:rPr lang="en-GB" dirty="0"/>
              <a:t>if reducible </a:t>
            </a:r>
            <a:r>
              <a:rPr lang="en-GB" dirty="0">
                <a:sym typeface="Symbol" panose="05050102010706020507" pitchFamily="18" charset="2"/>
              </a:rPr>
              <a:t></a:t>
            </a:r>
            <a:r>
              <a:rPr lang="en-GB" dirty="0"/>
              <a:t> posterior fusion </a:t>
            </a:r>
            <a:endParaRPr lang="en-US" sz="3600" dirty="0"/>
          </a:p>
          <a:p>
            <a:pPr lvl="1"/>
            <a:r>
              <a:rPr lang="en-GB" dirty="0"/>
              <a:t>if irreducible </a:t>
            </a:r>
            <a:r>
              <a:rPr lang="en-GB" dirty="0">
                <a:sym typeface="Symbol" panose="05050102010706020507" pitchFamily="18" charset="2"/>
              </a:rPr>
              <a:t></a:t>
            </a:r>
            <a:r>
              <a:rPr lang="en-GB" dirty="0"/>
              <a:t> </a:t>
            </a:r>
            <a:r>
              <a:rPr lang="en-GB" dirty="0" err="1" smtClean="0"/>
              <a:t>transoral</a:t>
            </a:r>
            <a:r>
              <a:rPr lang="en-GB" dirty="0" smtClean="0"/>
              <a:t> decompression</a:t>
            </a:r>
          </a:p>
          <a:p>
            <a:pPr lvl="1"/>
            <a:r>
              <a:rPr lang="en-GB" dirty="0" err="1" smtClean="0"/>
              <a:t>ecompression</a:t>
            </a:r>
            <a:r>
              <a:rPr lang="en-GB" dirty="0" smtClean="0"/>
              <a:t> </a:t>
            </a:r>
            <a:r>
              <a:rPr lang="en-GB" dirty="0"/>
              <a:t>AND posterior fusion</a:t>
            </a:r>
            <a:endParaRPr lang="en-US" sz="3600" dirty="0"/>
          </a:p>
          <a:p>
            <a:pPr marL="0" indent="0">
              <a:buNone/>
            </a:pPr>
            <a:endParaRPr lang="en-US" sz="4000" dirty="0"/>
          </a:p>
          <a:p>
            <a:pPr marL="0" indent="0">
              <a:buNone/>
            </a:pPr>
            <a:endParaRPr lang="en-US" sz="4000" dirty="0"/>
          </a:p>
        </p:txBody>
      </p:sp>
    </p:spTree>
    <p:extLst>
      <p:ext uri="{BB962C8B-B14F-4D97-AF65-F5344CB8AC3E}">
        <p14:creationId xmlns:p14="http://schemas.microsoft.com/office/powerpoint/2010/main" val="302503278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795</TotalTime>
  <Words>1497</Words>
  <Application>Microsoft Macintosh PowerPoint</Application>
  <PresentationFormat>Custom</PresentationFormat>
  <Paragraphs>247</Paragraphs>
  <Slides>37</Slides>
  <Notes>3</Notes>
  <HiddenSlides>0</HiddenSlides>
  <MMClips>0</MMClips>
  <ScaleCrop>false</ScaleCrop>
  <HeadingPairs>
    <vt:vector size="4" baseType="variant">
      <vt:variant>
        <vt:lpstr>Theme</vt:lpstr>
      </vt:variant>
      <vt:variant>
        <vt:i4>1</vt:i4>
      </vt:variant>
      <vt:variant>
        <vt:lpstr>Slide Titles</vt:lpstr>
      </vt:variant>
      <vt:variant>
        <vt:i4>37</vt:i4>
      </vt:variant>
    </vt:vector>
  </HeadingPairs>
  <TitlesOfParts>
    <vt:vector size="38" baseType="lpstr">
      <vt:lpstr>Office Theme</vt:lpstr>
      <vt:lpstr> Spine Manifestations in Rheumatoid Arthritis</vt:lpstr>
      <vt:lpstr>Incidence </vt:lpstr>
      <vt:lpstr> Types of Cervical Spine Involvement </vt:lpstr>
      <vt:lpstr>Clinical</vt:lpstr>
      <vt:lpstr>Ranawat Classification of Myelopathy</vt:lpstr>
      <vt:lpstr>Other CNS Involvement </vt:lpstr>
      <vt:lpstr>1. Atlanto-Axial Subluxation</vt:lpstr>
      <vt:lpstr>Atlanto-Axial Subluxation</vt:lpstr>
      <vt:lpstr>Atlanto-Axial Subluxation Clinical</vt:lpstr>
      <vt:lpstr>Atlanto-Axial Subluxation Radiographic Evaluation </vt:lpstr>
      <vt:lpstr>Lateral radiograph - ADI (black arrows) and PADI (white arrows)</vt:lpstr>
      <vt:lpstr>Atlanto-Axial Subluxation MRI</vt:lpstr>
      <vt:lpstr>Atlanto-Axial Subluxation Natural History</vt:lpstr>
      <vt:lpstr> Atlanto-Axial Subluxation When to Treat? </vt:lpstr>
      <vt:lpstr> Atlanto-Axial Subluxation Surgical Management </vt:lpstr>
      <vt:lpstr>Postoperative lateral xray: transarticular screw fixation and interspinous wire fixation in RA atlantoaxial instability (left) Lateral and AP X-ray: C1 lateral mass and C2 screw technique (middle, right)</vt:lpstr>
      <vt:lpstr> Atlanto-Axial Subluxation Surgical Management </vt:lpstr>
      <vt:lpstr> Atlanto-Axial Subluxation Surgical Morbidity &amp; Mortality </vt:lpstr>
      <vt:lpstr> Atlanto-Axial Subluxation Postoperative Care </vt:lpstr>
      <vt:lpstr>2. Basilar Impression</vt:lpstr>
      <vt:lpstr>Basilar Impression</vt:lpstr>
      <vt:lpstr>Basilar Impression Clinical </vt:lpstr>
      <vt:lpstr>Basilar Impression Radiographic Evaluation</vt:lpstr>
      <vt:lpstr>Lateral illustration of the upper cervical spine and lower occiput depicting radiographic measurement criteria to determine cranial settling</vt:lpstr>
      <vt:lpstr> Basilar Impression Imaging  </vt:lpstr>
      <vt:lpstr>Cranial settling: superior migration of the odontoid into the foramen magnum</vt:lpstr>
      <vt:lpstr>Cervicomedullary angle: MRI of a myelopathic RA patient with a CMA measuring 130 degrees (dotted white line). </vt:lpstr>
      <vt:lpstr>Basilar Impression Treatment</vt:lpstr>
      <vt:lpstr>Basilar Impression Surgery</vt:lpstr>
      <vt:lpstr> 3. Sub-axial abnormalities </vt:lpstr>
      <vt:lpstr>  Sub-axial abnormalities    </vt:lpstr>
      <vt:lpstr>   Sub-axial abnormalities Imaging </vt:lpstr>
      <vt:lpstr>Lateral radiograph demonstrating subaxial subluxation of the cervical spine at multiple levels, resulting in the classic “stepladder” deformity.</vt:lpstr>
      <vt:lpstr>  Sub-axial abnormalities Treatment </vt:lpstr>
      <vt:lpstr> Overall RA Management Considerations </vt:lpstr>
      <vt:lpstr> Overall RA Management Considerations </vt:lpstr>
      <vt:lpstr>  Overall RA Management Considerations  </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Nav Chaudhary</dc:creator>
  <cp:lastModifiedBy>Maziyar Kalani</cp:lastModifiedBy>
  <cp:revision>54</cp:revision>
  <dcterms:created xsi:type="dcterms:W3CDTF">2014-12-22T19:19:40Z</dcterms:created>
  <dcterms:modified xsi:type="dcterms:W3CDTF">2015-02-09T15:50:27Z</dcterms:modified>
</cp:coreProperties>
</file>