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62" r:id="rId3"/>
    <p:sldId id="257" r:id="rId4"/>
    <p:sldId id="292" r:id="rId5"/>
    <p:sldId id="293" r:id="rId6"/>
    <p:sldId id="295" r:id="rId7"/>
    <p:sldId id="294" r:id="rId8"/>
    <p:sldId id="274" r:id="rId9"/>
    <p:sldId id="259" r:id="rId10"/>
    <p:sldId id="277" r:id="rId11"/>
    <p:sldId id="263" r:id="rId12"/>
    <p:sldId id="275" r:id="rId13"/>
    <p:sldId id="276" r:id="rId14"/>
    <p:sldId id="278" r:id="rId15"/>
    <p:sldId id="270" r:id="rId16"/>
    <p:sldId id="265" r:id="rId17"/>
    <p:sldId id="283" r:id="rId18"/>
    <p:sldId id="279" r:id="rId19"/>
    <p:sldId id="267" r:id="rId20"/>
    <p:sldId id="284" r:id="rId21"/>
    <p:sldId id="298" r:id="rId22"/>
    <p:sldId id="285" r:id="rId23"/>
    <p:sldId id="268" r:id="rId24"/>
    <p:sldId id="269" r:id="rId25"/>
    <p:sldId id="287" r:id="rId26"/>
    <p:sldId id="286" r:id="rId27"/>
    <p:sldId id="272" r:id="rId28"/>
    <p:sldId id="296" r:id="rId29"/>
    <p:sldId id="290" r:id="rId30"/>
    <p:sldId id="288" r:id="rId31"/>
    <p:sldId id="261" r:id="rId32"/>
    <p:sldId id="297" r:id="rId33"/>
    <p:sldId id="289" r:id="rId34"/>
    <p:sldId id="29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9" d="100"/>
          <a:sy n="89" d="100"/>
        </p:scale>
        <p:origin x="4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291D6-EB00-4EEC-A42A-BAFF6A4DB49D}" type="datetimeFigureOut">
              <a:rPr lang="en-US" smtClean="0"/>
              <a:pPr/>
              <a:t>1/24/2015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D1188-C732-4E31-BE0D-169151FDF2D9}" type="slidenum">
              <a:rPr lang="en-US" smtClean="0"/>
              <a:pPr/>
              <a:t>‹#›</a:t>
            </a:fld>
            <a:endParaRPr lang="en-US"/>
          </a:p>
        </p:txBody>
      </p:sp>
    </p:spTree>
    <p:extLst>
      <p:ext uri="{BB962C8B-B14F-4D97-AF65-F5344CB8AC3E}">
        <p14:creationId xmlns:p14="http://schemas.microsoft.com/office/powerpoint/2010/main" val="1651368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6D1188-C732-4E31-BE0D-169151FDF2D9}" type="slidenum">
              <a:rPr lang="en-US" smtClean="0"/>
              <a:pPr/>
              <a:t>3</a:t>
            </a:fld>
            <a:endParaRPr lang="en-US"/>
          </a:p>
        </p:txBody>
      </p:sp>
    </p:spTree>
    <p:extLst>
      <p:ext uri="{BB962C8B-B14F-4D97-AF65-F5344CB8AC3E}">
        <p14:creationId xmlns:p14="http://schemas.microsoft.com/office/powerpoint/2010/main" val="167618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01E02F-C129-4A6D-B35D-AA4E1A8225AA}" type="datetime1">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963030945"/>
      </p:ext>
    </p:extLst>
  </p:cSld>
  <p:clrMapOvr>
    <a:masterClrMapping/>
  </p:clrMapOvr>
  <p:transition spd="slow">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CFD10A-F6D4-4440-8CE2-B7AA15C9310A}" type="datetime1">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1396651911"/>
      </p:ext>
    </p:extLst>
  </p:cSld>
  <p:clrMapOvr>
    <a:masterClrMapping/>
  </p:clrMapOvr>
  <p:transition spd="slow">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B19EB2-CEB7-4289-BFC7-B4BED760C520}" type="datetime1">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2390899051"/>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F6EB40-27F4-4731-9593-63CB0E2F8E01}" type="datetime1">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3641939488"/>
      </p:ext>
    </p:extLst>
  </p:cSld>
  <p:clrMapOvr>
    <a:masterClrMapping/>
  </p:clrMapOvr>
  <p:transition spd="slow">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4CD5A2-34DD-4473-A643-DB3C31F58587}" type="datetime1">
              <a:rPr lang="en-US" smtClean="0"/>
              <a:pPr/>
              <a:t>1/24/2015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2571609332"/>
      </p:ext>
    </p:extLst>
  </p:cSld>
  <p:clrMapOvr>
    <a:masterClrMapping/>
  </p:clrMapOvr>
  <p:transition spd="slow">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4956BA-0DE3-4B6A-B5C5-AFC1C341ED82}" type="datetime1">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1564330368"/>
      </p:ext>
    </p:extLst>
  </p:cSld>
  <p:clrMapOvr>
    <a:masterClrMapping/>
  </p:clrMapOvr>
  <p:transition spd="slow">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90D0E5-47AE-44F7-9055-1AE3C60AE822}" type="datetime1">
              <a:rPr lang="en-US" smtClean="0"/>
              <a:pPr/>
              <a:t>1/24/2015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3876477950"/>
      </p:ext>
    </p:extLst>
  </p:cSld>
  <p:clrMapOvr>
    <a:masterClrMapping/>
  </p:clrMapOvr>
  <p:transition spd="slow">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14C58C-B463-4EB4-85A9-F24083D158DC}" type="datetime1">
              <a:rPr lang="en-US" smtClean="0"/>
              <a:pPr/>
              <a:t>1/24/2015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3117104800"/>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AD3AC0-3627-4567-A636-7057951A1DAB}" type="datetime1">
              <a:rPr lang="en-US" smtClean="0"/>
              <a:pPr/>
              <a:t>1/24/2015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1287976737"/>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5D29C7-7146-4813-A36A-876E2BBF0848}" type="datetime1">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2778966705"/>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38A939-4ACB-4D7D-8C4F-B5CC02365321}" type="datetime1">
              <a:rPr lang="en-US" smtClean="0"/>
              <a:pPr/>
              <a:t>1/24/2015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206192-A7A2-4F44-910C-15908E9AD85F}" type="slidenum">
              <a:rPr lang="en-US" smtClean="0"/>
              <a:pPr/>
              <a:t>‹#›</a:t>
            </a:fld>
            <a:endParaRPr lang="en-US"/>
          </a:p>
        </p:txBody>
      </p:sp>
    </p:spTree>
    <p:extLst>
      <p:ext uri="{BB962C8B-B14F-4D97-AF65-F5344CB8AC3E}">
        <p14:creationId xmlns:p14="http://schemas.microsoft.com/office/powerpoint/2010/main" val="3289988453"/>
      </p:ext>
    </p:extLst>
  </p:cSld>
  <p:clrMapOvr>
    <a:masterClrMapping/>
  </p:clrMapOvr>
  <p:transition spd="slow">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82F69A-2E7A-4D92-8551-CA9226839714}" type="datetime1">
              <a:rPr lang="en-US" smtClean="0"/>
              <a:pPr/>
              <a:t>1/24/2015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06192-A7A2-4F44-910C-15908E9AD85F}" type="slidenum">
              <a:rPr lang="en-US" smtClean="0"/>
              <a:pPr/>
              <a:t>‹#›</a:t>
            </a:fld>
            <a:endParaRPr lang="en-US"/>
          </a:p>
        </p:txBody>
      </p:sp>
    </p:spTree>
    <p:extLst>
      <p:ext uri="{BB962C8B-B14F-4D97-AF65-F5344CB8AC3E}">
        <p14:creationId xmlns:p14="http://schemas.microsoft.com/office/powerpoint/2010/main" val="288901882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Adult Spinal Deformity Surgery: Evaluation and Planning</a:t>
            </a:r>
            <a:endParaRPr lang="en-US" dirty="0"/>
          </a:p>
        </p:txBody>
      </p:sp>
      <p:sp>
        <p:nvSpPr>
          <p:cNvPr id="3" name="Subtitle 2"/>
          <p:cNvSpPr>
            <a:spLocks noGrp="1"/>
          </p:cNvSpPr>
          <p:nvPr>
            <p:ph type="subTitle" idx="1"/>
          </p:nvPr>
        </p:nvSpPr>
        <p:spPr/>
        <p:txBody>
          <a:bodyPr/>
          <a:lstStyle/>
          <a:p>
            <a:r>
              <a:rPr lang="en-US" dirty="0" smtClean="0"/>
              <a:t>Matt Neal, MD</a:t>
            </a:r>
          </a:p>
          <a:p>
            <a:r>
              <a:rPr lang="en-US" dirty="0" smtClean="0"/>
              <a:t>Wed AM Conference</a:t>
            </a:r>
          </a:p>
          <a:p>
            <a:r>
              <a:rPr lang="en-US" dirty="0" smtClean="0"/>
              <a:t>1/28/15</a:t>
            </a:r>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1</a:t>
            </a:fld>
            <a:endParaRPr lang="en-US"/>
          </a:p>
        </p:txBody>
      </p:sp>
    </p:spTree>
    <p:extLst>
      <p:ext uri="{BB962C8B-B14F-4D97-AF65-F5344CB8AC3E}">
        <p14:creationId xmlns:p14="http://schemas.microsoft.com/office/powerpoint/2010/main" val="350315113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General Principles and Definitions</a:t>
            </a:r>
            <a:br>
              <a:rPr lang="en-US" dirty="0" smtClean="0"/>
            </a:br>
            <a:r>
              <a:rPr lang="en-US" dirty="0" smtClean="0"/>
              <a:t>Central Sacral Vertebral Line (CSVL) and </a:t>
            </a:r>
            <a:br>
              <a:rPr lang="en-US" dirty="0" smtClean="0"/>
            </a:br>
            <a:r>
              <a:rPr lang="en-US" dirty="0" smtClean="0"/>
              <a:t>C7 Plumb Line (C7PL)</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93081" y="2286000"/>
            <a:ext cx="3792251" cy="3052763"/>
          </a:xfrm>
        </p:spPr>
      </p:pic>
      <p:sp>
        <p:nvSpPr>
          <p:cNvPr id="4" name="Slide Number Placeholder 3"/>
          <p:cNvSpPr>
            <a:spLocks noGrp="1"/>
          </p:cNvSpPr>
          <p:nvPr>
            <p:ph type="sldNum" sz="quarter" idx="12"/>
          </p:nvPr>
        </p:nvSpPr>
        <p:spPr/>
        <p:txBody>
          <a:bodyPr/>
          <a:lstStyle/>
          <a:p>
            <a:fld id="{2F206192-A7A2-4F44-910C-15908E9AD85F}" type="slidenum">
              <a:rPr lang="en-US" smtClean="0"/>
              <a:pPr/>
              <a:t>10</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7500" y="2286000"/>
            <a:ext cx="2952750" cy="3193891"/>
          </a:xfrm>
          <a:prstGeom prst="rect">
            <a:avLst/>
          </a:prstGeom>
        </p:spPr>
      </p:pic>
    </p:spTree>
    <p:extLst>
      <p:ext uri="{BB962C8B-B14F-4D97-AF65-F5344CB8AC3E}">
        <p14:creationId xmlns:p14="http://schemas.microsoft.com/office/powerpoint/2010/main" val="1330391452"/>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a:t>
            </a:r>
            <a:r>
              <a:rPr lang="en-US" b="1" dirty="0" smtClean="0"/>
              <a:t>Principles </a:t>
            </a:r>
            <a:r>
              <a:rPr lang="en-US" b="1" dirty="0"/>
              <a:t>and D</a:t>
            </a:r>
            <a:r>
              <a:rPr lang="en-US" b="1" dirty="0" smtClean="0"/>
              <a:t>efinitions</a:t>
            </a:r>
            <a:endParaRPr lang="en-US" dirty="0"/>
          </a:p>
        </p:txBody>
      </p:sp>
      <p:sp>
        <p:nvSpPr>
          <p:cNvPr id="3" name="Content Placeholder 2"/>
          <p:cNvSpPr>
            <a:spLocks noGrp="1"/>
          </p:cNvSpPr>
          <p:nvPr>
            <p:ph idx="1"/>
          </p:nvPr>
        </p:nvSpPr>
        <p:spPr/>
        <p:txBody>
          <a:bodyPr/>
          <a:lstStyle/>
          <a:p>
            <a:r>
              <a:rPr lang="en-US" dirty="0"/>
              <a:t>Neutral vertebra – First vertebra where pedicles are symmetrical (no rotation)</a:t>
            </a:r>
          </a:p>
          <a:p>
            <a:r>
              <a:rPr lang="en-US" dirty="0"/>
              <a:t>Stable vertebra – First vertebra bisected by CSVL</a:t>
            </a:r>
          </a:p>
          <a:p>
            <a:r>
              <a:rPr lang="en-US" dirty="0"/>
              <a:t>End vertebra – Vertebrae with endplates maximally tilted from horizontal plane; used to calculate Cobb angles in coronal and sagittal </a:t>
            </a:r>
            <a:r>
              <a:rPr lang="en-US" dirty="0" smtClean="0"/>
              <a:t>planes</a:t>
            </a:r>
          </a:p>
          <a:p>
            <a:r>
              <a:rPr lang="en-US" dirty="0"/>
              <a:t>Cobb angles – Measurement between end vertebrae</a:t>
            </a:r>
          </a:p>
          <a:p>
            <a:endParaRPr lang="en-US" dirty="0"/>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11</a:t>
            </a:fld>
            <a:endParaRPr lang="en-US"/>
          </a:p>
        </p:txBody>
      </p:sp>
    </p:spTree>
    <p:extLst>
      <p:ext uri="{BB962C8B-B14F-4D97-AF65-F5344CB8AC3E}">
        <p14:creationId xmlns:p14="http://schemas.microsoft.com/office/powerpoint/2010/main" val="334125542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Principles and Definitions</a:t>
            </a:r>
            <a:br>
              <a:rPr lang="en-US" b="1" dirty="0" smtClean="0"/>
            </a:br>
            <a:r>
              <a:rPr lang="en-US" b="1" dirty="0" smtClean="0"/>
              <a:t>Neutral Vertebra</a:t>
            </a:r>
            <a:endParaRPr lang="en-US" dirty="0"/>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859" r="1917"/>
          <a:stretch/>
        </p:blipFill>
        <p:spPr>
          <a:xfrm>
            <a:off x="2513896" y="2700068"/>
            <a:ext cx="2610195" cy="2893696"/>
          </a:xfrm>
        </p:spPr>
      </p:pic>
      <p:sp>
        <p:nvSpPr>
          <p:cNvPr id="4" name="Slide Number Placeholder 3"/>
          <p:cNvSpPr>
            <a:spLocks noGrp="1"/>
          </p:cNvSpPr>
          <p:nvPr>
            <p:ph type="sldNum" sz="quarter" idx="12"/>
          </p:nvPr>
        </p:nvSpPr>
        <p:spPr/>
        <p:txBody>
          <a:bodyPr/>
          <a:lstStyle/>
          <a:p>
            <a:fld id="{2F206192-A7A2-4F44-910C-15908E9AD85F}" type="slidenum">
              <a:rPr lang="en-US" smtClean="0"/>
              <a:pPr/>
              <a:t>12</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131" r="50191"/>
          <a:stretch/>
        </p:blipFill>
        <p:spPr>
          <a:xfrm>
            <a:off x="6386601" y="1690688"/>
            <a:ext cx="3595599" cy="5056666"/>
          </a:xfrm>
          <a:prstGeom prst="rect">
            <a:avLst/>
          </a:prstGeom>
        </p:spPr>
      </p:pic>
      <p:cxnSp>
        <p:nvCxnSpPr>
          <p:cNvPr id="10" name="Straight Arrow Connector 9"/>
          <p:cNvCxnSpPr/>
          <p:nvPr/>
        </p:nvCxnSpPr>
        <p:spPr>
          <a:xfrm flipH="1" flipV="1">
            <a:off x="8738558" y="2562042"/>
            <a:ext cx="1005840" cy="37844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039100" y="2339581"/>
            <a:ext cx="571500" cy="2938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193545"/>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Principles and Definitions</a:t>
            </a:r>
            <a:br>
              <a:rPr lang="en-US" b="1" dirty="0" smtClean="0"/>
            </a:br>
            <a:r>
              <a:rPr lang="en-US" b="1" dirty="0" smtClean="0"/>
              <a:t>Stable Vertebra</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42297" y="1768475"/>
            <a:ext cx="5221605" cy="4351338"/>
          </a:xfrm>
        </p:spPr>
      </p:pic>
      <p:sp>
        <p:nvSpPr>
          <p:cNvPr id="4" name="Slide Number Placeholder 3"/>
          <p:cNvSpPr>
            <a:spLocks noGrp="1"/>
          </p:cNvSpPr>
          <p:nvPr>
            <p:ph type="sldNum" sz="quarter" idx="12"/>
          </p:nvPr>
        </p:nvSpPr>
        <p:spPr/>
        <p:txBody>
          <a:bodyPr/>
          <a:lstStyle/>
          <a:p>
            <a:fld id="{2F206192-A7A2-4F44-910C-15908E9AD85F}" type="slidenum">
              <a:rPr lang="en-US" smtClean="0"/>
              <a:pPr/>
              <a:t>13</a:t>
            </a:fld>
            <a:endParaRPr lang="en-US"/>
          </a:p>
        </p:txBody>
      </p:sp>
    </p:spTree>
    <p:extLst>
      <p:ext uri="{BB962C8B-B14F-4D97-AF65-F5344CB8AC3E}">
        <p14:creationId xmlns:p14="http://schemas.microsoft.com/office/powerpoint/2010/main" val="1707607685"/>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General Principles and Definitions</a:t>
            </a:r>
            <a:br>
              <a:rPr lang="en-US" b="1" dirty="0" smtClean="0"/>
            </a:br>
            <a:r>
              <a:rPr lang="en-US" b="1" dirty="0" smtClean="0"/>
              <a:t>End Vertebra / Cobb Angles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14021" y="1847850"/>
            <a:ext cx="4972957" cy="4351338"/>
          </a:xfrm>
        </p:spPr>
      </p:pic>
      <p:sp>
        <p:nvSpPr>
          <p:cNvPr id="4" name="Slide Number Placeholder 3"/>
          <p:cNvSpPr>
            <a:spLocks noGrp="1"/>
          </p:cNvSpPr>
          <p:nvPr>
            <p:ph type="sldNum" sz="quarter" idx="12"/>
          </p:nvPr>
        </p:nvSpPr>
        <p:spPr/>
        <p:txBody>
          <a:bodyPr/>
          <a:lstStyle/>
          <a:p>
            <a:fld id="{2F206192-A7A2-4F44-910C-15908E9AD85F}" type="slidenum">
              <a:rPr lang="en-US" smtClean="0"/>
              <a:pPr/>
              <a:t>14</a:t>
            </a:fld>
            <a:endParaRPr lang="en-US" dirty="0"/>
          </a:p>
        </p:txBody>
      </p:sp>
      <p:pic>
        <p:nvPicPr>
          <p:cNvPr id="6" name="Content Placeholder 4"/>
          <p:cNvPicPr>
            <a:picLocks noChangeAspect="1"/>
          </p:cNvPicPr>
          <p:nvPr/>
        </p:nvPicPr>
        <p:blipFill>
          <a:blip r:embed="rId3" cstate="print"/>
          <a:stretch>
            <a:fillRect/>
          </a:stretch>
        </p:blipFill>
        <p:spPr>
          <a:xfrm>
            <a:off x="6777067" y="1847850"/>
            <a:ext cx="4218078" cy="4351338"/>
          </a:xfrm>
          <a:prstGeom prst="rect">
            <a:avLst/>
          </a:prstGeom>
        </p:spPr>
      </p:pic>
    </p:spTree>
    <p:extLst>
      <p:ext uri="{BB962C8B-B14F-4D97-AF65-F5344CB8AC3E}">
        <p14:creationId xmlns:p14="http://schemas.microsoft.com/office/powerpoint/2010/main" val="184703462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15</a:t>
            </a:fld>
            <a:endParaRPr lang="en-US"/>
          </a:p>
        </p:txBody>
      </p:sp>
      <p:pic>
        <p:nvPicPr>
          <p:cNvPr id="5" name="Picture 4"/>
          <p:cNvPicPr>
            <a:picLocks noChangeAspect="1"/>
          </p:cNvPicPr>
          <p:nvPr/>
        </p:nvPicPr>
        <p:blipFill>
          <a:blip r:embed="rId2" cstate="print"/>
          <a:stretch>
            <a:fillRect/>
          </a:stretch>
        </p:blipFill>
        <p:spPr>
          <a:xfrm>
            <a:off x="3772401" y="228394"/>
            <a:ext cx="4508958" cy="6381899"/>
          </a:xfrm>
          <a:prstGeom prst="rect">
            <a:avLst/>
          </a:prstGeom>
        </p:spPr>
      </p:pic>
    </p:spTree>
    <p:extLst>
      <p:ext uri="{BB962C8B-B14F-4D97-AF65-F5344CB8AC3E}">
        <p14:creationId xmlns:p14="http://schemas.microsoft.com/office/powerpoint/2010/main" val="1288346650"/>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Sagittal plane deformity correction </a:t>
            </a:r>
            <a:endParaRPr lang="en-US" dirty="0"/>
          </a:p>
        </p:txBody>
      </p:sp>
      <p:sp>
        <p:nvSpPr>
          <p:cNvPr id="3" name="Content Placeholder 2"/>
          <p:cNvSpPr>
            <a:spLocks noGrp="1"/>
          </p:cNvSpPr>
          <p:nvPr>
            <p:ph idx="1"/>
          </p:nvPr>
        </p:nvSpPr>
        <p:spPr>
          <a:xfrm>
            <a:off x="838200" y="1825625"/>
            <a:ext cx="5348844" cy="4351338"/>
          </a:xfrm>
        </p:spPr>
        <p:txBody>
          <a:bodyPr>
            <a:normAutofit/>
          </a:bodyPr>
          <a:lstStyle/>
          <a:p>
            <a:r>
              <a:rPr lang="en-US" sz="3200" b="1" dirty="0">
                <a:solidFill>
                  <a:srgbClr val="FF0000"/>
                </a:solidFill>
              </a:rPr>
              <a:t>Most important parameter</a:t>
            </a:r>
          </a:p>
          <a:p>
            <a:r>
              <a:rPr lang="en-US" dirty="0"/>
              <a:t>Plumb line center of C7 &gt; 2.5 cm anterior to posterior / superior aspect of sacrum is positive imbalance (5 cm acceptable &gt; 70 </a:t>
            </a:r>
            <a:r>
              <a:rPr lang="en-US" dirty="0" err="1"/>
              <a:t>yo</a:t>
            </a:r>
            <a:r>
              <a:rPr lang="en-US" dirty="0" smtClean="0"/>
              <a:t>)</a:t>
            </a:r>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16</a:t>
            </a:fld>
            <a:endParaRPr lang="en-US"/>
          </a:p>
        </p:txBody>
      </p:sp>
      <p:pic>
        <p:nvPicPr>
          <p:cNvPr id="12290" name="Picture 2" descr="https://encrypted-tbn0.gstatic.com/images?q=tbn:ANd9GcStCZmwe94r1W-7KKM0eNsRzxWEIMWfJVmLsirCh7FrRlG9BKL_"/>
          <p:cNvPicPr>
            <a:picLocks noChangeAspect="1" noChangeArrowheads="1"/>
          </p:cNvPicPr>
          <p:nvPr/>
        </p:nvPicPr>
        <p:blipFill>
          <a:blip r:embed="rId2" cstate="print"/>
          <a:srcRect/>
          <a:stretch>
            <a:fillRect/>
          </a:stretch>
        </p:blipFill>
        <p:spPr bwMode="auto">
          <a:xfrm>
            <a:off x="7660780" y="1647701"/>
            <a:ext cx="3181391" cy="3972782"/>
          </a:xfrm>
          <a:prstGeom prst="rect">
            <a:avLst/>
          </a:prstGeom>
          <a:noFill/>
        </p:spPr>
      </p:pic>
      <p:sp>
        <p:nvSpPr>
          <p:cNvPr id="7" name="TextBox 6"/>
          <p:cNvSpPr txBox="1"/>
          <p:nvPr/>
        </p:nvSpPr>
        <p:spPr>
          <a:xfrm>
            <a:off x="8977744" y="4821382"/>
            <a:ext cx="866899" cy="461665"/>
          </a:xfrm>
          <a:prstGeom prst="rect">
            <a:avLst/>
          </a:prstGeom>
          <a:solidFill>
            <a:schemeClr val="tx1"/>
          </a:solidFill>
          <a:effectLst>
            <a:outerShdw blurRad="50800" dist="50800" dir="5400000" algn="ctr" rotWithShape="0">
              <a:schemeClr val="tx1"/>
            </a:outerShdw>
          </a:effectLst>
        </p:spPr>
        <p:txBody>
          <a:bodyPr wrap="square" rtlCol="0">
            <a:spAutoFit/>
          </a:bodyPr>
          <a:lstStyle/>
          <a:p>
            <a:r>
              <a:rPr lang="en-US" sz="1200" dirty="0" smtClean="0">
                <a:solidFill>
                  <a:srgbClr val="FF0000"/>
                </a:solidFill>
              </a:rPr>
              <a:t>&lt;2.5 cm abnormal</a:t>
            </a:r>
          </a:p>
        </p:txBody>
      </p:sp>
    </p:spTree>
    <p:extLst>
      <p:ext uri="{BB962C8B-B14F-4D97-AF65-F5344CB8AC3E}">
        <p14:creationId xmlns:p14="http://schemas.microsoft.com/office/powerpoint/2010/main" val="2448593713"/>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Sagittal</a:t>
            </a:r>
            <a:r>
              <a:rPr lang="en-US" b="1" dirty="0" smtClean="0"/>
              <a:t> plane deformity correction </a:t>
            </a:r>
            <a:endParaRPr lang="en-US" dirty="0"/>
          </a:p>
        </p:txBody>
      </p:sp>
      <p:sp>
        <p:nvSpPr>
          <p:cNvPr id="3" name="Content Placeholder 2"/>
          <p:cNvSpPr>
            <a:spLocks noGrp="1"/>
          </p:cNvSpPr>
          <p:nvPr>
            <p:ph idx="1"/>
          </p:nvPr>
        </p:nvSpPr>
        <p:spPr>
          <a:xfrm>
            <a:off x="838200" y="1825625"/>
            <a:ext cx="5918860" cy="4351338"/>
          </a:xfrm>
        </p:spPr>
        <p:txBody>
          <a:bodyPr>
            <a:normAutofit fontScale="85000" lnSpcReduction="20000"/>
          </a:bodyPr>
          <a:lstStyle/>
          <a:p>
            <a:r>
              <a:rPr lang="en-US" dirty="0" smtClean="0"/>
              <a:t>Cervical: 40 +/- 9ᵒ</a:t>
            </a:r>
          </a:p>
          <a:p>
            <a:pPr lvl="1"/>
            <a:r>
              <a:rPr lang="en-US" dirty="0" smtClean="0"/>
              <a:t>(-) measurement</a:t>
            </a:r>
          </a:p>
          <a:p>
            <a:pPr lvl="1"/>
            <a:r>
              <a:rPr lang="en-US" dirty="0" smtClean="0"/>
              <a:t>Measured Inferior C2 through inferior C7</a:t>
            </a:r>
          </a:p>
          <a:p>
            <a:r>
              <a:rPr lang="en-US" dirty="0" smtClean="0"/>
              <a:t>Thoracic: 20-50ᵒ (mean 36ᵒ)</a:t>
            </a:r>
          </a:p>
          <a:p>
            <a:pPr lvl="1"/>
            <a:r>
              <a:rPr lang="en-US" dirty="0" smtClean="0"/>
              <a:t>(+) measurement</a:t>
            </a:r>
          </a:p>
          <a:p>
            <a:pPr lvl="1"/>
            <a:r>
              <a:rPr lang="en-US" dirty="0" smtClean="0"/>
              <a:t>Measured from superior endplate of T2 or T4 to inferior endplate of T12</a:t>
            </a:r>
          </a:p>
          <a:p>
            <a:r>
              <a:rPr lang="en-US" dirty="0" smtClean="0"/>
              <a:t>Lumbar: 31-79ᵒ (mean 44ᵒ)</a:t>
            </a:r>
          </a:p>
          <a:p>
            <a:pPr lvl="1"/>
            <a:r>
              <a:rPr lang="en-US" dirty="0" smtClean="0"/>
              <a:t>(-) measurement</a:t>
            </a:r>
          </a:p>
          <a:p>
            <a:pPr lvl="1"/>
            <a:r>
              <a:rPr lang="en-US" dirty="0" smtClean="0"/>
              <a:t>Measured from superior endplate of L1 to inferior endplate of L5</a:t>
            </a:r>
          </a:p>
          <a:p>
            <a:pPr lvl="1"/>
            <a:r>
              <a:rPr lang="en-US" dirty="0" smtClean="0"/>
              <a:t>2/3 </a:t>
            </a:r>
            <a:r>
              <a:rPr lang="en-US" dirty="0" err="1" smtClean="0"/>
              <a:t>lordosis</a:t>
            </a:r>
            <a:r>
              <a:rPr lang="en-US" dirty="0" smtClean="0"/>
              <a:t> at L4/S1; measure LL from inferior endplate T12 to superior endplate S1</a:t>
            </a:r>
          </a:p>
          <a:p>
            <a:r>
              <a:rPr lang="en-US" dirty="0" smtClean="0"/>
              <a:t>T10 – L2 should be neutral of slightly </a:t>
            </a:r>
            <a:r>
              <a:rPr lang="en-US" dirty="0" err="1" smtClean="0"/>
              <a:t>lordotic</a:t>
            </a:r>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17</a:t>
            </a:fld>
            <a:endParaRPr lang="en-US"/>
          </a:p>
        </p:txBody>
      </p:sp>
      <p:pic>
        <p:nvPicPr>
          <p:cNvPr id="5" name="Content Placeholder 4"/>
          <p:cNvPicPr>
            <a:picLocks noChangeAspect="1"/>
          </p:cNvPicPr>
          <p:nvPr/>
        </p:nvPicPr>
        <p:blipFill>
          <a:blip r:embed="rId2" cstate="print"/>
          <a:stretch>
            <a:fillRect/>
          </a:stretch>
        </p:blipFill>
        <p:spPr>
          <a:xfrm>
            <a:off x="6777067" y="1847850"/>
            <a:ext cx="4218078" cy="4351338"/>
          </a:xfrm>
          <a:prstGeom prst="rect">
            <a:avLst/>
          </a:prstGeom>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Sagittal</a:t>
            </a:r>
            <a:r>
              <a:rPr lang="en-US" b="1" dirty="0" smtClean="0"/>
              <a:t> plane deformity correction </a:t>
            </a:r>
            <a:br>
              <a:rPr lang="en-US" b="1" dirty="0" smtClean="0"/>
            </a:br>
            <a:r>
              <a:rPr lang="en-US" b="1" dirty="0" smtClean="0"/>
              <a:t>Techniques for correction</a:t>
            </a:r>
            <a:endParaRPr lang="en-US" dirty="0"/>
          </a:p>
        </p:txBody>
      </p:sp>
      <p:sp>
        <p:nvSpPr>
          <p:cNvPr id="3" name="Content Placeholder 2"/>
          <p:cNvSpPr>
            <a:spLocks noGrp="1"/>
          </p:cNvSpPr>
          <p:nvPr>
            <p:ph idx="1"/>
          </p:nvPr>
        </p:nvSpPr>
        <p:spPr/>
        <p:txBody>
          <a:bodyPr>
            <a:normAutofit/>
          </a:bodyPr>
          <a:lstStyle/>
          <a:p>
            <a:r>
              <a:rPr lang="en-US" dirty="0" err="1" smtClean="0"/>
              <a:t>Lordotic</a:t>
            </a:r>
            <a:r>
              <a:rPr lang="en-US" dirty="0" smtClean="0"/>
              <a:t> </a:t>
            </a:r>
            <a:r>
              <a:rPr lang="en-US" dirty="0" err="1" smtClean="0"/>
              <a:t>interbody</a:t>
            </a:r>
            <a:r>
              <a:rPr lang="en-US" dirty="0" smtClean="0"/>
              <a:t> grafts with compression of pedicle screws prior to final tightening of set screws</a:t>
            </a:r>
          </a:p>
          <a:p>
            <a:r>
              <a:rPr lang="en-US" dirty="0" smtClean="0"/>
              <a:t>SPO originally described in </a:t>
            </a:r>
            <a:r>
              <a:rPr lang="en-US" dirty="0" err="1" smtClean="0"/>
              <a:t>ankylosing</a:t>
            </a:r>
            <a:r>
              <a:rPr lang="en-US" dirty="0" smtClean="0"/>
              <a:t> </a:t>
            </a:r>
            <a:r>
              <a:rPr lang="en-US" dirty="0" err="1" smtClean="0"/>
              <a:t>spondylitis</a:t>
            </a:r>
            <a:r>
              <a:rPr lang="en-US" dirty="0" smtClean="0"/>
              <a:t> (anterior column lengthening and posterior column shortening)</a:t>
            </a:r>
          </a:p>
          <a:p>
            <a:r>
              <a:rPr lang="en-US" dirty="0" err="1" smtClean="0"/>
              <a:t>Polysegmental</a:t>
            </a:r>
            <a:r>
              <a:rPr lang="en-US" dirty="0" smtClean="0"/>
              <a:t> wedge </a:t>
            </a:r>
            <a:r>
              <a:rPr lang="en-US" dirty="0" err="1" smtClean="0"/>
              <a:t>osteotomies</a:t>
            </a:r>
            <a:r>
              <a:rPr lang="en-US" dirty="0" smtClean="0"/>
              <a:t> (</a:t>
            </a:r>
            <a:r>
              <a:rPr lang="en-US" dirty="0" smtClean="0">
                <a:solidFill>
                  <a:srgbClr val="FF0000"/>
                </a:solidFill>
              </a:rPr>
              <a:t>SPO when able, PSO when necessary</a:t>
            </a:r>
            <a:r>
              <a:rPr lang="en-US" dirty="0" smtClean="0"/>
              <a:t>)</a:t>
            </a:r>
          </a:p>
          <a:p>
            <a:r>
              <a:rPr lang="en-US" dirty="0" smtClean="0"/>
              <a:t>PSOs (for flat back syndrome or completely rigid </a:t>
            </a:r>
            <a:r>
              <a:rPr lang="en-US" dirty="0" err="1" smtClean="0"/>
              <a:t>kyphotic</a:t>
            </a:r>
            <a:r>
              <a:rPr lang="en-US" dirty="0" smtClean="0"/>
              <a:t> deformity)</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18</a:t>
            </a:fld>
            <a:endParaRPr lang="en-US"/>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Coronal plane deformity correction</a:t>
            </a:r>
            <a:endParaRPr lang="en-US" dirty="0"/>
          </a:p>
        </p:txBody>
      </p:sp>
      <p:sp>
        <p:nvSpPr>
          <p:cNvPr id="3" name="Content Placeholder 2"/>
          <p:cNvSpPr>
            <a:spLocks noGrp="1"/>
          </p:cNvSpPr>
          <p:nvPr>
            <p:ph idx="1"/>
          </p:nvPr>
        </p:nvSpPr>
        <p:spPr>
          <a:xfrm>
            <a:off x="719447" y="2348139"/>
            <a:ext cx="4933208" cy="4351338"/>
          </a:xfrm>
        </p:spPr>
        <p:txBody>
          <a:bodyPr>
            <a:normAutofit/>
          </a:bodyPr>
          <a:lstStyle/>
          <a:p>
            <a:r>
              <a:rPr lang="en-US" dirty="0" smtClean="0"/>
              <a:t>Deviation </a:t>
            </a:r>
            <a:r>
              <a:rPr lang="en-US" dirty="0"/>
              <a:t>to left is negative, right is </a:t>
            </a:r>
            <a:r>
              <a:rPr lang="en-US" dirty="0" smtClean="0"/>
              <a:t>positive</a:t>
            </a:r>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19</a:t>
            </a:fld>
            <a:endParaRPr lang="en-US"/>
          </a:p>
        </p:txBody>
      </p:sp>
      <p:pic>
        <p:nvPicPr>
          <p:cNvPr id="11266" name="Picture 2" descr="dr geck, scoliosis, adult scoliosis specialist in texas, spinal deformity, scoliosis surgery austin, scoliosis surgery houston, scoliosis surgery waco,central texas, new mexico, louisiana, spine anatomy austin, spine anatomy houston, scoliosis anatomy austin, scoliosis anatomy san antonio, scoliosis degeneration austin, scoliosis degeneration san antonio, degenerative disc austin, degenerative disc san antonio"/>
          <p:cNvPicPr>
            <a:picLocks noChangeAspect="1" noChangeArrowheads="1"/>
          </p:cNvPicPr>
          <p:nvPr/>
        </p:nvPicPr>
        <p:blipFill>
          <a:blip r:embed="rId2" cstate="print"/>
          <a:srcRect/>
          <a:stretch>
            <a:fillRect/>
          </a:stretch>
        </p:blipFill>
        <p:spPr bwMode="auto">
          <a:xfrm>
            <a:off x="5831980" y="2007939"/>
            <a:ext cx="2857500" cy="3648076"/>
          </a:xfrm>
          <a:prstGeom prst="rect">
            <a:avLst/>
          </a:prstGeom>
          <a:noFill/>
        </p:spPr>
      </p:pic>
      <p:pic>
        <p:nvPicPr>
          <p:cNvPr id="11268" name="Picture 4" descr="http://static.spineuniverse.com/sites/default/files/images/2012/08/03/fig-3-boachie-sag-cor-pre-op-rays.jpg"/>
          <p:cNvPicPr>
            <a:picLocks noChangeAspect="1" noChangeArrowheads="1"/>
          </p:cNvPicPr>
          <p:nvPr/>
        </p:nvPicPr>
        <p:blipFill>
          <a:blip r:embed="rId3" cstate="print"/>
          <a:srcRect r="51435" b="750"/>
          <a:stretch>
            <a:fillRect/>
          </a:stretch>
        </p:blipFill>
        <p:spPr bwMode="auto">
          <a:xfrm>
            <a:off x="9442078" y="2011349"/>
            <a:ext cx="1922607" cy="3593804"/>
          </a:xfrm>
          <a:prstGeom prst="rect">
            <a:avLst/>
          </a:prstGeom>
          <a:noFill/>
        </p:spPr>
      </p:pic>
    </p:spTree>
    <p:extLst>
      <p:ext uri="{BB962C8B-B14F-4D97-AF65-F5344CB8AC3E}">
        <p14:creationId xmlns:p14="http://schemas.microsoft.com/office/powerpoint/2010/main" val="44311799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lnSpcReduction="20000"/>
          </a:bodyPr>
          <a:lstStyle/>
          <a:p>
            <a:r>
              <a:rPr lang="en-US" b="1" dirty="0"/>
              <a:t>Types of </a:t>
            </a:r>
            <a:r>
              <a:rPr lang="en-US" b="1" dirty="0" smtClean="0"/>
              <a:t>deformity</a:t>
            </a:r>
          </a:p>
          <a:p>
            <a:r>
              <a:rPr lang="en-US" b="1" dirty="0" smtClean="0"/>
              <a:t>Background on deformity classification schemes</a:t>
            </a:r>
            <a:endParaRPr lang="en-US" b="1" dirty="0"/>
          </a:p>
          <a:p>
            <a:r>
              <a:rPr lang="en-US" b="1" dirty="0" smtClean="0"/>
              <a:t>Unique characteristics of adult degenerative spinal deformity</a:t>
            </a:r>
            <a:endParaRPr lang="en-US" b="1" dirty="0"/>
          </a:p>
          <a:p>
            <a:r>
              <a:rPr lang="en-US" b="1" dirty="0"/>
              <a:t>General principles and </a:t>
            </a:r>
            <a:r>
              <a:rPr lang="en-US" b="1" dirty="0" smtClean="0"/>
              <a:t>definitions</a:t>
            </a:r>
          </a:p>
          <a:p>
            <a:r>
              <a:rPr lang="en-US" b="1" dirty="0" smtClean="0"/>
              <a:t>Specific considerations for</a:t>
            </a:r>
          </a:p>
          <a:p>
            <a:pPr lvl="1"/>
            <a:r>
              <a:rPr lang="en-US" dirty="0" smtClean="0"/>
              <a:t>Sagittal plane deformity correction</a:t>
            </a:r>
          </a:p>
          <a:p>
            <a:pPr lvl="1"/>
            <a:r>
              <a:rPr lang="en-US" dirty="0" smtClean="0"/>
              <a:t>Coronal plane deformity correction</a:t>
            </a:r>
          </a:p>
          <a:p>
            <a:pPr lvl="1"/>
            <a:r>
              <a:rPr lang="en-US" dirty="0" smtClean="0"/>
              <a:t>Axial plane deformity correction</a:t>
            </a:r>
          </a:p>
          <a:p>
            <a:pPr lvl="1"/>
            <a:r>
              <a:rPr lang="en-US" dirty="0" err="1"/>
              <a:t>S</a:t>
            </a:r>
            <a:r>
              <a:rPr lang="en-US" dirty="0" err="1" smtClean="0"/>
              <a:t>pinopelvic</a:t>
            </a:r>
            <a:r>
              <a:rPr lang="en-US" dirty="0" smtClean="0"/>
              <a:t> balance</a:t>
            </a:r>
          </a:p>
          <a:p>
            <a:r>
              <a:rPr lang="en-US" b="1" dirty="0"/>
              <a:t>Indications for adult deformity </a:t>
            </a:r>
            <a:r>
              <a:rPr lang="en-US" b="1" dirty="0" smtClean="0"/>
              <a:t>surgery</a:t>
            </a:r>
          </a:p>
          <a:p>
            <a:r>
              <a:rPr lang="en-US" b="1" dirty="0" smtClean="0"/>
              <a:t>Preoperative workup and planning</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a:t>
            </a:fld>
            <a:endParaRPr lang="en-US"/>
          </a:p>
        </p:txBody>
      </p:sp>
    </p:spTree>
    <p:extLst>
      <p:ext uri="{BB962C8B-B14F-4D97-AF65-F5344CB8AC3E}">
        <p14:creationId xmlns:p14="http://schemas.microsoft.com/office/powerpoint/2010/main" val="3394389550"/>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Coronal plane deformity correction</a:t>
            </a:r>
            <a:endParaRPr lang="en-US" dirty="0"/>
          </a:p>
        </p:txBody>
      </p:sp>
      <p:sp>
        <p:nvSpPr>
          <p:cNvPr id="3" name="Content Placeholder 2"/>
          <p:cNvSpPr>
            <a:spLocks noGrp="1"/>
          </p:cNvSpPr>
          <p:nvPr>
            <p:ph idx="1"/>
          </p:nvPr>
        </p:nvSpPr>
        <p:spPr>
          <a:xfrm>
            <a:off x="850076" y="2300638"/>
            <a:ext cx="6393872" cy="4351338"/>
          </a:xfrm>
        </p:spPr>
        <p:txBody>
          <a:bodyPr>
            <a:normAutofit/>
          </a:bodyPr>
          <a:lstStyle/>
          <a:p>
            <a:r>
              <a:rPr lang="en-US" dirty="0" smtClean="0"/>
              <a:t>Determine difference between center of C7 and CSVL</a:t>
            </a:r>
          </a:p>
          <a:p>
            <a:r>
              <a:rPr lang="en-US" dirty="0" smtClean="0"/>
              <a:t>Maybe &gt; 4 cm become symptomatic?</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20</a:t>
            </a:fld>
            <a:endParaRPr lang="en-US"/>
          </a:p>
        </p:txBody>
      </p:sp>
      <p:pic>
        <p:nvPicPr>
          <p:cNvPr id="39938" name="Picture 2" descr="http://www.srs.org/professionals/glossary/graphics/three-dimensional_terminology_of_spinal_deformity/3dfig3.gif"/>
          <p:cNvPicPr>
            <a:picLocks noChangeAspect="1" noChangeArrowheads="1"/>
          </p:cNvPicPr>
          <p:nvPr/>
        </p:nvPicPr>
        <p:blipFill>
          <a:blip r:embed="rId2" cstate="print"/>
          <a:srcRect l="72291" t="1336"/>
          <a:stretch>
            <a:fillRect/>
          </a:stretch>
        </p:blipFill>
        <p:spPr bwMode="auto">
          <a:xfrm>
            <a:off x="8502732" y="1971305"/>
            <a:ext cx="1583583" cy="4125603"/>
          </a:xfrm>
          <a:prstGeom prst="rect">
            <a:avLst/>
          </a:prstGeom>
          <a:noFill/>
        </p:spPr>
      </p:pic>
      <p:sp>
        <p:nvSpPr>
          <p:cNvPr id="6" name="Right Arrow 5"/>
          <p:cNvSpPr/>
          <p:nvPr/>
        </p:nvSpPr>
        <p:spPr>
          <a:xfrm rot="19047012">
            <a:off x="8066832" y="3519203"/>
            <a:ext cx="1122382" cy="700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Pelvic Obliquity</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21</a:t>
            </a:fld>
            <a:endParaRPr lang="en-US"/>
          </a:p>
        </p:txBody>
      </p:sp>
      <p:pic>
        <p:nvPicPr>
          <p:cNvPr id="1027" name="Picture 3"/>
          <p:cNvPicPr>
            <a:picLocks noChangeAspect="1" noChangeArrowheads="1"/>
          </p:cNvPicPr>
          <p:nvPr/>
        </p:nvPicPr>
        <p:blipFill>
          <a:blip r:embed="rId2" cstate="print"/>
          <a:srcRect l="33782" t="-825" r="33550"/>
          <a:stretch>
            <a:fillRect/>
          </a:stretch>
        </p:blipFill>
        <p:spPr bwMode="auto">
          <a:xfrm>
            <a:off x="6567055" y="1806799"/>
            <a:ext cx="1911927" cy="3991266"/>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l="32094" t="1140" r="33135"/>
          <a:stretch>
            <a:fillRect/>
          </a:stretch>
        </p:blipFill>
        <p:spPr bwMode="auto">
          <a:xfrm>
            <a:off x="3740726" y="1787693"/>
            <a:ext cx="2090057" cy="4019341"/>
          </a:xfrm>
          <a:prstGeom prst="rect">
            <a:avLst/>
          </a:prstGeom>
          <a:noFill/>
          <a:ln w="9525">
            <a:noFill/>
            <a:miter lim="800000"/>
            <a:headEnd/>
            <a:tailEnd/>
          </a:ln>
        </p:spPr>
      </p:pic>
    </p:spTree>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Coronal plane deformity correction</a:t>
            </a:r>
            <a:br>
              <a:rPr lang="en-US" b="1" dirty="0" smtClean="0"/>
            </a:br>
            <a:r>
              <a:rPr lang="en-US" b="1" dirty="0" smtClean="0"/>
              <a:t>Techniques for correction</a:t>
            </a:r>
            <a:endParaRPr lang="en-US" dirty="0"/>
          </a:p>
        </p:txBody>
      </p:sp>
      <p:sp>
        <p:nvSpPr>
          <p:cNvPr id="3" name="Content Placeholder 2"/>
          <p:cNvSpPr>
            <a:spLocks noGrp="1"/>
          </p:cNvSpPr>
          <p:nvPr>
            <p:ph idx="1"/>
          </p:nvPr>
        </p:nvSpPr>
        <p:spPr/>
        <p:txBody>
          <a:bodyPr/>
          <a:lstStyle/>
          <a:p>
            <a:r>
              <a:rPr lang="en-US" dirty="0" smtClean="0"/>
              <a:t>Unilateral TLIF or PLIF</a:t>
            </a:r>
          </a:p>
          <a:p>
            <a:r>
              <a:rPr lang="en-US" dirty="0" smtClean="0"/>
              <a:t>Pedicle screw fixation with rod correction</a:t>
            </a:r>
          </a:p>
          <a:p>
            <a:r>
              <a:rPr lang="en-US" dirty="0" smtClean="0"/>
              <a:t>Can do in situ bending at end to get a little correction</a:t>
            </a:r>
          </a:p>
          <a:p>
            <a:r>
              <a:rPr lang="en-US" dirty="0" err="1" smtClean="0"/>
              <a:t>Assymetrical</a:t>
            </a:r>
            <a:r>
              <a:rPr lang="en-US" dirty="0" smtClean="0"/>
              <a:t> PSO</a:t>
            </a:r>
          </a:p>
          <a:p>
            <a:r>
              <a:rPr lang="en-US" dirty="0" smtClean="0"/>
              <a:t>VCR</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22</a:t>
            </a:fld>
            <a:endParaRPr lang="en-US"/>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Axial plane deformity correction </a:t>
            </a:r>
            <a:endParaRPr lang="en-US" dirty="0"/>
          </a:p>
        </p:txBody>
      </p:sp>
      <p:sp>
        <p:nvSpPr>
          <p:cNvPr id="3" name="Content Placeholder 2"/>
          <p:cNvSpPr>
            <a:spLocks noGrp="1"/>
          </p:cNvSpPr>
          <p:nvPr>
            <p:ph idx="1"/>
          </p:nvPr>
        </p:nvSpPr>
        <p:spPr/>
        <p:txBody>
          <a:bodyPr/>
          <a:lstStyle/>
          <a:p>
            <a:r>
              <a:rPr lang="en-US" dirty="0"/>
              <a:t>Most difficult to correct, but fortunately of most limited clinical benefit</a:t>
            </a:r>
          </a:p>
          <a:p>
            <a:r>
              <a:rPr lang="en-US" dirty="0"/>
              <a:t>Usually get a little </a:t>
            </a:r>
            <a:r>
              <a:rPr lang="en-US" dirty="0" err="1"/>
              <a:t>derotation</a:t>
            </a:r>
            <a:r>
              <a:rPr lang="en-US" dirty="0"/>
              <a:t> with rod insertion in rigid adult deformity</a:t>
            </a:r>
          </a:p>
          <a:p>
            <a:r>
              <a:rPr lang="en-US" dirty="0"/>
              <a:t>Beware of superior mesenteric artery syndrome</a:t>
            </a:r>
          </a:p>
          <a:p>
            <a:r>
              <a:rPr lang="en-US" dirty="0"/>
              <a:t>Using fixed or uniaxial screws helps with </a:t>
            </a:r>
            <a:r>
              <a:rPr lang="en-US" dirty="0" err="1"/>
              <a:t>derotation</a:t>
            </a:r>
            <a:endParaRPr lang="en-US" dirty="0"/>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23</a:t>
            </a:fld>
            <a:endParaRPr lang="en-US"/>
          </a:p>
        </p:txBody>
      </p:sp>
    </p:spTree>
    <p:extLst>
      <p:ext uri="{BB962C8B-B14F-4D97-AF65-F5344CB8AC3E}">
        <p14:creationId xmlns:p14="http://schemas.microsoft.com/office/powerpoint/2010/main" val="2956181700"/>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Spinopelvic</a:t>
            </a:r>
            <a:r>
              <a:rPr lang="en-US" b="1" dirty="0"/>
              <a:t> </a:t>
            </a:r>
            <a:r>
              <a:rPr lang="en-US" b="1" dirty="0" smtClean="0"/>
              <a:t>parameters</a:t>
            </a:r>
            <a:endParaRPr lang="en-US" dirty="0"/>
          </a:p>
        </p:txBody>
      </p:sp>
      <p:sp>
        <p:nvSpPr>
          <p:cNvPr id="3" name="Content Placeholder 2"/>
          <p:cNvSpPr>
            <a:spLocks noGrp="1"/>
          </p:cNvSpPr>
          <p:nvPr>
            <p:ph idx="1"/>
          </p:nvPr>
        </p:nvSpPr>
        <p:spPr>
          <a:xfrm>
            <a:off x="636319" y="1599995"/>
            <a:ext cx="10515600" cy="1380713"/>
          </a:xfrm>
        </p:spPr>
        <p:txBody>
          <a:bodyPr>
            <a:normAutofit/>
          </a:bodyPr>
          <a:lstStyle/>
          <a:p>
            <a:r>
              <a:rPr lang="en-US" dirty="0"/>
              <a:t>Can compensate for sagittal imbalance with pelvic retroversion, hip extension (mild), hip/knee flexion (severe), cervical </a:t>
            </a:r>
            <a:r>
              <a:rPr lang="en-US" dirty="0" err="1"/>
              <a:t>hyperlordosis</a:t>
            </a:r>
            <a:r>
              <a:rPr lang="en-US" dirty="0"/>
              <a:t>, thoracic hypokyphosis</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24</a:t>
            </a:fld>
            <a:endParaRPr lang="en-US"/>
          </a:p>
        </p:txBody>
      </p:sp>
      <p:pic>
        <p:nvPicPr>
          <p:cNvPr id="5" name="Picture 4"/>
          <p:cNvPicPr>
            <a:picLocks noChangeAspect="1"/>
          </p:cNvPicPr>
          <p:nvPr/>
        </p:nvPicPr>
        <p:blipFill>
          <a:blip r:embed="rId2" cstate="print"/>
          <a:stretch>
            <a:fillRect/>
          </a:stretch>
        </p:blipFill>
        <p:spPr>
          <a:xfrm>
            <a:off x="5834955" y="3238789"/>
            <a:ext cx="4033440" cy="2614634"/>
          </a:xfrm>
          <a:prstGeom prst="rect">
            <a:avLst/>
          </a:prstGeom>
        </p:spPr>
      </p:pic>
      <p:pic>
        <p:nvPicPr>
          <p:cNvPr id="9218" name="Picture 2" descr="http://www.wjgnet.com/2307-8960/full/v1/i8/WJCC-1-242-g001.jpg"/>
          <p:cNvPicPr>
            <a:picLocks noChangeAspect="1" noChangeArrowheads="1"/>
          </p:cNvPicPr>
          <p:nvPr/>
        </p:nvPicPr>
        <p:blipFill>
          <a:blip r:embed="rId3" cstate="print"/>
          <a:srcRect/>
          <a:stretch>
            <a:fillRect/>
          </a:stretch>
        </p:blipFill>
        <p:spPr bwMode="auto">
          <a:xfrm>
            <a:off x="3053156" y="3042565"/>
            <a:ext cx="1601972" cy="3148839"/>
          </a:xfrm>
          <a:prstGeom prst="rect">
            <a:avLst/>
          </a:prstGeom>
          <a:noFill/>
        </p:spPr>
      </p:pic>
    </p:spTree>
    <p:extLst>
      <p:ext uri="{BB962C8B-B14F-4D97-AF65-F5344CB8AC3E}">
        <p14:creationId xmlns:p14="http://schemas.microsoft.com/office/powerpoint/2010/main" val="3709312529"/>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Spinopelvic</a:t>
            </a:r>
            <a:r>
              <a:rPr lang="en-US" b="1" dirty="0" smtClean="0"/>
              <a:t> parameters</a:t>
            </a:r>
            <a:br>
              <a:rPr lang="en-US" b="1" dirty="0" smtClean="0"/>
            </a:br>
            <a:r>
              <a:rPr lang="en-US" b="1" dirty="0" smtClean="0"/>
              <a:t>3 Important measurements</a:t>
            </a:r>
            <a:endParaRPr lang="en-US" dirty="0"/>
          </a:p>
        </p:txBody>
      </p:sp>
      <p:sp>
        <p:nvSpPr>
          <p:cNvPr id="3" name="Content Placeholder 2"/>
          <p:cNvSpPr>
            <a:spLocks noGrp="1"/>
          </p:cNvSpPr>
          <p:nvPr>
            <p:ph idx="1"/>
          </p:nvPr>
        </p:nvSpPr>
        <p:spPr/>
        <p:txBody>
          <a:bodyPr>
            <a:normAutofit/>
          </a:bodyPr>
          <a:lstStyle/>
          <a:p>
            <a:r>
              <a:rPr lang="en-US" sz="4000" dirty="0" smtClean="0"/>
              <a:t>Pelvic Incidence (PI)</a:t>
            </a:r>
          </a:p>
          <a:p>
            <a:r>
              <a:rPr lang="en-US" sz="4000" dirty="0" smtClean="0"/>
              <a:t>Pelvic Tilt (PT)</a:t>
            </a:r>
          </a:p>
          <a:p>
            <a:r>
              <a:rPr lang="en-US" sz="4000" dirty="0" smtClean="0"/>
              <a:t>Sacral slope (SS)</a:t>
            </a:r>
          </a:p>
          <a:p>
            <a:r>
              <a:rPr lang="en-US" sz="4000" dirty="0" smtClean="0"/>
              <a:t>PI = PT + SS</a:t>
            </a:r>
            <a:endParaRPr lang="en-US" sz="4000"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25</a:t>
            </a:fld>
            <a:endParaRPr lang="en-US"/>
          </a:p>
        </p:txBody>
      </p:sp>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Spinopelvic</a:t>
            </a:r>
            <a:r>
              <a:rPr lang="en-US" b="1" dirty="0" smtClean="0"/>
              <a:t> parameters</a:t>
            </a:r>
            <a:br>
              <a:rPr lang="en-US" b="1" dirty="0" smtClean="0"/>
            </a:br>
            <a:r>
              <a:rPr lang="en-US" b="1" dirty="0" smtClean="0"/>
              <a:t>Pelvic incidence</a:t>
            </a:r>
            <a:endParaRPr lang="en-US" dirty="0"/>
          </a:p>
        </p:txBody>
      </p:sp>
      <p:sp>
        <p:nvSpPr>
          <p:cNvPr id="3" name="Content Placeholder 2"/>
          <p:cNvSpPr>
            <a:spLocks noGrp="1"/>
          </p:cNvSpPr>
          <p:nvPr>
            <p:ph idx="1"/>
          </p:nvPr>
        </p:nvSpPr>
        <p:spPr>
          <a:xfrm>
            <a:off x="838200" y="1825625"/>
            <a:ext cx="5574475" cy="4351338"/>
          </a:xfrm>
        </p:spPr>
        <p:txBody>
          <a:bodyPr/>
          <a:lstStyle/>
          <a:p>
            <a:r>
              <a:rPr lang="en-US" dirty="0" smtClean="0"/>
              <a:t>PI morphological parameter after skeletal maturity</a:t>
            </a:r>
          </a:p>
          <a:p>
            <a:r>
              <a:rPr lang="en-US" dirty="0" smtClean="0"/>
              <a:t>Mean PI = 52ᵒ</a:t>
            </a:r>
          </a:p>
          <a:p>
            <a:r>
              <a:rPr lang="en-US" dirty="0" smtClean="0"/>
              <a:t>PI: 40-60ᵒ (48-53ᵒ)</a:t>
            </a:r>
          </a:p>
          <a:p>
            <a:r>
              <a:rPr lang="en-US" dirty="0" smtClean="0"/>
              <a:t>Must see pelvic heads to measure</a:t>
            </a:r>
          </a:p>
          <a:p>
            <a:r>
              <a:rPr lang="en-US" dirty="0" smtClean="0"/>
              <a:t>LL = PI +/- 10ᵒ</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26</a:t>
            </a:fld>
            <a:endParaRPr lang="en-US"/>
          </a:p>
        </p:txBody>
      </p:sp>
      <p:pic>
        <p:nvPicPr>
          <p:cNvPr id="5" name="Picture 4"/>
          <p:cNvPicPr>
            <a:picLocks noChangeAspect="1"/>
          </p:cNvPicPr>
          <p:nvPr/>
        </p:nvPicPr>
        <p:blipFill>
          <a:blip r:embed="rId2" cstate="print"/>
          <a:stretch>
            <a:fillRect/>
          </a:stretch>
        </p:blipFill>
        <p:spPr>
          <a:xfrm>
            <a:off x="7373485" y="1303111"/>
            <a:ext cx="3560663" cy="4041739"/>
          </a:xfrm>
          <a:prstGeom prst="rect">
            <a:avLst/>
          </a:prstGeom>
        </p:spPr>
      </p:pic>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Spinopelvic</a:t>
            </a:r>
            <a:r>
              <a:rPr lang="en-US" b="1" dirty="0" smtClean="0"/>
              <a:t> parameters</a:t>
            </a:r>
            <a:br>
              <a:rPr lang="en-US" b="1" dirty="0" smtClean="0"/>
            </a:br>
            <a:r>
              <a:rPr lang="en-US" b="1" dirty="0" smtClean="0"/>
              <a:t>Pelvic tilt and sacral slope</a:t>
            </a:r>
            <a:endParaRPr lang="en-US" dirty="0"/>
          </a:p>
        </p:txBody>
      </p:sp>
      <p:sp>
        <p:nvSpPr>
          <p:cNvPr id="3" name="Content Placeholder 2"/>
          <p:cNvSpPr>
            <a:spLocks noGrp="1"/>
          </p:cNvSpPr>
          <p:nvPr>
            <p:ph idx="1"/>
          </p:nvPr>
        </p:nvSpPr>
        <p:spPr>
          <a:xfrm>
            <a:off x="838200" y="1825625"/>
            <a:ext cx="5170714" cy="4351338"/>
          </a:xfrm>
        </p:spPr>
        <p:txBody>
          <a:bodyPr/>
          <a:lstStyle/>
          <a:p>
            <a:r>
              <a:rPr lang="en-US" dirty="0" smtClean="0"/>
              <a:t>PT compensatory mechanism</a:t>
            </a:r>
          </a:p>
          <a:p>
            <a:pPr lvl="1"/>
            <a:r>
              <a:rPr lang="en-US" dirty="0" smtClean="0"/>
              <a:t>Have to see pelvic heads to measure</a:t>
            </a:r>
          </a:p>
          <a:p>
            <a:pPr lvl="1"/>
            <a:r>
              <a:rPr lang="en-US" dirty="0" smtClean="0"/>
              <a:t>Increases with retroversion</a:t>
            </a:r>
          </a:p>
          <a:p>
            <a:pPr lvl="1"/>
            <a:r>
              <a:rPr lang="en-US" dirty="0" smtClean="0"/>
              <a:t>Want &lt; 20ᵒ (12-15ᵒ)</a:t>
            </a:r>
          </a:p>
          <a:p>
            <a:r>
              <a:rPr lang="en-US" dirty="0" smtClean="0"/>
              <a:t>Sacral slope</a:t>
            </a:r>
          </a:p>
          <a:p>
            <a:pPr lvl="1"/>
            <a:r>
              <a:rPr lang="en-US" dirty="0" smtClean="0"/>
              <a:t>Decreases during retroversion</a:t>
            </a:r>
          </a:p>
          <a:p>
            <a:r>
              <a:rPr lang="en-US" dirty="0" smtClean="0"/>
              <a:t>PI = PT + SS</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27</a:t>
            </a:fld>
            <a:endParaRPr lang="en-US"/>
          </a:p>
        </p:txBody>
      </p:sp>
      <p:pic>
        <p:nvPicPr>
          <p:cNvPr id="6" name="Picture 5"/>
          <p:cNvPicPr>
            <a:picLocks noChangeAspect="1"/>
          </p:cNvPicPr>
          <p:nvPr/>
        </p:nvPicPr>
        <p:blipFill>
          <a:blip r:embed="rId2" cstate="print"/>
          <a:stretch>
            <a:fillRect/>
          </a:stretch>
        </p:blipFill>
        <p:spPr>
          <a:xfrm>
            <a:off x="6094649" y="2064480"/>
            <a:ext cx="2529390" cy="2982533"/>
          </a:xfrm>
          <a:prstGeom prst="rect">
            <a:avLst/>
          </a:prstGeom>
        </p:spPr>
      </p:pic>
      <p:pic>
        <p:nvPicPr>
          <p:cNvPr id="7" name="Picture 6"/>
          <p:cNvPicPr>
            <a:picLocks noChangeAspect="1"/>
          </p:cNvPicPr>
          <p:nvPr/>
        </p:nvPicPr>
        <p:blipFill>
          <a:blip r:embed="rId3" cstate="print"/>
          <a:stretch>
            <a:fillRect/>
          </a:stretch>
        </p:blipFill>
        <p:spPr>
          <a:xfrm>
            <a:off x="9115025" y="2124345"/>
            <a:ext cx="2677172" cy="2953127"/>
          </a:xfrm>
          <a:prstGeom prst="rect">
            <a:avLst/>
          </a:prstGeom>
        </p:spPr>
      </p:pic>
    </p:spTree>
    <p:extLst>
      <p:ext uri="{BB962C8B-B14F-4D97-AF65-F5344CB8AC3E}">
        <p14:creationId xmlns:p14="http://schemas.microsoft.com/office/powerpoint/2010/main" val="3152474588"/>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Indications for surgery with ASD</a:t>
            </a:r>
            <a:endParaRPr lang="en-US" dirty="0"/>
          </a:p>
        </p:txBody>
      </p:sp>
      <p:sp>
        <p:nvSpPr>
          <p:cNvPr id="3" name="Content Placeholder 2"/>
          <p:cNvSpPr>
            <a:spLocks noGrp="1"/>
          </p:cNvSpPr>
          <p:nvPr>
            <p:ph idx="1"/>
          </p:nvPr>
        </p:nvSpPr>
        <p:spPr>
          <a:xfrm>
            <a:off x="613913" y="1575458"/>
            <a:ext cx="7996687" cy="4351338"/>
          </a:xfrm>
        </p:spPr>
        <p:txBody>
          <a:bodyPr/>
          <a:lstStyle/>
          <a:p>
            <a:r>
              <a:rPr lang="en-US" dirty="0" smtClean="0"/>
              <a:t>Degenerative </a:t>
            </a:r>
            <a:r>
              <a:rPr lang="en-US" dirty="0"/>
              <a:t>scoliosis curve progression with back, leg pain or functional </a:t>
            </a:r>
            <a:r>
              <a:rPr lang="en-US" dirty="0" smtClean="0"/>
              <a:t>debilitation </a:t>
            </a:r>
            <a:r>
              <a:rPr lang="en-US" dirty="0"/>
              <a:t>(</a:t>
            </a:r>
            <a:r>
              <a:rPr lang="en-US" dirty="0" smtClean="0"/>
              <a:t>40ᵒ?)</a:t>
            </a:r>
            <a:endParaRPr lang="en-US" dirty="0"/>
          </a:p>
          <a:p>
            <a:r>
              <a:rPr lang="en-US" dirty="0"/>
              <a:t>Kyphosis (including </a:t>
            </a:r>
            <a:r>
              <a:rPr lang="en-US" dirty="0" err="1"/>
              <a:t>Scheuermann’s</a:t>
            </a:r>
            <a:r>
              <a:rPr lang="en-US" dirty="0"/>
              <a:t> kyphosis</a:t>
            </a:r>
            <a:r>
              <a:rPr lang="en-US" dirty="0" smtClean="0"/>
              <a:t>) </a:t>
            </a:r>
            <a:r>
              <a:rPr lang="en-US" dirty="0"/>
              <a:t>or sagittal imbalance with neurological decline or intractable </a:t>
            </a:r>
            <a:r>
              <a:rPr lang="en-US" dirty="0"/>
              <a:t>pain </a:t>
            </a:r>
            <a:r>
              <a:rPr lang="en-US" dirty="0" smtClean="0"/>
              <a:t>(70ᵒ?)</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28</a:t>
            </a:fld>
            <a:endParaRPr lang="en-US"/>
          </a:p>
        </p:txBody>
      </p:sp>
      <p:pic>
        <p:nvPicPr>
          <p:cNvPr id="5" name="Picture 4"/>
          <p:cNvPicPr>
            <a:picLocks noChangeAspect="1"/>
          </p:cNvPicPr>
          <p:nvPr/>
        </p:nvPicPr>
        <p:blipFill>
          <a:blip r:embed="rId2" cstate="print"/>
          <a:stretch>
            <a:fillRect/>
          </a:stretch>
        </p:blipFill>
        <p:spPr>
          <a:xfrm>
            <a:off x="9000009" y="1479225"/>
            <a:ext cx="2818180" cy="3988802"/>
          </a:xfrm>
          <a:prstGeom prst="rect">
            <a:avLst/>
          </a:prstGeom>
        </p:spPr>
      </p:pic>
    </p:spTree>
    <p:extLst>
      <p:ext uri="{BB962C8B-B14F-4D97-AF65-F5344CB8AC3E}">
        <p14:creationId xmlns:p14="http://schemas.microsoft.com/office/powerpoint/2010/main" val="871070803"/>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Preoperative planning</a:t>
            </a:r>
            <a:endParaRPr lang="en-US" dirty="0"/>
          </a:p>
        </p:txBody>
      </p:sp>
      <p:sp>
        <p:nvSpPr>
          <p:cNvPr id="3" name="Content Placeholder 2"/>
          <p:cNvSpPr>
            <a:spLocks noGrp="1"/>
          </p:cNvSpPr>
          <p:nvPr>
            <p:ph idx="1"/>
          </p:nvPr>
        </p:nvSpPr>
        <p:spPr>
          <a:xfrm>
            <a:off x="861949" y="1873126"/>
            <a:ext cx="9065821" cy="4351338"/>
          </a:xfrm>
        </p:spPr>
        <p:txBody>
          <a:bodyPr>
            <a:normAutofit/>
          </a:bodyPr>
          <a:lstStyle/>
          <a:p>
            <a:r>
              <a:rPr lang="en-US" sz="4000" dirty="0" smtClean="0"/>
              <a:t>Combine </a:t>
            </a:r>
            <a:r>
              <a:rPr lang="en-US" sz="4000" dirty="0" smtClean="0">
                <a:solidFill>
                  <a:srgbClr val="FFFF00"/>
                </a:solidFill>
              </a:rPr>
              <a:t>patient evaluation </a:t>
            </a:r>
            <a:r>
              <a:rPr lang="en-US" sz="4000" dirty="0" smtClean="0"/>
              <a:t>with </a:t>
            </a:r>
            <a:r>
              <a:rPr lang="en-US" sz="4000" dirty="0" smtClean="0">
                <a:solidFill>
                  <a:srgbClr val="FF0000"/>
                </a:solidFill>
              </a:rPr>
              <a:t>radiographic evaluation </a:t>
            </a:r>
            <a:r>
              <a:rPr lang="en-US" sz="4000" dirty="0" smtClean="0"/>
              <a:t>and develop </a:t>
            </a:r>
            <a:r>
              <a:rPr lang="en-US" sz="4000" dirty="0" smtClean="0">
                <a:solidFill>
                  <a:schemeClr val="accent2"/>
                </a:solidFill>
              </a:rPr>
              <a:t>specific surgical plan </a:t>
            </a:r>
            <a:r>
              <a:rPr lang="en-US" sz="4000" dirty="0" smtClean="0"/>
              <a:t>if appropriate</a:t>
            </a:r>
            <a:endParaRPr lang="en-US" sz="4000"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29</a:t>
            </a:fld>
            <a:endParaRPr lang="en-US"/>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Deformity</a:t>
            </a:r>
            <a:endParaRPr lang="en-US" dirty="0"/>
          </a:p>
        </p:txBody>
      </p:sp>
      <p:sp>
        <p:nvSpPr>
          <p:cNvPr id="3" name="Content Placeholder 2"/>
          <p:cNvSpPr>
            <a:spLocks noGrp="1"/>
          </p:cNvSpPr>
          <p:nvPr>
            <p:ph idx="1"/>
          </p:nvPr>
        </p:nvSpPr>
        <p:spPr>
          <a:xfrm>
            <a:off x="467264" y="1847850"/>
            <a:ext cx="10515600" cy="4351338"/>
          </a:xfrm>
        </p:spPr>
        <p:txBody>
          <a:bodyPr>
            <a:normAutofit fontScale="92500" lnSpcReduction="20000"/>
          </a:bodyPr>
          <a:lstStyle/>
          <a:p>
            <a:r>
              <a:rPr lang="en-US" dirty="0"/>
              <a:t>Congenital</a:t>
            </a:r>
          </a:p>
          <a:p>
            <a:r>
              <a:rPr lang="en-US" dirty="0"/>
              <a:t>Idiopathic (80%)</a:t>
            </a:r>
          </a:p>
          <a:p>
            <a:pPr lvl="1"/>
            <a:r>
              <a:rPr lang="en-US" dirty="0"/>
              <a:t>Infantile (0-2 </a:t>
            </a:r>
            <a:r>
              <a:rPr lang="en-US" dirty="0" err="1"/>
              <a:t>yo</a:t>
            </a:r>
            <a:r>
              <a:rPr lang="en-US" dirty="0"/>
              <a:t>)</a:t>
            </a:r>
          </a:p>
          <a:p>
            <a:pPr lvl="1"/>
            <a:r>
              <a:rPr lang="en-US" dirty="0"/>
              <a:t>Juvenile (3-9 </a:t>
            </a:r>
            <a:r>
              <a:rPr lang="en-US" dirty="0" err="1"/>
              <a:t>yo</a:t>
            </a:r>
            <a:r>
              <a:rPr lang="en-US" dirty="0"/>
              <a:t>)</a:t>
            </a:r>
          </a:p>
          <a:p>
            <a:pPr lvl="1"/>
            <a:r>
              <a:rPr lang="en-US" dirty="0"/>
              <a:t>Adolescent (10-17 </a:t>
            </a:r>
            <a:r>
              <a:rPr lang="en-US" dirty="0" err="1"/>
              <a:t>yo</a:t>
            </a:r>
            <a:r>
              <a:rPr lang="en-US" dirty="0"/>
              <a:t>)</a:t>
            </a:r>
          </a:p>
          <a:p>
            <a:pPr lvl="1"/>
            <a:r>
              <a:rPr lang="en-US" dirty="0"/>
              <a:t>Adult (&gt;18 </a:t>
            </a:r>
            <a:r>
              <a:rPr lang="en-US" dirty="0" err="1"/>
              <a:t>yo</a:t>
            </a:r>
            <a:r>
              <a:rPr lang="en-US" dirty="0"/>
              <a:t>)</a:t>
            </a:r>
          </a:p>
          <a:p>
            <a:r>
              <a:rPr lang="en-US" dirty="0" smtClean="0"/>
              <a:t>Neuromuscular (CP, DMD, SMA </a:t>
            </a:r>
            <a:r>
              <a:rPr lang="en-US" dirty="0" err="1" smtClean="0"/>
              <a:t>etc</a:t>
            </a:r>
            <a:r>
              <a:rPr lang="en-US" dirty="0" smtClean="0"/>
              <a:t>)</a:t>
            </a:r>
            <a:endParaRPr lang="en-US" dirty="0"/>
          </a:p>
          <a:p>
            <a:r>
              <a:rPr lang="en-US" dirty="0"/>
              <a:t>Degenerative</a:t>
            </a:r>
          </a:p>
          <a:p>
            <a:r>
              <a:rPr lang="en-US" dirty="0"/>
              <a:t>Traumatic / infectious</a:t>
            </a:r>
          </a:p>
          <a:p>
            <a:r>
              <a:rPr lang="en-US" dirty="0"/>
              <a:t>Iatrogenic</a:t>
            </a:r>
          </a:p>
          <a:p>
            <a:r>
              <a:rPr lang="en-US" dirty="0" smtClean="0"/>
              <a:t>Syndromic (ED, </a:t>
            </a:r>
            <a:r>
              <a:rPr lang="en-US" dirty="0" err="1" smtClean="0"/>
              <a:t>Marfans</a:t>
            </a:r>
            <a:r>
              <a:rPr lang="en-US" dirty="0" smtClean="0"/>
              <a:t>, PW, Down S </a:t>
            </a:r>
            <a:r>
              <a:rPr lang="en-US" dirty="0" err="1" smtClean="0"/>
              <a:t>etc</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3</a:t>
            </a:fld>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8524" y="795068"/>
            <a:ext cx="2698415" cy="17912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6132" y="3295725"/>
            <a:ext cx="1821989" cy="2747444"/>
          </a:xfrm>
          <a:prstGeom prst="rect">
            <a:avLst/>
          </a:prstGeom>
        </p:spPr>
      </p:pic>
    </p:spTree>
    <p:extLst>
      <p:ext uri="{BB962C8B-B14F-4D97-AF65-F5344CB8AC3E}">
        <p14:creationId xmlns:p14="http://schemas.microsoft.com/office/powerpoint/2010/main" val="2736254189"/>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0757"/>
            <a:ext cx="10515600" cy="1325563"/>
          </a:xfrm>
        </p:spPr>
        <p:txBody>
          <a:bodyPr>
            <a:normAutofit fontScale="90000"/>
          </a:bodyPr>
          <a:lstStyle/>
          <a:p>
            <a:r>
              <a:rPr lang="en-US" dirty="0" smtClean="0"/>
              <a:t>Preoperative </a:t>
            </a:r>
            <a:r>
              <a:rPr lang="en-US" dirty="0" smtClean="0"/>
              <a:t>planning for ASD</a:t>
            </a:r>
            <a:r>
              <a:rPr lang="en-US" dirty="0" smtClean="0"/>
              <a:t/>
            </a:r>
            <a:br>
              <a:rPr lang="en-US" dirty="0" smtClean="0"/>
            </a:br>
            <a:r>
              <a:rPr lang="en-US" dirty="0" smtClean="0"/>
              <a:t>Patient evaluation</a:t>
            </a:r>
            <a:br>
              <a:rPr lang="en-US" dirty="0" smtClean="0"/>
            </a:br>
            <a:endParaRPr lang="en-US" dirty="0"/>
          </a:p>
        </p:txBody>
      </p:sp>
      <p:sp>
        <p:nvSpPr>
          <p:cNvPr id="3" name="Content Placeholder 2"/>
          <p:cNvSpPr>
            <a:spLocks noGrp="1"/>
          </p:cNvSpPr>
          <p:nvPr>
            <p:ph idx="1"/>
          </p:nvPr>
        </p:nvSpPr>
        <p:spPr>
          <a:xfrm>
            <a:off x="838200" y="1825625"/>
            <a:ext cx="5443847" cy="4351338"/>
          </a:xfrm>
        </p:spPr>
        <p:txBody>
          <a:bodyPr>
            <a:normAutofit fontScale="92500" lnSpcReduction="20000"/>
          </a:bodyPr>
          <a:lstStyle/>
          <a:p>
            <a:r>
              <a:rPr lang="en-US" dirty="0" smtClean="0"/>
              <a:t>Consider patient’s medical status (remember all deformity surgery is elective)</a:t>
            </a:r>
          </a:p>
          <a:p>
            <a:r>
              <a:rPr lang="en-US" dirty="0" smtClean="0"/>
              <a:t>Identify aspects of deformity contributing to patients’ symptoms (may be focal problem that does not require treatment of entire deformity</a:t>
            </a:r>
            <a:r>
              <a:rPr lang="en-US" dirty="0" smtClean="0"/>
              <a:t>)</a:t>
            </a:r>
            <a:endParaRPr lang="en-US" dirty="0" smtClean="0"/>
          </a:p>
          <a:p>
            <a:r>
              <a:rPr lang="en-US" dirty="0" smtClean="0"/>
              <a:t>Consider likelihood of progression</a:t>
            </a:r>
          </a:p>
          <a:p>
            <a:r>
              <a:rPr lang="en-US" dirty="0" smtClean="0"/>
              <a:t>Evaluate results of prior decompression and fusion</a:t>
            </a:r>
          </a:p>
          <a:p>
            <a:r>
              <a:rPr lang="en-US" dirty="0" smtClean="0"/>
              <a:t>Look for hip flexor contractures</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30</a:t>
            </a:fld>
            <a:endParaRPr lang="en-US"/>
          </a:p>
        </p:txBody>
      </p:sp>
      <p:pic>
        <p:nvPicPr>
          <p:cNvPr id="45058" name="Picture 2" descr="http://www.healthcarethai.com/wp-content/uploads/health-0013.12.jpg"/>
          <p:cNvPicPr>
            <a:picLocks noChangeAspect="1" noChangeArrowheads="1"/>
          </p:cNvPicPr>
          <p:nvPr/>
        </p:nvPicPr>
        <p:blipFill>
          <a:blip r:embed="rId2" cstate="print"/>
          <a:srcRect/>
          <a:stretch>
            <a:fillRect/>
          </a:stretch>
        </p:blipFill>
        <p:spPr bwMode="auto">
          <a:xfrm>
            <a:off x="6924510" y="2231613"/>
            <a:ext cx="4412003" cy="2174133"/>
          </a:xfrm>
          <a:prstGeom prst="rect">
            <a:avLst/>
          </a:prstGeom>
          <a:noFill/>
        </p:spPr>
      </p:pic>
    </p:spTree>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Preoperative </a:t>
            </a:r>
            <a:r>
              <a:rPr lang="en-US" b="1" dirty="0" smtClean="0"/>
              <a:t>planning</a:t>
            </a:r>
            <a:br>
              <a:rPr lang="en-US" b="1" dirty="0" smtClean="0"/>
            </a:br>
            <a:r>
              <a:rPr lang="en-US" b="1" dirty="0" smtClean="0"/>
              <a:t>Radiographic evaluation</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1. </a:t>
            </a:r>
            <a:r>
              <a:rPr lang="en-US" dirty="0" smtClean="0"/>
              <a:t>Upright </a:t>
            </a:r>
            <a:r>
              <a:rPr lang="en-US" dirty="0"/>
              <a:t>AP and lateral 36 inch scoliosis </a:t>
            </a:r>
            <a:r>
              <a:rPr lang="en-US" dirty="0" err="1"/>
              <a:t>xrays</a:t>
            </a:r>
            <a:r>
              <a:rPr lang="en-US" dirty="0"/>
              <a:t> </a:t>
            </a:r>
            <a:endParaRPr lang="en-US" dirty="0" smtClean="0"/>
          </a:p>
          <a:p>
            <a:pPr marL="0" indent="0">
              <a:buNone/>
            </a:pPr>
            <a:r>
              <a:rPr lang="en-US" dirty="0" smtClean="0"/>
              <a:t>2</a:t>
            </a:r>
            <a:r>
              <a:rPr lang="en-US" dirty="0" smtClean="0"/>
              <a:t>. MRI </a:t>
            </a:r>
            <a:r>
              <a:rPr lang="en-US" dirty="0"/>
              <a:t>to evaluate symptoms</a:t>
            </a:r>
          </a:p>
          <a:p>
            <a:pPr>
              <a:buNone/>
            </a:pPr>
            <a:r>
              <a:rPr lang="en-US" dirty="0" smtClean="0"/>
              <a:t>3. Measure </a:t>
            </a:r>
            <a:r>
              <a:rPr lang="en-US" dirty="0"/>
              <a:t>sagittal parameters (SVA, TK, LL, </a:t>
            </a:r>
            <a:r>
              <a:rPr lang="en-US" dirty="0" smtClean="0"/>
              <a:t>PI), </a:t>
            </a:r>
            <a:r>
              <a:rPr lang="en-US" dirty="0"/>
              <a:t>coronal parameters (deviation from CSVL, Cobb </a:t>
            </a:r>
            <a:r>
              <a:rPr lang="en-US" dirty="0" smtClean="0"/>
              <a:t>angle </a:t>
            </a:r>
            <a:r>
              <a:rPr lang="en-US" dirty="0"/>
              <a:t>of curve(s</a:t>
            </a:r>
            <a:r>
              <a:rPr lang="en-US" dirty="0" smtClean="0"/>
              <a:t>) )</a:t>
            </a:r>
            <a:endParaRPr lang="en-US" dirty="0" smtClean="0"/>
          </a:p>
          <a:p>
            <a:pPr>
              <a:buNone/>
            </a:pPr>
            <a:r>
              <a:rPr lang="en-US" dirty="0"/>
              <a:t>4</a:t>
            </a:r>
            <a:r>
              <a:rPr lang="en-US" dirty="0" smtClean="0"/>
              <a:t>. </a:t>
            </a:r>
            <a:r>
              <a:rPr lang="en-US" dirty="0" smtClean="0"/>
              <a:t>Does the patient have pelvic obliquity?</a:t>
            </a:r>
            <a:endParaRPr lang="en-US" dirty="0"/>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31</a:t>
            </a:fld>
            <a:endParaRPr lang="en-US"/>
          </a:p>
        </p:txBody>
      </p:sp>
    </p:spTree>
    <p:extLst>
      <p:ext uri="{BB962C8B-B14F-4D97-AF65-F5344CB8AC3E}">
        <p14:creationId xmlns:p14="http://schemas.microsoft.com/office/powerpoint/2010/main" val="348854443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Preoperative </a:t>
            </a:r>
            <a:r>
              <a:rPr lang="en-US" b="1" dirty="0" smtClean="0"/>
              <a:t>planning</a:t>
            </a:r>
            <a:br>
              <a:rPr lang="en-US" b="1" dirty="0" smtClean="0"/>
            </a:br>
            <a:r>
              <a:rPr lang="en-US" b="1" dirty="0" smtClean="0"/>
              <a:t>Manage patient expectations</a:t>
            </a:r>
            <a:endParaRPr lang="en-US" dirty="0"/>
          </a:p>
        </p:txBody>
      </p:sp>
      <p:sp>
        <p:nvSpPr>
          <p:cNvPr id="3" name="Content Placeholder 2"/>
          <p:cNvSpPr>
            <a:spLocks noGrp="1"/>
          </p:cNvSpPr>
          <p:nvPr>
            <p:ph idx="1"/>
          </p:nvPr>
        </p:nvSpPr>
        <p:spPr/>
        <p:txBody>
          <a:bodyPr/>
          <a:lstStyle/>
          <a:p>
            <a:r>
              <a:rPr lang="en-US" dirty="0"/>
              <a:t>Appearance</a:t>
            </a:r>
          </a:p>
          <a:p>
            <a:r>
              <a:rPr lang="en-US" dirty="0"/>
              <a:t>Pain</a:t>
            </a:r>
          </a:p>
          <a:p>
            <a:r>
              <a:rPr lang="en-US" dirty="0"/>
              <a:t>Function</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32</a:t>
            </a:fld>
            <a:endParaRPr lang="en-US"/>
          </a:p>
        </p:txBody>
      </p:sp>
    </p:spTree>
    <p:extLst>
      <p:ext uri="{BB962C8B-B14F-4D97-AF65-F5344CB8AC3E}">
        <p14:creationId xmlns:p14="http://schemas.microsoft.com/office/powerpoint/2010/main" val="4087348656"/>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Preoperative planning</a:t>
            </a:r>
            <a:br>
              <a:rPr lang="en-US" b="1" dirty="0" smtClean="0"/>
            </a:br>
            <a:r>
              <a:rPr lang="en-US" b="1" dirty="0" smtClean="0"/>
              <a:t>Initial considerations for construct</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1. How much correction do you need in three planes?</a:t>
            </a:r>
          </a:p>
          <a:p>
            <a:pPr lvl="1"/>
            <a:r>
              <a:rPr lang="en-US" dirty="0" smtClean="0"/>
              <a:t>Goal is balance in all 3 planes + </a:t>
            </a:r>
            <a:r>
              <a:rPr lang="en-US" dirty="0" err="1" smtClean="0"/>
              <a:t>spinopelvic</a:t>
            </a:r>
            <a:r>
              <a:rPr lang="en-US" dirty="0" smtClean="0"/>
              <a:t> </a:t>
            </a:r>
            <a:r>
              <a:rPr lang="en-US" dirty="0"/>
              <a:t>balance </a:t>
            </a:r>
            <a:r>
              <a:rPr lang="en-US" dirty="0" smtClean="0"/>
              <a:t>(LL </a:t>
            </a:r>
            <a:r>
              <a:rPr lang="en-US" dirty="0"/>
              <a:t>= PI +/- </a:t>
            </a:r>
            <a:r>
              <a:rPr lang="en-US" dirty="0" smtClean="0"/>
              <a:t>10ᵒ)</a:t>
            </a:r>
            <a:endParaRPr lang="en-US" dirty="0" smtClean="0"/>
          </a:p>
          <a:p>
            <a:pPr lvl="1"/>
            <a:r>
              <a:rPr lang="en-US" dirty="0" err="1" smtClean="0"/>
              <a:t>Sagittal</a:t>
            </a:r>
            <a:r>
              <a:rPr lang="en-US" dirty="0" smtClean="0"/>
              <a:t> balance is most important (some guesswork)</a:t>
            </a:r>
          </a:p>
          <a:p>
            <a:pPr marL="0" indent="0">
              <a:buNone/>
            </a:pPr>
            <a:r>
              <a:rPr lang="en-US" dirty="0" smtClean="0"/>
              <a:t>2</a:t>
            </a:r>
            <a:r>
              <a:rPr lang="en-US" dirty="0" smtClean="0"/>
              <a:t>. Where are you going to get this correction and with what techniques?</a:t>
            </a:r>
          </a:p>
          <a:p>
            <a:pPr lvl="1"/>
            <a:r>
              <a:rPr lang="en-US" dirty="0" smtClean="0"/>
              <a:t>(</a:t>
            </a:r>
            <a:r>
              <a:rPr lang="en-US" dirty="0" err="1" smtClean="0"/>
              <a:t>Interbody</a:t>
            </a:r>
            <a:r>
              <a:rPr lang="en-US" dirty="0" smtClean="0"/>
              <a:t> fusion, SPO, PSO, VCR, </a:t>
            </a:r>
            <a:r>
              <a:rPr lang="en-US" dirty="0" err="1" smtClean="0"/>
              <a:t>facetectomies</a:t>
            </a:r>
            <a:r>
              <a:rPr lang="en-US" dirty="0" smtClean="0"/>
              <a:t> and “bring spine to the rod”)</a:t>
            </a:r>
          </a:p>
          <a:p>
            <a:pPr marL="0" indent="0">
              <a:buNone/>
            </a:pPr>
            <a:r>
              <a:rPr lang="en-US" dirty="0" smtClean="0"/>
              <a:t>3. Where do you need </a:t>
            </a:r>
            <a:r>
              <a:rPr lang="en-US" dirty="0" err="1" smtClean="0"/>
              <a:t>interbody</a:t>
            </a:r>
            <a:r>
              <a:rPr lang="en-US" dirty="0" smtClean="0"/>
              <a:t> fusions to augment arthrodesis?</a:t>
            </a:r>
          </a:p>
          <a:p>
            <a:pPr marL="0" indent="0">
              <a:buNone/>
            </a:pPr>
            <a:r>
              <a:rPr lang="en-US" dirty="0" smtClean="0"/>
              <a:t>4. Where do you need neural decompression?</a:t>
            </a:r>
          </a:p>
          <a:p>
            <a:pPr marL="0" indent="0">
              <a:buNone/>
            </a:pPr>
            <a:r>
              <a:rPr lang="en-US" dirty="0" smtClean="0"/>
              <a:t>5. What levels do you need to include in your construct?</a:t>
            </a:r>
          </a:p>
          <a:p>
            <a:pPr lvl="1"/>
            <a:r>
              <a:rPr lang="en-US" dirty="0" smtClean="0"/>
              <a:t>Want to include unstable segments</a:t>
            </a:r>
          </a:p>
          <a:p>
            <a:pPr lvl="1"/>
            <a:r>
              <a:rPr lang="en-US" dirty="0" smtClean="0"/>
              <a:t>Should you extend inferiorly to L5, S1, or Ilium?</a:t>
            </a:r>
          </a:p>
          <a:p>
            <a:pPr lvl="1"/>
            <a:r>
              <a:rPr lang="en-US" dirty="0" smtClean="0"/>
              <a:t>How far superiorly to extend?</a:t>
            </a:r>
          </a:p>
          <a:p>
            <a:pPr lvl="2"/>
            <a:r>
              <a:rPr lang="en-US" dirty="0" smtClean="0"/>
              <a:t>Want to reach stable vertebra in coronal plane</a:t>
            </a:r>
          </a:p>
          <a:p>
            <a:pPr lvl="2"/>
            <a:r>
              <a:rPr lang="en-US" dirty="0" smtClean="0"/>
              <a:t>Want to extend far enough to restore </a:t>
            </a:r>
            <a:r>
              <a:rPr lang="en-US" dirty="0" err="1" smtClean="0"/>
              <a:t>sagittal</a:t>
            </a:r>
            <a:r>
              <a:rPr lang="en-US" dirty="0" smtClean="0"/>
              <a:t> balance</a:t>
            </a:r>
          </a:p>
          <a:p>
            <a:pPr lvl="2"/>
            <a:r>
              <a:rPr lang="en-US" dirty="0" smtClean="0"/>
              <a:t>Do not want to stop at T/L junction or apex of thoracic </a:t>
            </a:r>
            <a:r>
              <a:rPr lang="en-US" dirty="0" err="1" smtClean="0"/>
              <a:t>kyphosis</a:t>
            </a:r>
            <a:r>
              <a:rPr lang="en-US" dirty="0" smtClean="0"/>
              <a:t> </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33</a:t>
            </a:fld>
            <a:endParaRPr lang="en-US"/>
          </a:p>
        </p:txBody>
      </p:sp>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Preoperative planning</a:t>
            </a:r>
            <a:br>
              <a:rPr lang="en-US" dirty="0" smtClean="0"/>
            </a:br>
            <a:r>
              <a:rPr lang="en-US" dirty="0" smtClean="0"/>
              <a:t>Other considerations </a:t>
            </a:r>
            <a:endParaRPr lang="en-US" dirty="0"/>
          </a:p>
        </p:txBody>
      </p:sp>
      <p:sp>
        <p:nvSpPr>
          <p:cNvPr id="3" name="Content Placeholder 2"/>
          <p:cNvSpPr>
            <a:spLocks noGrp="1"/>
          </p:cNvSpPr>
          <p:nvPr>
            <p:ph idx="1"/>
          </p:nvPr>
        </p:nvSpPr>
        <p:spPr/>
        <p:txBody>
          <a:bodyPr>
            <a:normAutofit lnSpcReduction="10000"/>
          </a:bodyPr>
          <a:lstStyle/>
          <a:p>
            <a:r>
              <a:rPr lang="en-US" dirty="0" smtClean="0"/>
              <a:t>Types of screws to use and where (reduction, fixed angle, </a:t>
            </a:r>
            <a:r>
              <a:rPr lang="en-US" dirty="0" err="1" smtClean="0"/>
              <a:t>polyaxial</a:t>
            </a:r>
            <a:r>
              <a:rPr lang="en-US" dirty="0" smtClean="0"/>
              <a:t> tulip heads)</a:t>
            </a:r>
          </a:p>
          <a:p>
            <a:r>
              <a:rPr lang="en-US" dirty="0" smtClean="0"/>
              <a:t>Rod placement technique</a:t>
            </a:r>
          </a:p>
          <a:p>
            <a:r>
              <a:rPr lang="en-US" dirty="0" smtClean="0"/>
              <a:t>Material and size of rods (add 3</a:t>
            </a:r>
            <a:r>
              <a:rPr lang="en-US" baseline="30000" dirty="0" smtClean="0"/>
              <a:t>rd</a:t>
            </a:r>
            <a:r>
              <a:rPr lang="en-US" dirty="0" smtClean="0"/>
              <a:t> or 4</a:t>
            </a:r>
            <a:r>
              <a:rPr lang="en-US" baseline="30000" dirty="0" smtClean="0"/>
              <a:t>th</a:t>
            </a:r>
            <a:r>
              <a:rPr lang="en-US" dirty="0" smtClean="0"/>
              <a:t> rod)</a:t>
            </a:r>
          </a:p>
          <a:p>
            <a:r>
              <a:rPr lang="en-US" dirty="0" smtClean="0"/>
              <a:t>Use of crosslink</a:t>
            </a:r>
          </a:p>
          <a:p>
            <a:r>
              <a:rPr lang="en-US" dirty="0" smtClean="0"/>
              <a:t>Type of </a:t>
            </a:r>
            <a:r>
              <a:rPr lang="en-US" dirty="0" err="1" smtClean="0"/>
              <a:t>arthrodesis</a:t>
            </a:r>
            <a:r>
              <a:rPr lang="en-US" dirty="0" smtClean="0"/>
              <a:t> material</a:t>
            </a:r>
          </a:p>
          <a:p>
            <a:r>
              <a:rPr lang="en-US" dirty="0" smtClean="0"/>
              <a:t>Whether to use hooks or screws at top of construct</a:t>
            </a:r>
          </a:p>
          <a:p>
            <a:r>
              <a:rPr lang="en-US" dirty="0" smtClean="0"/>
              <a:t>Role for anterior release?</a:t>
            </a:r>
          </a:p>
          <a:p>
            <a:r>
              <a:rPr lang="en-US" dirty="0" err="1" smtClean="0"/>
              <a:t>Intraoperative</a:t>
            </a:r>
            <a:r>
              <a:rPr lang="en-US" dirty="0" smtClean="0"/>
              <a:t> risk reduction techniques (</a:t>
            </a:r>
            <a:r>
              <a:rPr lang="en-US" dirty="0" err="1" smtClean="0"/>
              <a:t>neuromonitoring</a:t>
            </a:r>
            <a:r>
              <a:rPr lang="en-US" dirty="0" smtClean="0"/>
              <a:t>, cell saver)</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34</a:t>
            </a:fld>
            <a:endParaRPr lang="en-US"/>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br>
              <a:rPr lang="en-US" dirty="0" smtClean="0"/>
            </a:br>
            <a:r>
              <a:rPr lang="en-US" dirty="0" smtClean="0"/>
              <a:t>King-Moe Classification System for AIS</a:t>
            </a:r>
            <a:endParaRPr lang="en-US" dirty="0"/>
          </a:p>
        </p:txBody>
      </p:sp>
      <p:sp>
        <p:nvSpPr>
          <p:cNvPr id="3" name="Content Placeholder 2"/>
          <p:cNvSpPr>
            <a:spLocks noGrp="1"/>
          </p:cNvSpPr>
          <p:nvPr>
            <p:ph idx="1"/>
          </p:nvPr>
        </p:nvSpPr>
        <p:spPr/>
        <p:txBody>
          <a:bodyPr/>
          <a:lstStyle/>
          <a:p>
            <a:r>
              <a:rPr lang="en-US" dirty="0" smtClean="0"/>
              <a:t>Introduced in 1980s</a:t>
            </a:r>
          </a:p>
          <a:p>
            <a:r>
              <a:rPr lang="en-US" dirty="0" smtClean="0"/>
              <a:t>Concurrent with Harrington rod instrumentation</a:t>
            </a:r>
          </a:p>
          <a:p>
            <a:r>
              <a:rPr lang="en-US" dirty="0" smtClean="0"/>
              <a:t>Only accounted for coronal deformity</a:t>
            </a:r>
          </a:p>
          <a:p>
            <a:r>
              <a:rPr lang="en-US" dirty="0" smtClean="0"/>
              <a:t>Not comprehensive, poor </a:t>
            </a:r>
            <a:r>
              <a:rPr lang="en-US" dirty="0" err="1" smtClean="0"/>
              <a:t>intraobserver</a:t>
            </a:r>
            <a:r>
              <a:rPr lang="en-US" dirty="0" smtClean="0"/>
              <a:t> </a:t>
            </a:r>
            <a:r>
              <a:rPr lang="en-US" dirty="0"/>
              <a:t>validity, reliability, and reproducibility</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4</a:t>
            </a:fld>
            <a:endParaRPr lang="en-US"/>
          </a:p>
        </p:txBody>
      </p:sp>
      <p:pic>
        <p:nvPicPr>
          <p:cNvPr id="6" name="Picture 5"/>
          <p:cNvPicPr>
            <a:picLocks noChangeAspect="1"/>
          </p:cNvPicPr>
          <p:nvPr/>
        </p:nvPicPr>
        <p:blipFill>
          <a:blip r:embed="rId2" cstate="print"/>
          <a:stretch>
            <a:fillRect/>
          </a:stretch>
        </p:blipFill>
        <p:spPr>
          <a:xfrm>
            <a:off x="3033712" y="4242099"/>
            <a:ext cx="6124575" cy="2371725"/>
          </a:xfrm>
          <a:prstGeom prst="rect">
            <a:avLst/>
          </a:prstGeom>
        </p:spPr>
      </p:pic>
    </p:spTree>
    <p:extLst>
      <p:ext uri="{BB962C8B-B14F-4D97-AF65-F5344CB8AC3E}">
        <p14:creationId xmlns:p14="http://schemas.microsoft.com/office/powerpoint/2010/main" val="180142038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br>
              <a:rPr lang="en-US" dirty="0" smtClean="0"/>
            </a:br>
            <a:r>
              <a:rPr lang="en-US" dirty="0" err="1" smtClean="0"/>
              <a:t>Lenke</a:t>
            </a:r>
            <a:r>
              <a:rPr lang="en-US" dirty="0" smtClean="0"/>
              <a:t> Classification for AIS</a:t>
            </a:r>
            <a:endParaRPr lang="en-US" dirty="0"/>
          </a:p>
        </p:txBody>
      </p:sp>
      <p:sp>
        <p:nvSpPr>
          <p:cNvPr id="3" name="Content Placeholder 2"/>
          <p:cNvSpPr>
            <a:spLocks noGrp="1"/>
          </p:cNvSpPr>
          <p:nvPr>
            <p:ph idx="1"/>
          </p:nvPr>
        </p:nvSpPr>
        <p:spPr>
          <a:xfrm>
            <a:off x="838200" y="1825625"/>
            <a:ext cx="4756119" cy="4351338"/>
          </a:xfrm>
        </p:spPr>
        <p:txBody>
          <a:bodyPr>
            <a:normAutofit/>
          </a:bodyPr>
          <a:lstStyle/>
          <a:p>
            <a:r>
              <a:rPr lang="en-US" dirty="0" smtClean="0"/>
              <a:t>comprehensive  </a:t>
            </a:r>
          </a:p>
          <a:p>
            <a:r>
              <a:rPr lang="en-US" dirty="0" smtClean="0"/>
              <a:t>provide </a:t>
            </a:r>
            <a:r>
              <a:rPr lang="en-US" dirty="0"/>
              <a:t>two-dimensional analysis with increased emphasis </a:t>
            </a:r>
            <a:r>
              <a:rPr lang="en-US" dirty="0" smtClean="0"/>
              <a:t>on sagittal modifiers</a:t>
            </a:r>
          </a:p>
          <a:p>
            <a:r>
              <a:rPr lang="en-US" dirty="0"/>
              <a:t>treatment based, advocating selective arthrodesis only of the structural curves</a:t>
            </a:r>
            <a:endParaRPr lang="en-US" dirty="0" smtClean="0"/>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5</a:t>
            </a:fld>
            <a:endParaRPr lang="en-US"/>
          </a:p>
        </p:txBody>
      </p:sp>
      <p:pic>
        <p:nvPicPr>
          <p:cNvPr id="7" name="Picture 6"/>
          <p:cNvPicPr>
            <a:picLocks noChangeAspect="1"/>
          </p:cNvPicPr>
          <p:nvPr/>
        </p:nvPicPr>
        <p:blipFill>
          <a:blip r:embed="rId2" cstate="print"/>
          <a:stretch>
            <a:fillRect/>
          </a:stretch>
        </p:blipFill>
        <p:spPr>
          <a:xfrm>
            <a:off x="5820044" y="1568390"/>
            <a:ext cx="5308031" cy="4787960"/>
          </a:xfrm>
          <a:prstGeom prst="rect">
            <a:avLst/>
          </a:prstGeom>
        </p:spPr>
      </p:pic>
    </p:spTree>
    <p:extLst>
      <p:ext uri="{BB962C8B-B14F-4D97-AF65-F5344CB8AC3E}">
        <p14:creationId xmlns:p14="http://schemas.microsoft.com/office/powerpoint/2010/main" val="1710064726"/>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Prior Classification Schemes for ASD</a:t>
            </a:r>
            <a:endParaRPr lang="en-US" dirty="0"/>
          </a:p>
        </p:txBody>
      </p:sp>
      <p:sp>
        <p:nvSpPr>
          <p:cNvPr id="3" name="Content Placeholder 2"/>
          <p:cNvSpPr>
            <a:spLocks noGrp="1"/>
          </p:cNvSpPr>
          <p:nvPr>
            <p:ph idx="1"/>
          </p:nvPr>
        </p:nvSpPr>
        <p:spPr/>
        <p:txBody>
          <a:bodyPr/>
          <a:lstStyle/>
          <a:p>
            <a:r>
              <a:rPr lang="en-US" dirty="0" smtClean="0"/>
              <a:t>Rooted in pediatric deformity, particularly AIS</a:t>
            </a:r>
          </a:p>
          <a:p>
            <a:r>
              <a:rPr lang="en-US" dirty="0" smtClean="0"/>
              <a:t>ID “structural curves” in immature spine that are likely to progress</a:t>
            </a:r>
          </a:p>
          <a:p>
            <a:r>
              <a:rPr lang="en-US" dirty="0" smtClean="0"/>
              <a:t>Provide guidance on levels to fuse in flexible/immature spine</a:t>
            </a:r>
          </a:p>
        </p:txBody>
      </p:sp>
      <p:sp>
        <p:nvSpPr>
          <p:cNvPr id="4" name="Slide Number Placeholder 3"/>
          <p:cNvSpPr>
            <a:spLocks noGrp="1"/>
          </p:cNvSpPr>
          <p:nvPr>
            <p:ph type="sldNum" sz="quarter" idx="12"/>
          </p:nvPr>
        </p:nvSpPr>
        <p:spPr/>
        <p:txBody>
          <a:bodyPr/>
          <a:lstStyle/>
          <a:p>
            <a:fld id="{2F206192-A7A2-4F44-910C-15908E9AD85F}" type="slidenum">
              <a:rPr lang="en-US" smtClean="0"/>
              <a:pPr/>
              <a:t>6</a:t>
            </a:fld>
            <a:endParaRPr lang="en-US"/>
          </a:p>
        </p:txBody>
      </p:sp>
    </p:spTree>
    <p:extLst>
      <p:ext uri="{BB962C8B-B14F-4D97-AF65-F5344CB8AC3E}">
        <p14:creationId xmlns:p14="http://schemas.microsoft.com/office/powerpoint/2010/main" val="438097719"/>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a:t>
            </a:r>
            <a:br>
              <a:rPr lang="en-US" dirty="0" smtClean="0"/>
            </a:br>
            <a:r>
              <a:rPr lang="en-US" dirty="0" smtClean="0"/>
              <a:t>SRS-Schwab Classification for ASD</a:t>
            </a:r>
            <a:endParaRPr lang="en-US" dirty="0"/>
          </a:p>
        </p:txBody>
      </p:sp>
      <p:sp>
        <p:nvSpPr>
          <p:cNvPr id="3" name="Content Placeholder 2"/>
          <p:cNvSpPr>
            <a:spLocks noGrp="1"/>
          </p:cNvSpPr>
          <p:nvPr>
            <p:ph idx="1"/>
          </p:nvPr>
        </p:nvSpPr>
        <p:spPr>
          <a:xfrm>
            <a:off x="838200" y="1937769"/>
            <a:ext cx="5579853" cy="4351338"/>
          </a:xfrm>
        </p:spPr>
        <p:txBody>
          <a:bodyPr/>
          <a:lstStyle/>
          <a:p>
            <a:r>
              <a:rPr lang="en-US" dirty="0" smtClean="0"/>
              <a:t>Relieving </a:t>
            </a:r>
            <a:r>
              <a:rPr lang="en-US" dirty="0"/>
              <a:t>pain and disability are primary goals of ASD</a:t>
            </a:r>
          </a:p>
          <a:p>
            <a:r>
              <a:rPr lang="en-US" dirty="0"/>
              <a:t>Sagittal and </a:t>
            </a:r>
            <a:r>
              <a:rPr lang="en-US" dirty="0" err="1"/>
              <a:t>spinopelvic</a:t>
            </a:r>
            <a:r>
              <a:rPr lang="en-US" dirty="0"/>
              <a:t> alignment are most critical considerations for </a:t>
            </a:r>
            <a:r>
              <a:rPr lang="en-US" dirty="0" smtClean="0"/>
              <a:t>ASD</a:t>
            </a:r>
            <a:endParaRPr lang="en-US" dirty="0"/>
          </a:p>
          <a:p>
            <a:r>
              <a:rPr lang="en-US" dirty="0" smtClean="0"/>
              <a:t>good </a:t>
            </a:r>
            <a:r>
              <a:rPr lang="en-US" dirty="0" err="1"/>
              <a:t>intraobserver</a:t>
            </a:r>
            <a:r>
              <a:rPr lang="en-US" dirty="0"/>
              <a:t> validity, reliability, and reproducibility</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7</a:t>
            </a:fld>
            <a:endParaRPr lang="en-US"/>
          </a:p>
        </p:txBody>
      </p:sp>
      <p:pic>
        <p:nvPicPr>
          <p:cNvPr id="5" name="Picture 4"/>
          <p:cNvPicPr>
            <a:picLocks noChangeAspect="1"/>
          </p:cNvPicPr>
          <p:nvPr/>
        </p:nvPicPr>
        <p:blipFill>
          <a:blip r:embed="rId2" cstate="print"/>
          <a:stretch>
            <a:fillRect/>
          </a:stretch>
        </p:blipFill>
        <p:spPr>
          <a:xfrm>
            <a:off x="6699938" y="1825625"/>
            <a:ext cx="4876711" cy="3327780"/>
          </a:xfrm>
          <a:prstGeom prst="rect">
            <a:avLst/>
          </a:prstGeom>
        </p:spPr>
      </p:pic>
    </p:spTree>
    <p:extLst>
      <p:ext uri="{BB962C8B-B14F-4D97-AF65-F5344CB8AC3E}">
        <p14:creationId xmlns:p14="http://schemas.microsoft.com/office/powerpoint/2010/main" val="83496519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Degenerative Scoliosis Unique </a:t>
            </a:r>
            <a:r>
              <a:rPr lang="en-US" b="1" dirty="0" smtClean="0"/>
              <a:t>Characteristics</a:t>
            </a:r>
            <a:endParaRPr lang="en-US" dirty="0"/>
          </a:p>
        </p:txBody>
      </p:sp>
      <p:sp>
        <p:nvSpPr>
          <p:cNvPr id="3" name="Content Placeholder 2"/>
          <p:cNvSpPr>
            <a:spLocks noGrp="1"/>
          </p:cNvSpPr>
          <p:nvPr>
            <p:ph idx="1"/>
          </p:nvPr>
        </p:nvSpPr>
        <p:spPr>
          <a:xfrm>
            <a:off x="838200" y="1825625"/>
            <a:ext cx="7772400" cy="4351338"/>
          </a:xfrm>
        </p:spPr>
        <p:txBody>
          <a:bodyPr>
            <a:normAutofit lnSpcReduction="10000"/>
          </a:bodyPr>
          <a:lstStyle/>
          <a:p>
            <a:r>
              <a:rPr lang="en-US" dirty="0"/>
              <a:t>Stenosis, rigid (requiring osteotomies to correct), spondylolisthesis, rotary subluxation, lumbar </a:t>
            </a:r>
            <a:r>
              <a:rPr lang="en-US" dirty="0" err="1"/>
              <a:t>hypolordosis</a:t>
            </a:r>
            <a:r>
              <a:rPr lang="en-US" dirty="0"/>
              <a:t>, poor bone quality</a:t>
            </a:r>
          </a:p>
          <a:p>
            <a:r>
              <a:rPr lang="en-US" dirty="0"/>
              <a:t>Presents differently: back and leg pain, </a:t>
            </a:r>
            <a:r>
              <a:rPr lang="en-US" dirty="0" err="1" smtClean="0"/>
              <a:t>claudication</a:t>
            </a:r>
            <a:r>
              <a:rPr lang="en-US" dirty="0" smtClean="0"/>
              <a:t> with </a:t>
            </a:r>
            <a:r>
              <a:rPr lang="en-US" dirty="0"/>
              <a:t>functional </a:t>
            </a:r>
            <a:r>
              <a:rPr lang="en-US" dirty="0" smtClean="0"/>
              <a:t>debility</a:t>
            </a:r>
            <a:endParaRPr lang="en-US" dirty="0"/>
          </a:p>
          <a:p>
            <a:r>
              <a:rPr lang="en-US" dirty="0"/>
              <a:t>Rare to extend beyond 60ᵒ (10ᵒ defined as scoliosis)</a:t>
            </a:r>
          </a:p>
          <a:p>
            <a:r>
              <a:rPr lang="en-US" dirty="0"/>
              <a:t>Usually lumbar, T/L curve</a:t>
            </a:r>
          </a:p>
          <a:p>
            <a:r>
              <a:rPr lang="en-US" dirty="0"/>
              <a:t>Often fractional lumbosacral curve present (L4 to sacrum) </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8</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0046" y="1690688"/>
            <a:ext cx="2714625" cy="4271176"/>
          </a:xfrm>
          <a:prstGeom prst="rect">
            <a:avLst/>
          </a:prstGeom>
        </p:spPr>
      </p:pic>
    </p:spTree>
    <p:extLst>
      <p:ext uri="{BB962C8B-B14F-4D97-AF65-F5344CB8AC3E}">
        <p14:creationId xmlns:p14="http://schemas.microsoft.com/office/powerpoint/2010/main" val="144487891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General </a:t>
            </a:r>
            <a:r>
              <a:rPr lang="en-US" b="1" dirty="0" smtClean="0"/>
              <a:t>Principles </a:t>
            </a:r>
            <a:r>
              <a:rPr lang="en-US" b="1" dirty="0"/>
              <a:t>and D</a:t>
            </a:r>
            <a:r>
              <a:rPr lang="en-US" b="1" dirty="0" smtClean="0"/>
              <a:t>efinitions</a:t>
            </a:r>
            <a:endParaRPr lang="en-US" dirty="0"/>
          </a:p>
        </p:txBody>
      </p:sp>
      <p:sp>
        <p:nvSpPr>
          <p:cNvPr id="3" name="Content Placeholder 2"/>
          <p:cNvSpPr>
            <a:spLocks noGrp="1"/>
          </p:cNvSpPr>
          <p:nvPr>
            <p:ph idx="1"/>
          </p:nvPr>
        </p:nvSpPr>
        <p:spPr>
          <a:xfrm>
            <a:off x="2296063" y="2187574"/>
            <a:ext cx="7374147" cy="4351338"/>
          </a:xfrm>
        </p:spPr>
        <p:txBody>
          <a:bodyPr/>
          <a:lstStyle/>
          <a:p>
            <a:r>
              <a:rPr lang="en-US" dirty="0"/>
              <a:t>Scoliosis is a coronal </a:t>
            </a:r>
            <a:r>
              <a:rPr lang="en-US" dirty="0" smtClean="0"/>
              <a:t>deformity (10 degrees) </a:t>
            </a:r>
            <a:r>
              <a:rPr lang="en-US" dirty="0"/>
              <a:t>and deformity encompasses imbalance in all planes</a:t>
            </a:r>
          </a:p>
          <a:p>
            <a:endParaRPr lang="en-US" dirty="0"/>
          </a:p>
        </p:txBody>
      </p:sp>
      <p:sp>
        <p:nvSpPr>
          <p:cNvPr id="4" name="Slide Number Placeholder 3"/>
          <p:cNvSpPr>
            <a:spLocks noGrp="1"/>
          </p:cNvSpPr>
          <p:nvPr>
            <p:ph type="sldNum" sz="quarter" idx="12"/>
          </p:nvPr>
        </p:nvSpPr>
        <p:spPr/>
        <p:txBody>
          <a:bodyPr/>
          <a:lstStyle/>
          <a:p>
            <a:fld id="{2F206192-A7A2-4F44-910C-15908E9AD85F}" type="slidenum">
              <a:rPr lang="en-US" smtClean="0"/>
              <a:pPr/>
              <a:t>9</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3418" y="4062413"/>
            <a:ext cx="2857500" cy="2114550"/>
          </a:xfrm>
          <a:prstGeom prst="rect">
            <a:avLst/>
          </a:prstGeom>
        </p:spPr>
      </p:pic>
      <p:sp>
        <p:nvSpPr>
          <p:cNvPr id="6" name="AutoShape 2" descr="data:image/jpeg;base64,/9j/4AAQSkZJRgABAQAAAQABAAD/2wCEAAkGBxQQEhUUEBQVFhQUFhgUGRcVGBQUFRcYGBQYFhUVGBgYHiggGBoxHRcXIjEiJSkrLi4uGB8zODMsNygtLisBCgoKDg0OGxAQGywkHyQ0LCwsLCwsLCwsLCwsLCwsLCwsLCwsLCwsLCwsLCwsLCwsLCwsLCwsLCwsLCwsLCwsLP/AABEIAKwBAgMBEQACEQEDEQH/xAAcAAEAAgMBAQEAAAAAAAAAAAAABgcBBAUIAwL/xABFEAABAwIDAwgHBQUIAgMAAAABAAIDBBESITEFBkETIlFhcYGRsgcyMzRyc6EIFEKxwSNSgtHwU2KSk6LC0uEVJBYXQ//EABsBAQACAwEBAAAAAAAAAAAAAAAEBQEDBgIH/8QAMREAAgIBBAICAQEHAwUAAAAAAAECAxEEEiExBUETIlFhBhQjMjNxgSRCwSWRobHR/9oADAMBAAIRAxEAPwC8UAQBAEAQBAEAQBAEAQBAEAQBAEAQBAEAQBAEBGd7d+aTZj2Mq3vaZGlzcLHPuAbHTRMMHCb6Zdl/2sv+VJ/JetrA/wDuXZf9rL/lSfyWNshwbuzvSfQVF+RMzrdETx+YzXiUlHs9xg5dHVG9sHJiQCQtJtYMOLwWr545PcqZHGrvSrs+AgSulaSLgGJ+nct0WpdGuUHHs1T6Ztlf2sn+VJ/Jetp5ZYEEgc0OGjgCOwi6wD6IAgCAIAgCAIDGJAMSZRjIxIZCAXQDEgF0BlAEAQBAEBi6ZAusZ4AusgygCAICgvtJ+8UnypPOFsr7BVmw9niombGXhgIJLiL6fql1myOT1WtzwS2T0fB7C6nqGuI/A6wJ6gQf0USGqln7I3yqjng72wIG0tOIHM/ae1ebXcMWTiL5Ybc3K/So10pOWX0SKkjvMiDKUHGTYHmZWsHEgE2ucrqJn7G18kA3yo2yMbK0BsjTgcA0huGxIJIFh/2rHST2vDNGojlcEFKsX0yAe19m+xj+BnlCjsGysgIAgCAIAgMLDBwd9GXpndRb+drfVQvIScaJNFd5Obhp5SRWDdnMLjYFuEjNpI4X6VQ/vs4RX/Jy8vI2V1xeM5/JIN1eVbVxNbLMWOvia+R0jbNbwxXtnZTvHa2y2e1ln4ryFt9u2SLMCvV+p03ZkrIIZtTacxrWthkLWhzYyyzXNdnd5N87gHgeCrJ6tq9Vop7tdJapVxJiFZrkuMH6CBGUAQBAEBFN+N637O5ERwtkdO4sBfIImNIbfM2N+zLtU3R6RX7m5YS5NV1vxxyR6l9J8mLDLSxuINjyNQ0u46Me1o4fvKW/Fwcd8Z4WPa/+EReQr9olm7+9tNXEticRI31onjBIOk4TqOsXCg36S2nmXT9+ibCyNizB5O+FFPZlAEBQX2k/eKT5UnnC2VmCst1wDUxgtLrkiwte+E55kLxqFms20vEiw6zZE8bWvpXRsNySZixj2nhhIJJHUq2pxz9iTYzvjbjp6XDVMjEzBhjkiOJjiDdzDcC17HiUuf4MQbR0y0SUYIYRdrswLZ58OJuoTf2NxxdkQtewkkO5Kzv39L5EEdFxfqW9NqSweG+8lL7TcDLKRoZH27MRV5H+TkgPs9nbO9jH8DPKFq9g2UAQBAEAQBAYQEf3zJ5ANaCcThewJyGfAKD5FSdDSKzyyk9M1Hsr2O4L8QIOLiLaNAXMXxmoxyjj9Ymowi16O3upORVxgNJBa4EjMaZdin+IUlPosvA8W5/QsUFdM1wdhyuT8zSBjXOdo0EnsAuVhvCyG8LP4IPuuwzVWM8MUhvwLjkPr9FRaJfLqJT/AAc143+Nqp2MnYCvjpn2foIAgCAIAgKr9OAa9tLEdS+R/c1gBP8AqC6T9nFic5esY/8AJC1tmyCZST6h4fiLiXNNg7jkenVdZDR1Srxjs1uMXD9GT/0UmSu2pFJM4u+7RueCMuGAA2+I+Co/M11aXRuuHt9HrS0QqeIrB6BC4snoygCAoL7SfvFJ8qTzhbIAqbZkbnSxtYQHOe1oLvVBJsCeperOsMR7JrWboTNbeor4WsOoaXHuIyBUGN0f9kSQ4y/J993KExe71omhBs+LCWXbe7iMzYi97rxbtkstcmYqS9lmbKqSKFri0ANBDeJzvqqzH2JPop7eDaFcAXYzyJbhvHo0ON8DyM7jTNW9Ea5Y45Iljl+SHFT5LCI57X2d7GP4GeUKP7MmygCAIAgCAIDCAie+dfJE+MRvLbhxNragixz7SqnyeqlTt2lH5jWT0+3Z2RCj2/VSYyaiQBr3NaRyeYHHNpUKzyM4xSl2V9vl7asN8kl3O2rUSzujlkxtDMRJa1pGYAzbrxU7x2sd/a6LLxevlqm8rgmoCtOi5xhHH3rnwUzxxfZnbiOY8L+Kia2zZRJrsheRt+KiUjS3HprRvkP43YR8LdPqXLR4uvFW78kTwtO2nf8Akkysy5MoAgCAID8TSBgLnaAEnsAuUXJhvCyU9vpVtranlWYuTZAY2FwLBjJOL1uOngF0/jMU17G8Nvn+xzXkddGyUYweUQaj3fDi57i0XeQMZw/huQL9qu565QwsietaxCJNvQpQmCsqWketGO6z7j81T/tBdC2qDXaLbR3fJyXOFypYBAEBQX2k/eKT5UnnC2QBU2zWYpY2lxZd7RjGrbuAxDrC9T6ESc1WxKKN5u+rrXAZ4WlwHbhJt2EqDGyb6WCQ64mNk0lHynKQRTxyxXfheS3q436dFrtnPH2PUIRXRZNcTTbPZcAucMz3Hw1Kr12bin96a+pa6RkljG8cmHNbhY4A4gRbirfTQjhYfJEskyKFTH0zSe19nexj+BnlC0ezJsoAgCAIAgCAwUBXm+9cDM7oiZbvzcfzHguc8vLfbGCOR87N2XRgiObNjLYmX1IxHtOf8lV6uX8Tvop9a8WYT6JjuG8GWbpayPPqJdl9PqrvwrzFs6PwC+siahXh0ZEN+annRx9ALz381v8AuVN5Wzqtezn/ADlvEal7JFsWm5KGNh1DRftOZVnp6/jrUS501XxVRh+Eby3G8IAgCAID8SNuD2LK7PM1mLKC21tEskc1n4S5hJAdoTlZ18sl1EfFU2QVr4b/AAchTSouSa/sd+moo5Yw5zebkSD1DoHDj3qonTqaNRlT+v4KWzUzrntXZY+60OGljFyRYkXNzhxGw7hl3KFfLdY5Hd+Nc3pYSftHZC1L9SwMoAgKC+0p7xSfKk84WyBhlSUPtGXbjGNvN/e5w5vfovcumZRbhgqywGN1PSNztFyYcWjhc3tfq4dJVVitvnskvLNzYsEk8gbM9r+Ts93Ji+ID1QRwPHWyiWzS6NsUbO+Vc6STk43YQ0E3tia04bsuOguwpTyz3LorHbe0amKKSnqmAtkILHcGkODjh/K3C6tqoR3JohTbIoVLbbTNR7X2d7GP4GeUKP7MmygCAIAgCAIDBWH2Crd+wTUSNc4hlm80YbHEOOVzx4qj1s4x1CUlwczr5qOqUZI5LhNh5rowRa1wcxlwtzfEqtlPTSlyipnPSN/bsn24ETXQcqWNbKSY3FmKzsDiAc10Hj41qvMEdT4uutUqUFglSnFmQGsP3iutqDIG/wALPW7siFRWfxtbj8HMX/6jyCj6RPWq9OnP0sgIAgCAwgNavrGwsLpHBoA1Jt3L1FZlg122RhBuRRVHAHOdI/8AFIcjpmbk/VdtK3bBQRxeptfOCV0TSwWOpz6eAsuc1Wvr+dV/kobfs8r0TzdeQOpo7cAW565EjNV1y+zwfRPFS3aWKXpHXC1lkZQBAUF9pP3ik+VJ5wtkDBUlA0mWMB2El7QHfukuFnL3LoyizjsilEgdy8k07HAl/KFzmknLIZDPIKqsslt4WCVFRJuwfcaZz3nny6n8TidST9FX/wAzN/BBauHlg5rJuTqA4vJBuMwGiN4vpr3kKZS1F9GubIttirqYIH0tUzE11jHIeBa4O5p4iwsrCqMHLMSNJsipUqXTNR7X2d7GP4GeUKP7MmygCAwgMoAgCA/JQFS+kKcPfO4aCzP8P9Fc1rZbtWcj5Cz5Ncsej5wDJvYP0VPLiRz7S3ck33BmbyMjG6skzHxNDvDXwXV+LkpUnb+Fs3afBIK6o5ON7/3Wk+AyVhOW1NlpZLZFsiG5NPilc854G69Jdx+jvEKl8XHfZOxnPeFjvsnaybtV2lhHSIysgIAgCAwVkHA3vsY2tI9Zw+gKkaaO6Rz/AO0Nrr0ya9srhkML5Hh4dcAnIm2RIGnWMwnmZXafTfJVIoNNZt2uz+X/AJOzS7KL6mNrJZMBwlzThIIuXEHm30yvfiuV0fkFq7IxurWU++clqqqpWwqqjlS7LA2Xs9lOzBHe1y7M3zOq6Kcm+zo9Ppq6I7YG6Fg3mUAQFBfaT94pPlSecLZAFQ0zA57Q42BcAT0AkXPgtjMFp7i7BpjODTvLwCW4jmCdL2sBbjl4qm1dsmsSWCZVFEn3oe+ScQXbzG42nMXwEHDbgePcocE8ZZu4IXvU2CR4++tdHI7Llmg4b9Z0I/qysaJSxlI02HH2vT1UFI9uNtRSPw2kBuWEPBHSRmLWz1UmtqT/AAzRJPBDCpcuuTUe19nexj+BnlCj+zJsoAgCAIAgCA/JQeik95mFs07JHEsEruGl3YgQe/Rc9dGK1DXs5bUVxWqa9mRtSNoAJILQBY2ByHQoFuik5ZyVlvjZyzLKJZ6MqgSPqC1rxlH62QPr2yV14yvZFov/AA1Tri4kh3xqMMGHjI4N7hmfyW/yU9tDX5JPl7dmna/I3Np8MGI6yOLu71R9Anjq9lCM+Kq+PTr9TvhTyzMoAgCAID8SOsL9Cw2Yl1kgm3Nux1LwInYmsFjkQcRzOvC1vqtltn7u1CXDkcV+0Gp+ecVD+Vc/5OBRUX7R7jrIQ0dYvlkvXn9bWtFtzyVkG7pQqivZKdmAMqYW5HFfPsYSP1XC+C+2p5Oyjp1pr4wn2TILtS3P0gCAICgvtJ+8UnypPOFsgCoaWMOe1pNgXAE9AJzK2SMF2+i+hhjLuReSzEbG92nmgXudc1Q6puUuSfWsRP1tGAvqJBI5xsG5tycOcSRlwtxWtLHR7ykcmpxyF4ppIqhjThdTSWDxbI4Xa+IU2CUUaZNMj+2NnRNpJ3073wGzDLSycf2jQC3vsb6ZLdXPM0jXJcEBKnz9kdHtfZ3sY/gZ5Qo/sybKAIAgCAIAgMFBkp7fECR1URoXOt3ZfmCuX1c1+95Rx2vsX78sGYXHk25nNo/JV9ze8p9Q38mCWejenwtnde5dI3wDMh9Suk8V/TeTr/Cf0WfPfWoxTNYM8DdOlzzp4Bvio/kpbrI1ojeZlvthUiYUVNybGMH4WgeA1V1CO2KR0FcdsNpsr0ewgCAIAgPnOcj2FF2jxY/q/wCzKo2hGwAvdkTxBw59OSmaXSPU3PfzFej5lVZNzwuj57OpHu9jUOzb6rg3XqdbLjwKrPPw0ukx8teU+P1Og8Rc5alRSUXnskO50LpX2eXg0rgMwOdceqTnfU5/TiarQafTO35qM9dM6vU6a2dysuayvwT0BXhsRlDIQBAUF9pP3ik+VJ5wtkAVBDEXua1uZcQ0DrJsFsZguj0WUclKRHKW+tisLki5sWk/XvVHq5bpcE2vKWDZ332cwSyRyYzFKC9x1N4zjuDwGHF4LxVlNbez0+iuoN3Y5jj2fUjlASQxxwya5YTkforNWySxOJH2p8pnQ2xtyUUclLtCA8qQ0RzFt7kPa4kOtrhHf1LzCEZT3RZly4wQB3Gym5ymaD2ts72MfwM8oWj2DZQBAEAQBAEB8qiQNa5xNgASe4XXmTwjzLhZKRlqi5hbJ+O4udQTmb9IXLuKnc5HFyrjZe5Z5R04WWjZ8IUC+Et+Su1EJ/ISX0byEOqGuOZLHAdAAIJ/JdD4mX1aOp8JLFconyoh95rsXDlC/uZ6v1AK0U/x9a5+kR6v9R5Jy9RLAV+dMEAQBAEAQHF3n2synjIeSC9pANjbgDc9620175IrfJ6hV0ygv5pLgrHeZnKxNdGbt1u3MHvXSaGUac7vZxGg3VWShNcnTiiwMaOLWi//AGuR/aPF8ZL8dEeF8vn3Ljkm+6MY5Jzhnjkcb9NrNH0CrfDVbKP1Pp8Lfkisekd5W56CAIAgKC+0n7xSfKk84WyAKghlLHNc3ItIIPQRmCtjME73Aq6mOZsj2uMc7vaO0vnzs+GVuCrdWoPolVNlqb5ULqiBssZOIDK2WYyPjeyr4NweUb854Km/+MUkzjHTVBbOzQPBaSRqLHr4hWkbZuOZrgiyrUXwfPa28dVDTS0FazGSBge7Mizg4EEjnZXzus1VRzvgzEpvGGQkqbJ5XBpPa+zvYx/AzyhR/Zk2UAQGEBlAEAQEZ36mkEGFg5rzheeIb0DtUDyF0q6+Cs8rfKqj6lU7dZcNaNSVzumeG5M5TSP7uTN+WlwN5pcMvwmw07L93WsSvTlgS1SctuCTbkxmnpKmdwLXE4G31sBYHP8AvOPgFeaTbVTKw6HRqNOmladbcWmzkedABGO3V3+36rx4iH1lN+zz4Sv6ytfbJirkvwgCAIAUB+Si5BEN7p8UgYMwG5jt1Hh+aKyUeIPk4n9o73K+MI+ln/JCBsTnOkgkdETmWjNh6SW9n5q00d87Kmp856ZXLXpwULY5NymfJb9s0DPDyn/5nK+Z1Z3i3XwVJqIaaVs4RnmSWMPsm1eNrvr+Svj+/RYW6kb2wASNwuu7K98r5EHotZeNFXKulRl2dZ4+qVVO2R2lKJwQBAEBQX2k/eKT5UnnC2QBUmz5Gsljc8XaHtLh0gEXHgvclkwjvbW3xmmkuz9nECAIxaxa1wcA7ryCjvTR2/bs2qx54Ln3VrHV9NhuIwRcgZv7AdBqqW2LjLBMTKv383YcyoLqZpOWIhp51wbYgNb9KsdJf9cSI9sOco5029XL0skFYwPla39lLbntcHi7Xd11JVOJ7ov/AAa3Y2sMiZUhvcmaj2vs72MfwM8oWgybKAIAgCAIDF0BXnpS2vYRwxHMOxydlrNb25k/whVuvtjt2FR5S+G3432QqH/2Cw3zBz8de1Uc4fHF4OdnX8aePZ2Ks2FxwsVCz9yti/sdKkqC2giY4WMkr5Ostacie0kK71FmNKo/k6K+zbolBf7ibbq03J0zOl13n+LT6WVto6/jqSLzx9Xx6eMTsqUTQgCAIAgPnOSGm2tsuH1Xl8rgxJZTK42g2QSftRYvN78Lf3TobBeNHaoTe7tnzzX0XRulOaNdnHFkM8uof0Vab0r4U19LllZJtvjs2KFxLwwaSFoses/pr3LjfLaH/qOyPbeTofA3zqlLnssWmiDGhrRYAAAdQXQxWFg7VH2XoyEAQBAUF9pP3ik+VJ5wtkAU9HGXENaLkkAAaknQLbJpGCVx7CjoA2XaBu885lM31j0F5/C1Rt8rOI9G3btXJK/R1vC+WSQFgLpH4mtBDWgBo5vZYBV2qhtfBIqllckj3t2TPyRlL+TlAMkbYsmtOHIEn1ujoWil4nye5NOPBWW0N4oamGRlXABVNBDJo7AFwOjx0cLi/craNUoyUk+GRHJYwyIlSpcJmo9r7O9jH8DPKFG9mTZWQEAQBAYKA0tr1ghifITbCMu05AeNlpuntrbNV09lcmVBtFnNLicV8y46uPEnrXJytnZPLOEldZdPdI5GxYyA54vm64tl1D8j9FLvnGMUmTtTbGMEmb7aqWR7I2AufI5rBe2pyuTh01PcvNFMbbEeKdPG2aS9ks2pS2lbAw3wBkIP95xu53i6/cpGqhm6FS9EzWVp310x9FiwxhrQ1ugAA7AF0CWFg6eMdscH0WT0EAQBAYKwwaW2Kjk4Xu6Gm3ach9Vo1VjrqlIjau346ZSK+heRcA2vwHq940OhWnxeinGjdJ5bPn89fqHJtPg+MgJDhbN3X13C86PV/umqzOOXJ44Csrs9bX+nR9t35myVcLbglr82nUWY6xtfsW+/T2S1btnHC9Mn+JplDVQb6ZZwUk7oygCAIAgKC+0n7xSfKk84WyAKipKl0T2vYbOY4Oaegg3BWxrJgVNS+V7nyOLnuNy5xuSem6wobeEZ5fZL9ztvScrG3BGIYiC4sYARlhDnH8RJIUHV1pLJvpeXgszaG8Rnjc1lNO/CMLXWs02BuSToqr2mTNqSKL2vTOjmka9uE4ibagXzFiugokpQRXWLEmaRWyXTPJ7X2d7GP4GeUKP7BsoAgCAID8yPDRc6DMrDeFlmG0ip9/d5TV/sobiEZk6F5GXcOpU+q1ik9sSg1vkFJ7I9HB2PU8sx8Tzn6viDhd43VXZDa1NFPbD45KaN+jpOThDSOd+X9ZKPqLVJoh6m7dLk6u48RdVg2/ZxMc9x/CCcmnt18CrXxkctyfovPDRzNzfSOvu237xV8oeGKXxyb9CPBbNF/G1Mpnrx6+fWyt9E7Cu/yzpv1P0sgIAgCAwVhgiu+NXkGZgX4ggE9R0PYqTyPy2XwrS+vspPO7v3ZpERkeTI0AHDrfhpl+X1Xb6aqKpeDidq+N57NTeCu5OG41eC1p6BxK86Dxqeq+SXUUbNBT8lm38dnZ9EGyhgkqXjNzuTYT0NzcR3m38K2eavcrFBdHb+PpXL/BZQVEWy6MoAgCAICgvtJ+8UnypPOFsgCnFuMGV5BLNibz2bHB92gOQYJGjBLr6xdnci11CvpWG8s31zecJF2U204/u+AyMBtexc0fqqiTfSJm1t5KO9INSX1VsTXNa0YbWyxEkgka538Vc6JPaQr/5iLlSn0zSe19nexj+BnlC0ezJsoAgCAID8vF1h49mGs8FY797tfdmunh9n+Jv7l+I/uqk1eg2y3x6Od13jds/kj0QfY8DmYpOLuB4hRbZR24IF81t2HT/80RZojc5xIaACDdxIDRe3SQo8NKrXg0Q0itaRZdVT/c6FzRbG8Bpt+8+wP6q9shHTaZ4OjnVHR6RpDcamsyST95wYOxo/mT4LX4qrbVv/ACePCV4qc/bJQrUuOj9IZCAIAgMFARveWpBJY481sZc4ZFpzyDgdRkclz/mNZZXOFdbw/ZFnYpTlBLPGSFmJ2FwY61wdc9W2B8b6Lq9K5U1xs9ezgVZXOS+VYZp7w7LxRNJBAaLB2rNMru4dhsrjQa/dJxnxkmUUWUveuYv2iwfR9TcnQQjQkFx7S4kn6qn10t18jsdF/RT/ACSMKISzKAIAgCAoL7SfvFJ8qTzhbIApxbmYPtSBhezlCQzEMRGobfnEddl4nuS+plfqWDs7Zezgx5pKiSR9rlrwGkDEB0DLPPtVbfO1r7rgk17c8E7pNyqSSAyPYcVhbO18tfyUFSwSXJlYb80tLDiZELT4wbC9gzADn4qy0e58kXUPkhhU/wBMjHtfZ3sY/gZ5Qo/sybKAIAgCAwUByt56Mz0ssY1cwjr6cvBab0/jaRH1Sk6mkVdPTYBhItbKxXHWOanho4K12Kxp+jb3KoXy1bMIPJxEveR6pNuaD0m/DqVx46DclJovvFVuySk/RKt+qrOKPgA6Q+Vv+7wCkeVniCgvZI87b9IwXskO71NyVPG064QT2nM/mrDTQ2VRRb6Wr4qlE6K3kgIAgCAwgPhVVAjaXPNgP6t2rKju6NV90KYOcn0V/X7QD3PcfXcbAcBYWbfxuuS8nGy7VdYSOXo8vCFdtn+6X/o1OTDSHcQ2wHj/AD+q7vQz/gQp9+zld7llGjtTb7qMgR5yHXo7HDiOrtVxXoY3rdLotfE/LGTnF4iWTurVOlpo3PjEZI9VuTe0DgOpc9qIKu1xR3Wmm7KlJnXC0kgygCAIAgKC+0n7xSfKk84WyAKcW5mD9wsxOa24FyBc6C5tc9S8N7VyMZJ/sfdiakfY4S+Swa4EllgcVjlnewVXqLo2cY6JlMNvLJ1JtWui5slGHMwixY4jhrfPwUBQiScoqffXlJZuXkj5MPuwNxXJwZOPA6q50e1RwQL1yRsqW1wzSe19nexj+BnlCjmTZQBAEAQBAYsgNeWhjf67GntAP5rW6oPlo1SprbzhH0ihDBZoAHQBZe1FLhHtRUV9UQXaf/s12DhjbH/C3N/6+Korv42rS9I5zU/6jyEYekT5qvV0dKZWQEAQBAYQEf312DJW05ZDMYZGnE1w9UkaNd1dfDVS9FfGi1Skso0X0Rtjtl0U87bVVs2UQ7Ti19WTpAOoIycM+0ZXCv7PH6PWx+Sn/t+Dndf4SMk3XwyRUu2opTdhu0C9+F+Cj1+MdP2XZzdmgtq4a5Pns/ZraqqjDhclwueoc530t4rfqLXVSyz0FUpWKrpFwxxhoAGQGQXLttvLO4jFRjiJ+1hHoIAgCAICgvtJ+8UnypPOFsr7BTi25yjB0dk7FmqsXIMLsAu63C61WWqCwz1GLl0WBufSsZJC2SZwlFy8SOOFpAya2+Q4/RVN89xMhF45La2gLRMANwASDrfLgoi4NmEead5ZHOqpi8knG4Z55X0CvtNGOxEC3O45RW+R4Pa+zvYx/AzyhR/Zk2UAQBAEAQBAEB8K2cRxvedGtLu2wvZeZy2xbPM5KMXJkL3KhMk7pHatbiPxSEn9HKl8ZHfZKxnPeIg7bZ2snQV4dGZQBAEAQBAYKA1Np7NiqYzHURtkYdWuFx2joPWvdVsqpboPDDwVXvB6ICxxk2bNhvnyMuYvwDX9HUQe3gug0vnk/rqI5/VEW3TQmuj7+jTYNbT1pNXCWMbE4B+IOY5xcNLdi8+V1lF1K+KX+DTp9Gq7NxbK54sAgCAIAgCAoL7SfvFJ8qTzhbK+wVZsGl5aojZ+8T9Gk/olstteTMFlljbM3KmpeRqaWVzWmwmbn6vE20It0qrlqlJYkSo17SQ/+KhqHOyMjCbYhzHX0v0HMqLPK5RvR8tpbBZStIZJUHFkIw+wuekg5j+a8Rk2z0yPb17uP+6NkmDWmJkmBo1yaSXOPE5D/tTtNa1LBGtimslXFW8+iGe19nexj+BnlCj+zJsoAgCAIAgCAID4VlO2VjmPF2uFiF5nHcsM8WQU4uL9mtsnZTKcOEd+cbm+egsB2fzWqnTxpWImqjTQoWIG+FvJBlAEAQBAEAQBAYsgFkwDKAIAgCAIAgKC+0n7xSfKk84WyAK03RF6yAaXfh/xAt/VeNX/AET3SvsehamhZDGLus22ZPR0qiUH6J2c9nBoNqwwvcIXsfe5LC4NN87uaSf9PUsuE/wekon62ntMVEjI8ozcE3e1xABvlbpssKMkHj8m3vHQCailD9BHI4X6mE5HpyWytvcjXPG085ldBL+Urz2vs72MfwM8oUb2ZNlZAQBAEAQBAEAQGFgGVkBAEAQBAEAQBAEAQBAEAQBAEAQFYel30f1O1pYH0zo2iJjmnGSDdzgcrDqXuLwCF7K9DO0KeVkofTksN7Fzxf8A09a8zxKOD1B4eTsb0ejra1e7nSQMj4Rte8jvOEXWqqmMD3K5sj8foMrs8UkGhtZztbZfhUhyj+DVln4HoM2h/aU/+J3/ABWG4glVDuVtqKnkpzNTPZIwx3e55c0EFuRt0E2Wl1Qzk973jBFT6C9of2lP/id/xW/f6NZ6Ho4iyNjTq1rWntAAWv2ZPugCAIAgCAIAgCAIAgCAIAgCAIAgCAIAgCAIAgCAIAgCAIAgCAIAgCAIAgCAID//2Q=="/>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4341" y="4001294"/>
            <a:ext cx="2381250" cy="2409825"/>
          </a:xfrm>
          <a:prstGeom prst="rect">
            <a:avLst/>
          </a:prstGeom>
        </p:spPr>
      </p:pic>
    </p:spTree>
    <p:extLst>
      <p:ext uri="{BB962C8B-B14F-4D97-AF65-F5344CB8AC3E}">
        <p14:creationId xmlns:p14="http://schemas.microsoft.com/office/powerpoint/2010/main" val="233054008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1198</TotalTime>
  <Words>1202</Words>
  <Application>Microsoft Office PowerPoint</Application>
  <PresentationFormat>Widescreen</PresentationFormat>
  <Paragraphs>200</Paragraphs>
  <Slides>34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Introduction to Adult Spinal Deformity Surgery: Evaluation and Planning</vt:lpstr>
      <vt:lpstr>Outline</vt:lpstr>
      <vt:lpstr>Types of Deformity</vt:lpstr>
      <vt:lpstr>Classification King-Moe Classification System for AIS</vt:lpstr>
      <vt:lpstr>Classification Lenke Classification for AIS</vt:lpstr>
      <vt:lpstr>Problems with Prior Classification Schemes for ASD</vt:lpstr>
      <vt:lpstr>Classification SRS-Schwab Classification for ASD</vt:lpstr>
      <vt:lpstr>Degenerative Scoliosis Unique Characteristics</vt:lpstr>
      <vt:lpstr>General Principles and Definitions</vt:lpstr>
      <vt:lpstr>General Principles and Definitions Central Sacral Vertebral Line (CSVL) and  C7 Plumb Line (C7PL)</vt:lpstr>
      <vt:lpstr>General Principles and Definitions</vt:lpstr>
      <vt:lpstr>General Principles and Definitions Neutral Vertebra</vt:lpstr>
      <vt:lpstr>General Principles and Definitions Stable Vertebra</vt:lpstr>
      <vt:lpstr>General Principles and Definitions End Vertebra / Cobb Angles</vt:lpstr>
      <vt:lpstr>PowerPoint Presentation</vt:lpstr>
      <vt:lpstr>Sagittal plane deformity correction </vt:lpstr>
      <vt:lpstr>Sagittal plane deformity correction </vt:lpstr>
      <vt:lpstr>Sagittal plane deformity correction  Techniques for correction</vt:lpstr>
      <vt:lpstr>Coronal plane deformity correction</vt:lpstr>
      <vt:lpstr>Coronal plane deformity correction</vt:lpstr>
      <vt:lpstr>Pelvic Obliquity</vt:lpstr>
      <vt:lpstr>Coronal plane deformity correction Techniques for correction</vt:lpstr>
      <vt:lpstr>Axial plane deformity correction </vt:lpstr>
      <vt:lpstr>Spinopelvic parameters</vt:lpstr>
      <vt:lpstr>Spinopelvic parameters 3 Important measurements</vt:lpstr>
      <vt:lpstr>Spinopelvic parameters Pelvic incidence</vt:lpstr>
      <vt:lpstr>Spinopelvic parameters Pelvic tilt and sacral slope</vt:lpstr>
      <vt:lpstr>Indications for surgery with ASD</vt:lpstr>
      <vt:lpstr>Preoperative planning</vt:lpstr>
      <vt:lpstr>Preoperative planning for ASD Patient evaluation </vt:lpstr>
      <vt:lpstr>Preoperative planning Radiographic evaluation</vt:lpstr>
      <vt:lpstr>Preoperative planning Manage patient expectations</vt:lpstr>
      <vt:lpstr>Preoperative planning Initial considerations for construct</vt:lpstr>
      <vt:lpstr>Preoperative planning Other considerations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Neal</dc:creator>
  <cp:lastModifiedBy>Grace Neal</cp:lastModifiedBy>
  <cp:revision>51</cp:revision>
  <dcterms:created xsi:type="dcterms:W3CDTF">2015-01-11T13:19:10Z</dcterms:created>
  <dcterms:modified xsi:type="dcterms:W3CDTF">2015-01-24T23:35:02Z</dcterms:modified>
</cp:coreProperties>
</file>