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0" r:id="rId4"/>
    <p:sldId id="271" r:id="rId5"/>
    <p:sldId id="272" r:id="rId6"/>
    <p:sldId id="265" r:id="rId7"/>
    <p:sldId id="259" r:id="rId8"/>
    <p:sldId id="258" r:id="rId9"/>
    <p:sldId id="260" r:id="rId10"/>
    <p:sldId id="261" r:id="rId11"/>
    <p:sldId id="267" r:id="rId12"/>
    <p:sldId id="275" r:id="rId13"/>
    <p:sldId id="295" r:id="rId14"/>
    <p:sldId id="268" r:id="rId15"/>
    <p:sldId id="273" r:id="rId16"/>
    <p:sldId id="262" r:id="rId17"/>
    <p:sldId id="291" r:id="rId18"/>
    <p:sldId id="280" r:id="rId19"/>
    <p:sldId id="276" r:id="rId20"/>
    <p:sldId id="279" r:id="rId21"/>
    <p:sldId id="294" r:id="rId22"/>
    <p:sldId id="293" r:id="rId23"/>
    <p:sldId id="285" r:id="rId24"/>
    <p:sldId id="289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88351" autoAdjust="0"/>
  </p:normalViewPr>
  <p:slideViewPr>
    <p:cSldViewPr>
      <p:cViewPr varScale="1">
        <p:scale>
          <a:sx n="61" d="100"/>
          <a:sy n="61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BC65E-0DAD-412B-93BF-BE9A9682D7FA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B91DE-8D3A-431E-AE03-E72374FAB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Degenerative</a:t>
            </a:r>
            <a:r>
              <a:rPr lang="en-US" baseline="0" dirty="0" smtClean="0"/>
              <a:t> lumbar scoliosis left convexity with associated asymmetric deformity of L4 vertebral body (R&gt;L) with apparent involvement/breakdown extension into right L4 pedicle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B91DE-8D3A-431E-AE03-E72374FABA5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PSO</a:t>
            </a:r>
            <a:r>
              <a:rPr lang="en-US" baseline="0" dirty="0" smtClean="0"/>
              <a:t> is a 3 column cortical </a:t>
            </a:r>
            <a:r>
              <a:rPr lang="en-US" baseline="0" dirty="0" err="1" smtClean="0"/>
              <a:t>decancellation</a:t>
            </a:r>
            <a:r>
              <a:rPr lang="en-US" baseline="0" dirty="0" smtClean="0"/>
              <a:t> procedure.  Provides high fusion rates due to </a:t>
            </a:r>
            <a:r>
              <a:rPr lang="en-US" baseline="0" dirty="0" err="1" smtClean="0"/>
              <a:t>cancellous</a:t>
            </a:r>
            <a:r>
              <a:rPr lang="en-US" baseline="0" dirty="0" smtClean="0"/>
              <a:t> fusion bed healing</a:t>
            </a:r>
            <a:endParaRPr lang="en-US" dirty="0" smtClean="0"/>
          </a:p>
          <a:p>
            <a:r>
              <a:rPr lang="en-US" dirty="0" smtClean="0"/>
              <a:t>Asymmetric</a:t>
            </a:r>
            <a:r>
              <a:rPr lang="en-US" baseline="0" dirty="0" smtClean="0"/>
              <a:t> PSO can achieve correction of Type I coronal </a:t>
            </a:r>
            <a:r>
              <a:rPr lang="en-US" baseline="0" dirty="0" err="1" smtClean="0"/>
              <a:t>decompensation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Correction:</a:t>
            </a:r>
          </a:p>
          <a:p>
            <a:pPr lvl="2"/>
            <a:r>
              <a:rPr lang="en-US" dirty="0" err="1" smtClean="0"/>
              <a:t>Multiplane</a:t>
            </a:r>
            <a:r>
              <a:rPr lang="en-US" dirty="0" smtClean="0"/>
              <a:t> deformity</a:t>
            </a:r>
          </a:p>
          <a:p>
            <a:pPr lvl="2"/>
            <a:r>
              <a:rPr lang="en-US" dirty="0" smtClean="0"/>
              <a:t>40+ degrees correction</a:t>
            </a:r>
          </a:p>
          <a:p>
            <a:pPr lvl="1"/>
            <a:r>
              <a:rPr lang="en-US" dirty="0" smtClean="0"/>
              <a:t>Technique</a:t>
            </a:r>
          </a:p>
          <a:p>
            <a:pPr lvl="2"/>
            <a:r>
              <a:rPr lang="en-US" dirty="0" smtClean="0"/>
              <a:t>Anterior – Posterior</a:t>
            </a:r>
          </a:p>
          <a:p>
            <a:pPr lvl="2"/>
            <a:r>
              <a:rPr lang="en-US" dirty="0" smtClean="0"/>
              <a:t>All Posterior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B91DE-8D3A-431E-AE03-E72374FABA5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 smtClean="0"/>
              <a:t>Bridwell</a:t>
            </a:r>
            <a:r>
              <a:rPr lang="en-US" baseline="0" dirty="0" smtClean="0"/>
              <a:t> (Level 2 study): limited by 45% follow up in </a:t>
            </a:r>
            <a:r>
              <a:rPr lang="en-US" baseline="0" dirty="0" err="1" smtClean="0"/>
              <a:t>nonop</a:t>
            </a:r>
            <a:r>
              <a:rPr lang="en-US" baseline="0" dirty="0" smtClean="0"/>
              <a:t> group but showed no change in </a:t>
            </a:r>
            <a:r>
              <a:rPr lang="en-US" baseline="0" dirty="0" err="1" smtClean="0"/>
              <a:t>nonoperatively</a:t>
            </a:r>
            <a:r>
              <a:rPr lang="en-US" baseline="0" dirty="0" smtClean="0"/>
              <a:t> treated group and improvement in all outcomes scores of operative group.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Risk-Benefit Analysis </a:t>
            </a:r>
            <a:r>
              <a:rPr lang="en-US" dirty="0" smtClean="0">
                <a:solidFill>
                  <a:schemeClr val="accent1"/>
                </a:solidFill>
              </a:rPr>
              <a:t>(Spine Deformity Study Group, 2010)</a:t>
            </a:r>
          </a:p>
          <a:p>
            <a:pPr lvl="2"/>
            <a:r>
              <a:rPr lang="en-US" dirty="0" smtClean="0"/>
              <a:t>Increased short term </a:t>
            </a:r>
            <a:r>
              <a:rPr lang="en-US" dirty="0" err="1" smtClean="0"/>
              <a:t>postop</a:t>
            </a:r>
            <a:r>
              <a:rPr lang="en-US" dirty="0" smtClean="0"/>
              <a:t> complication rate</a:t>
            </a:r>
          </a:p>
          <a:p>
            <a:pPr lvl="2"/>
            <a:r>
              <a:rPr lang="en-US" dirty="0" smtClean="0"/>
              <a:t>Greatest increase in outcome scores for disability and pain at 2 yrs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B91DE-8D3A-431E-AE03-E72374FABA5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challenge</a:t>
            </a:r>
            <a:r>
              <a:rPr lang="en-US" baseline="0" dirty="0" smtClean="0"/>
              <a:t> of this case is one that will undoubtedly be seen repeatedly in practice as it is one in which it may be easy to underestimate the difficulty and technical demands.</a:t>
            </a:r>
            <a:endParaRPr lang="en-US" dirty="0" smtClean="0"/>
          </a:p>
          <a:p>
            <a:r>
              <a:rPr lang="en-US" dirty="0" smtClean="0"/>
              <a:t>Understanding cases nuances and details of deformity allows for improved decision making.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B91DE-8D3A-431E-AE03-E72374FABA5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Glassman et al:</a:t>
            </a:r>
            <a:r>
              <a:rPr lang="en-US" baseline="0" dirty="0" smtClean="0"/>
              <a:t> Nonsurgical patients with greater number of medical </a:t>
            </a:r>
            <a:r>
              <a:rPr lang="en-US" baseline="0" dirty="0" err="1" smtClean="0"/>
              <a:t>comorbidities</a:t>
            </a:r>
            <a:r>
              <a:rPr lang="en-US" baseline="0" dirty="0" smtClean="0"/>
              <a:t>; Surgical patients with greater thoracic and </a:t>
            </a:r>
            <a:r>
              <a:rPr lang="en-US" baseline="0" dirty="0" err="1" smtClean="0"/>
              <a:t>thoracolumbar</a:t>
            </a:r>
            <a:r>
              <a:rPr lang="en-US" baseline="0" dirty="0" smtClean="0"/>
              <a:t> curves (55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45 degrees); more frequent occurrence of leg pain (47%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35%) and more significant back pain. Also significant difference in appearance/</a:t>
            </a:r>
            <a:r>
              <a:rPr lang="en-US" baseline="0" dirty="0" err="1" smtClean="0"/>
              <a:t>cosmesis</a:t>
            </a:r>
            <a:r>
              <a:rPr lang="en-US" baseline="0" dirty="0" smtClean="0"/>
              <a:t> and social function in surgical patients.  Underscores the complexity of surgical decision making and full patient based health </a:t>
            </a:r>
            <a:r>
              <a:rPr lang="en-US" baseline="0" dirty="0" err="1" smtClean="0"/>
              <a:t>assesments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B91DE-8D3A-431E-AE03-E72374FABA5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Anterolisthesis</a:t>
            </a:r>
            <a:r>
              <a:rPr lang="en-US" baseline="0" dirty="0" smtClean="0"/>
              <a:t> of L3 on L4 and L4 on L5 with vertebral endplate scalloping of subjacent vertebra L3 thru L5. Fixed </a:t>
            </a:r>
            <a:r>
              <a:rPr lang="en-US" baseline="0" dirty="0" err="1" smtClean="0"/>
              <a:t>sagittal</a:t>
            </a:r>
            <a:r>
              <a:rPr lang="en-US" baseline="0" dirty="0" smtClean="0"/>
              <a:t> imbalance.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B91DE-8D3A-431E-AE03-E72374FABA5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Again,</a:t>
            </a:r>
            <a:r>
              <a:rPr lang="en-US" baseline="0" dirty="0" smtClean="0"/>
              <a:t> visualization of central </a:t>
            </a:r>
            <a:r>
              <a:rPr lang="en-US" baseline="0" dirty="0" err="1" smtClean="0"/>
              <a:t>stenosis</a:t>
            </a:r>
            <a:r>
              <a:rPr lang="en-US" baseline="0" dirty="0" smtClean="0"/>
              <a:t> most marked at L3-4, as well as </a:t>
            </a:r>
            <a:r>
              <a:rPr lang="en-US" baseline="0" dirty="0" err="1" smtClean="0"/>
              <a:t>foraminal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stenosis</a:t>
            </a:r>
            <a:r>
              <a:rPr lang="en-US" baseline="0" dirty="0" smtClean="0"/>
              <a:t> present at L3-4 and L4-5.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B91DE-8D3A-431E-AE03-E72374FABA5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Severe central </a:t>
            </a:r>
            <a:r>
              <a:rPr lang="en-US" dirty="0" err="1" smtClean="0"/>
              <a:t>stenosis</a:t>
            </a:r>
            <a:r>
              <a:rPr lang="en-US" baseline="0" dirty="0" smtClean="0"/>
              <a:t> at L3/4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B91DE-8D3A-431E-AE03-E72374FABA5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Nonoperative</a:t>
            </a:r>
            <a:r>
              <a:rPr lang="en-US" dirty="0" smtClean="0"/>
              <a:t> management includes continued activity modification,</a:t>
            </a:r>
            <a:r>
              <a:rPr lang="en-US" baseline="0" dirty="0" smtClean="0"/>
              <a:t> PT, NSAIDs, pain referral, pain pump, DCS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B91DE-8D3A-431E-AE03-E72374FABA5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Degenerative</a:t>
            </a:r>
            <a:r>
              <a:rPr lang="en-US" baseline="0" dirty="0" smtClean="0"/>
              <a:t> lumbar scoliosis left convexity with associated asymmetric deformity of L4 vertebral body (R&gt;L) with apparent involvement/breakdown extension into right L4 pedicle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B91DE-8D3A-431E-AE03-E72374FABA5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Postoperative radiographs demonstrate restoration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sagittal</a:t>
            </a:r>
            <a:r>
              <a:rPr lang="en-US" baseline="0" dirty="0" smtClean="0"/>
              <a:t> balance and overall correction of coronal deformity.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B91DE-8D3A-431E-AE03-E72374FABA5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1"/>
            <a:r>
              <a:rPr lang="en-US" dirty="0" smtClean="0"/>
              <a:t>Glassman: </a:t>
            </a:r>
            <a:r>
              <a:rPr lang="en-US" dirty="0" err="1" smtClean="0"/>
              <a:t>Kyphosis</a:t>
            </a:r>
            <a:r>
              <a:rPr lang="en-US" dirty="0" smtClean="0"/>
              <a:t> poorly tolerated in lumbar spine; Significant disability in scoliosis patients that correlates</a:t>
            </a:r>
            <a:r>
              <a:rPr lang="en-US" baseline="0" dirty="0" smtClean="0"/>
              <a:t> with increasing </a:t>
            </a:r>
            <a:r>
              <a:rPr lang="en-US" baseline="0" dirty="0" err="1" smtClean="0"/>
              <a:t>sagittal</a:t>
            </a:r>
            <a:r>
              <a:rPr lang="en-US" baseline="0" dirty="0" smtClean="0"/>
              <a:t> </a:t>
            </a:r>
            <a:r>
              <a:rPr lang="en-US" baseline="0" smtClean="0"/>
              <a:t>balance deformity.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Suk</a:t>
            </a:r>
            <a:r>
              <a:rPr lang="en-US" dirty="0" smtClean="0"/>
              <a:t>: DEFORMITY</a:t>
            </a:r>
            <a:r>
              <a:rPr lang="en-US" baseline="0" dirty="0" smtClean="0"/>
              <a:t> IS 3 DIMENSIONAL!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B91DE-8D3A-431E-AE03-E72374FABA5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Restore lumbar </a:t>
            </a:r>
            <a:r>
              <a:rPr lang="en-US" dirty="0" err="1" smtClean="0"/>
              <a:t>lordosis</a:t>
            </a:r>
            <a:r>
              <a:rPr lang="en-US" dirty="0" smtClean="0"/>
              <a:t> to 10 – 30 deg greater than thoracic </a:t>
            </a:r>
            <a:r>
              <a:rPr lang="en-US" dirty="0" err="1" smtClean="0"/>
              <a:t>kyphosis</a:t>
            </a:r>
            <a:r>
              <a:rPr lang="en-US" dirty="0" smtClean="0"/>
              <a:t> (maintain 2:1 ratio)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B91DE-8D3A-431E-AE03-E72374FABA5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D210-4119-4185-859F-89A22B968735}" type="datetime1">
              <a:rPr lang="en-US" smtClean="0"/>
              <a:pPr/>
              <a:t>2/14/2013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1BDF-71F4-4EEB-9301-FEEDF8DAC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68C5-B150-40C7-8317-9EF4F3118177}" type="datetime1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1BDF-71F4-4EEB-9301-FEEDF8DAC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6027-7A43-47C8-8787-BFE49E46B5D1}" type="datetime1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1BDF-71F4-4EEB-9301-FEEDF8DAC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9767-82CA-46DA-96D8-EF6D694A25F2}" type="datetime1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1BDF-71F4-4EEB-9301-FEEDF8DAC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8D9C-64CD-4CAD-85DB-A999D559CA62}" type="datetime1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1BDF-71F4-4EEB-9301-FEEDF8DAC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7A07-5DA1-4897-8272-AB5B4EE4A1CD}" type="datetime1">
              <a:rPr lang="en-US" smtClean="0"/>
              <a:pPr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1BDF-71F4-4EEB-9301-FEEDF8DAC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E72C-49A2-422F-B6B1-A5E166BE2A0D}" type="datetime1">
              <a:rPr lang="en-US" smtClean="0"/>
              <a:pPr/>
              <a:t>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1BDF-71F4-4EEB-9301-FEEDF8DAC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8C7B-42A0-4663-A4B6-7EAEBAE93DBB}" type="datetime1">
              <a:rPr lang="en-US" smtClean="0"/>
              <a:pPr/>
              <a:t>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1BDF-71F4-4EEB-9301-FEEDF8DAC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8C713-B947-4A6B-90FE-D8F6E4843647}" type="datetime1">
              <a:rPr lang="en-US" smtClean="0"/>
              <a:pPr/>
              <a:t>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1BDF-71F4-4EEB-9301-FEEDF8DAC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7DA2-9ACA-43AE-B31C-9A760CFED671}" type="datetime1">
              <a:rPr lang="en-US" smtClean="0"/>
              <a:pPr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1BDF-71F4-4EEB-9301-FEEDF8DAC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03AD-EBB7-4950-AD74-15CD3028CA93}" type="datetime1">
              <a:rPr lang="en-US" smtClean="0"/>
              <a:pPr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0A761BDF-71F4-4EEB-9301-FEEDF8DAC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DBFE59C-388A-401C-AA92-3551D254DA19}" type="datetime1">
              <a:rPr lang="en-US" smtClean="0"/>
              <a:pPr/>
              <a:t>2/14/2013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CA# 11021A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A761BDF-71F4-4EEB-9301-FEEDF8DAC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427720" cy="21671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Lumbar Spine deformity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Case Reviews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February 16, 2013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81400"/>
            <a:ext cx="6019800" cy="171212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R. Todd Allen, MD, PhD &amp; V-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diddy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Assistant Professor of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Orthopaedic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Surgery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University of California, San Dieg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http://www.spine-health.com/files/practice/ucs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313" y="6096000"/>
            <a:ext cx="3341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CA# 11021A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228600"/>
            <a:ext cx="533400" cy="365125"/>
          </a:xfrm>
        </p:spPr>
        <p:txBody>
          <a:bodyPr/>
          <a:lstStyle/>
          <a:p>
            <a:fld id="{0A761BDF-71F4-4EEB-9301-FEEDF8DACDB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4114" t="42708" r="65349" b="33333"/>
          <a:stretch>
            <a:fillRect/>
          </a:stretch>
        </p:blipFill>
        <p:spPr bwMode="auto">
          <a:xfrm>
            <a:off x="381000" y="152400"/>
            <a:ext cx="1905000" cy="207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54838" t="52083" r="36644" b="26041"/>
          <a:stretch>
            <a:fillRect/>
          </a:stretch>
        </p:blipFill>
        <p:spPr bwMode="auto">
          <a:xfrm>
            <a:off x="381000" y="22860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25126" t="52906" r="66712" b="24872"/>
          <a:stretch>
            <a:fillRect/>
          </a:stretch>
        </p:blipFill>
        <p:spPr bwMode="auto">
          <a:xfrm>
            <a:off x="5715000" y="152400"/>
            <a:ext cx="1676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spine-health.com/files/practice/ucsd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2313" y="6096000"/>
            <a:ext cx="3341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84920" t="54166" r="7384" b="27232"/>
          <a:stretch>
            <a:fillRect/>
          </a:stretch>
        </p:blipFill>
        <p:spPr bwMode="auto">
          <a:xfrm>
            <a:off x="2286000" y="2286000"/>
            <a:ext cx="182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54486" t="41667" r="36217" b="34375"/>
          <a:stretch>
            <a:fillRect/>
          </a:stretch>
        </p:blipFill>
        <p:spPr bwMode="auto">
          <a:xfrm>
            <a:off x="2286000" y="1524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83617" t="40625" r="5846" b="34375"/>
          <a:stretch>
            <a:fillRect/>
          </a:stretch>
        </p:blipFill>
        <p:spPr bwMode="auto">
          <a:xfrm>
            <a:off x="4038600" y="152400"/>
            <a:ext cx="1676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 l="42680" t="56511" r="53751" b="37000"/>
          <a:stretch>
            <a:fillRect/>
          </a:stretch>
        </p:blipFill>
        <p:spPr bwMode="auto">
          <a:xfrm>
            <a:off x="4114800" y="2286000"/>
            <a:ext cx="175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 l="50531" t="56087" r="46138" b="36295"/>
          <a:stretch>
            <a:fillRect/>
          </a:stretch>
        </p:blipFill>
        <p:spPr bwMode="auto">
          <a:xfrm>
            <a:off x="5791200" y="22860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 l="69861" t="56375" r="27016" b="37565"/>
          <a:stretch>
            <a:fillRect/>
          </a:stretch>
        </p:blipFill>
        <p:spPr bwMode="auto">
          <a:xfrm>
            <a:off x="381000" y="43434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 l="69581" t="68025" r="27032" b="25000"/>
          <a:stretch>
            <a:fillRect/>
          </a:stretch>
        </p:blipFill>
        <p:spPr bwMode="auto">
          <a:xfrm>
            <a:off x="4038600" y="4343400"/>
            <a:ext cx="1676400" cy="176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 l="49781" t="68750" r="46705" b="25000"/>
          <a:stretch>
            <a:fillRect/>
          </a:stretch>
        </p:blipFill>
        <p:spPr bwMode="auto">
          <a:xfrm>
            <a:off x="2286000" y="43434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895600" y="533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L3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0" y="2667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L4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2590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L5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4572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S1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533400" cy="365125"/>
          </a:xfrm>
        </p:spPr>
        <p:txBody>
          <a:bodyPr/>
          <a:lstStyle/>
          <a:p>
            <a:fld id="{0A761BDF-71F4-4EEB-9301-FEEDF8DACD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Diagnosis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08437"/>
          </a:xfrm>
        </p:spPr>
        <p:txBody>
          <a:bodyPr/>
          <a:lstStyle/>
          <a:p>
            <a:r>
              <a:rPr lang="en-US" dirty="0" err="1" smtClean="0"/>
              <a:t>Kyphoscoliosis</a:t>
            </a:r>
            <a:endParaRPr lang="en-US" dirty="0" smtClean="0"/>
          </a:p>
          <a:p>
            <a:r>
              <a:rPr lang="en-US" dirty="0" err="1" smtClean="0"/>
              <a:t>Anterolisthesis</a:t>
            </a:r>
            <a:r>
              <a:rPr lang="en-US" dirty="0" smtClean="0"/>
              <a:t> L3-4, L4-5</a:t>
            </a:r>
          </a:p>
          <a:p>
            <a:r>
              <a:rPr lang="en-US" dirty="0" smtClean="0"/>
              <a:t>Fixed (Positive) Sagittal Balance</a:t>
            </a:r>
          </a:p>
          <a:p>
            <a:r>
              <a:rPr lang="en-US" dirty="0" smtClean="0"/>
              <a:t>Coronal Imbalance</a:t>
            </a:r>
          </a:p>
          <a:p>
            <a:r>
              <a:rPr lang="en-US" dirty="0" smtClean="0"/>
              <a:t>Chronic back pain</a:t>
            </a:r>
          </a:p>
          <a:p>
            <a:r>
              <a:rPr lang="en-US" dirty="0" smtClean="0"/>
              <a:t>Lumbar Stenosis with Radiculopathy</a:t>
            </a:r>
          </a:p>
          <a:p>
            <a:endParaRPr lang="en-US" dirty="0"/>
          </a:p>
        </p:txBody>
      </p:sp>
      <p:pic>
        <p:nvPicPr>
          <p:cNvPr id="4" name="Picture 2" descr="http://www.spine-health.com/files/practice/ucs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313" y="6096000"/>
            <a:ext cx="3341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304800"/>
            <a:ext cx="533400" cy="365125"/>
          </a:xfrm>
        </p:spPr>
        <p:txBody>
          <a:bodyPr/>
          <a:lstStyle/>
          <a:p>
            <a:fld id="{0A761BDF-71F4-4EEB-9301-FEEDF8DACD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58674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Treatment Options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1803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Nonoperative</a:t>
            </a:r>
            <a:r>
              <a:rPr lang="en-US" dirty="0" smtClean="0"/>
              <a:t> management</a:t>
            </a:r>
          </a:p>
          <a:p>
            <a:pPr lvl="1"/>
            <a:r>
              <a:rPr lang="en-US" dirty="0" smtClean="0"/>
              <a:t>Trunk strengthening</a:t>
            </a:r>
          </a:p>
          <a:p>
            <a:pPr lvl="1"/>
            <a:r>
              <a:rPr lang="en-US" dirty="0" smtClean="0"/>
              <a:t>NSAIDs +/- injections</a:t>
            </a:r>
          </a:p>
          <a:p>
            <a:pPr lvl="1"/>
            <a:r>
              <a:rPr lang="en-US" dirty="0" smtClean="0"/>
              <a:t>Activity Modification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Operative correction of </a:t>
            </a:r>
            <a:r>
              <a:rPr lang="en-US" dirty="0" err="1" smtClean="0"/>
              <a:t>sagittal</a:t>
            </a:r>
            <a:r>
              <a:rPr lang="en-US" dirty="0" smtClean="0"/>
              <a:t>/coronal deformity</a:t>
            </a:r>
          </a:p>
          <a:p>
            <a:pPr lvl="1"/>
            <a:r>
              <a:rPr lang="en-US" dirty="0" smtClean="0"/>
              <a:t>Circumferential </a:t>
            </a:r>
            <a:r>
              <a:rPr lang="en-US" dirty="0" err="1" smtClean="0"/>
              <a:t>interbody</a:t>
            </a:r>
            <a:r>
              <a:rPr lang="en-US" dirty="0" smtClean="0"/>
              <a:t> fusion (ALIF/XLIF/TLIF)</a:t>
            </a:r>
          </a:p>
          <a:p>
            <a:pPr lvl="1"/>
            <a:r>
              <a:rPr lang="en-US" dirty="0" smtClean="0"/>
              <a:t>Smith-Peterson </a:t>
            </a:r>
            <a:r>
              <a:rPr lang="en-US" dirty="0" err="1" smtClean="0"/>
              <a:t>Osteotomies</a:t>
            </a:r>
            <a:endParaRPr lang="en-US" dirty="0" smtClean="0"/>
          </a:p>
          <a:p>
            <a:pPr lvl="1"/>
            <a:r>
              <a:rPr lang="en-US" dirty="0" smtClean="0"/>
              <a:t>Pedicle Subtraction </a:t>
            </a:r>
            <a:r>
              <a:rPr lang="en-US" dirty="0" err="1" smtClean="0"/>
              <a:t>Osteotomy</a:t>
            </a:r>
            <a:endParaRPr lang="en-US" dirty="0" smtClean="0"/>
          </a:p>
          <a:p>
            <a:pPr lvl="1"/>
            <a:r>
              <a:rPr lang="en-US" dirty="0" smtClean="0"/>
              <a:t>Vertebral Column Resection (VCR)/</a:t>
            </a:r>
            <a:r>
              <a:rPr lang="en-US" dirty="0" err="1" smtClean="0"/>
              <a:t>Vertebrectomy</a:t>
            </a:r>
            <a:endParaRPr lang="en-US" dirty="0" smtClean="0"/>
          </a:p>
          <a:p>
            <a:pPr lvl="2"/>
            <a:r>
              <a:rPr lang="en-US" dirty="0" smtClean="0"/>
              <a:t>Anterior Column Instrumentation</a:t>
            </a:r>
          </a:p>
          <a:p>
            <a:pPr lvl="3"/>
            <a:r>
              <a:rPr lang="en-US" dirty="0" smtClean="0"/>
              <a:t>Expandable cage</a:t>
            </a:r>
          </a:p>
          <a:p>
            <a:pPr lvl="3"/>
            <a:r>
              <a:rPr lang="en-US" dirty="0" smtClean="0"/>
              <a:t>Harms cage</a:t>
            </a:r>
          </a:p>
        </p:txBody>
      </p:sp>
      <p:pic>
        <p:nvPicPr>
          <p:cNvPr id="4" name="Picture 2" descr="http://www.spine-health.com/files/practice/ucsd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2313" y="6096000"/>
            <a:ext cx="3341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ich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762000"/>
            <a:ext cx="3247806" cy="22098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304800"/>
            <a:ext cx="533400" cy="365125"/>
          </a:xfrm>
        </p:spPr>
        <p:txBody>
          <a:bodyPr/>
          <a:lstStyle/>
          <a:p>
            <a:fld id="{0A761BDF-71F4-4EEB-9301-FEEDF8DACD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1582" t="20833" r="38506" b="12500"/>
          <a:stretch>
            <a:fillRect/>
          </a:stretch>
        </p:blipFill>
        <p:spPr bwMode="auto">
          <a:xfrm>
            <a:off x="2514600" y="0"/>
            <a:ext cx="36576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spine-health.com/files/practice/ucsd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2313" y="6096000"/>
            <a:ext cx="3341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228600"/>
            <a:ext cx="533400" cy="365125"/>
          </a:xfrm>
        </p:spPr>
        <p:txBody>
          <a:bodyPr/>
          <a:lstStyle/>
          <a:p>
            <a:fld id="{0A761BDF-71F4-4EEB-9301-FEEDF8DACD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Selected Treatment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18037"/>
          </a:xfrm>
        </p:spPr>
        <p:txBody>
          <a:bodyPr>
            <a:normAutofit/>
          </a:bodyPr>
          <a:lstStyle/>
          <a:p>
            <a:r>
              <a:rPr lang="en-US" dirty="0" smtClean="0"/>
              <a:t>Stage 1:</a:t>
            </a:r>
          </a:p>
          <a:p>
            <a:pPr lvl="1"/>
            <a:r>
              <a:rPr lang="en-US" dirty="0" err="1" smtClean="0"/>
              <a:t>Laminectomies</a:t>
            </a:r>
            <a:r>
              <a:rPr lang="en-US" dirty="0" smtClean="0"/>
              <a:t> L2-S1 (redo L4-S1) and placement of pedicle screws L2-S1</a:t>
            </a:r>
          </a:p>
          <a:p>
            <a:endParaRPr lang="en-US" sz="1100" dirty="0" smtClean="0"/>
          </a:p>
          <a:p>
            <a:r>
              <a:rPr lang="en-US" dirty="0" smtClean="0"/>
              <a:t>Stage 2</a:t>
            </a:r>
          </a:p>
          <a:p>
            <a:pPr lvl="1"/>
            <a:r>
              <a:rPr lang="en-US" dirty="0" smtClean="0"/>
              <a:t>Anterior retroperitoneal approach</a:t>
            </a:r>
          </a:p>
          <a:p>
            <a:pPr lvl="1"/>
            <a:r>
              <a:rPr lang="en-US" dirty="0" smtClean="0"/>
              <a:t>L4 </a:t>
            </a:r>
            <a:r>
              <a:rPr lang="en-US" dirty="0" err="1" smtClean="0"/>
              <a:t>vertebrectomy</a:t>
            </a:r>
            <a:r>
              <a:rPr lang="en-US" dirty="0" smtClean="0"/>
              <a:t> with Harms cage L3-5</a:t>
            </a:r>
          </a:p>
          <a:p>
            <a:pPr lvl="1"/>
            <a:r>
              <a:rPr lang="en-US" dirty="0" smtClean="0"/>
              <a:t>Anterior lumbar </a:t>
            </a:r>
            <a:r>
              <a:rPr lang="en-US" dirty="0" err="1" smtClean="0"/>
              <a:t>interbody</a:t>
            </a:r>
            <a:r>
              <a:rPr lang="en-US" dirty="0" smtClean="0"/>
              <a:t> fusion </a:t>
            </a:r>
            <a:r>
              <a:rPr lang="en-US" dirty="0" smtClean="0"/>
              <a:t>L2-3</a:t>
            </a:r>
            <a:endParaRPr lang="en-US" dirty="0" smtClean="0"/>
          </a:p>
          <a:p>
            <a:pPr lvl="1"/>
            <a:r>
              <a:rPr lang="en-US" dirty="0" smtClean="0"/>
              <a:t>Smith Peterson </a:t>
            </a:r>
            <a:r>
              <a:rPr lang="en-US" dirty="0" err="1" smtClean="0"/>
              <a:t>Osteotomy</a:t>
            </a:r>
            <a:r>
              <a:rPr lang="en-US" dirty="0" smtClean="0"/>
              <a:t> L2-3</a:t>
            </a:r>
          </a:p>
          <a:p>
            <a:pPr lvl="1"/>
            <a:r>
              <a:rPr lang="en-US" dirty="0" smtClean="0"/>
              <a:t>PSIF L2-S1 with local bone </a:t>
            </a:r>
            <a:r>
              <a:rPr lang="en-US" dirty="0" err="1" smtClean="0"/>
              <a:t>autograft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1BDF-71F4-4EEB-9301-FEEDF8DACD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524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Postoperative Radiographs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1BDF-71F4-4EEB-9301-FEEDF8DACD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371600"/>
            <a:ext cx="2971800" cy="4114800"/>
          </a:xfrm>
        </p:spPr>
        <p:txBody>
          <a:bodyPr/>
          <a:lstStyle/>
          <a:p>
            <a:r>
              <a:rPr lang="en-US" dirty="0" smtClean="0"/>
              <a:t>Coronal</a:t>
            </a:r>
          </a:p>
          <a:p>
            <a:pPr lvl="1"/>
            <a:r>
              <a:rPr lang="en-US" dirty="0" smtClean="0"/>
              <a:t>44 to 3mm</a:t>
            </a:r>
          </a:p>
          <a:p>
            <a:pPr lvl="1"/>
            <a:r>
              <a:rPr lang="en-US" dirty="0" smtClean="0"/>
              <a:t>36 </a:t>
            </a:r>
            <a:r>
              <a:rPr lang="en-US" dirty="0" smtClean="0">
                <a:sym typeface="Wingdings" pitchFamily="2" charset="2"/>
              </a:rPr>
              <a:t> 2 degrees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Sagittal</a:t>
            </a:r>
            <a:endParaRPr lang="en-US" dirty="0" smtClean="0"/>
          </a:p>
          <a:p>
            <a:pPr lvl="1"/>
            <a:r>
              <a:rPr lang="en-US" dirty="0" smtClean="0"/>
              <a:t>76 to 8 mm</a:t>
            </a:r>
          </a:p>
          <a:p>
            <a:pPr lvl="1"/>
            <a:r>
              <a:rPr lang="en-US" dirty="0" smtClean="0"/>
              <a:t>LL: 5 </a:t>
            </a:r>
            <a:r>
              <a:rPr lang="en-US" dirty="0" smtClean="0">
                <a:sym typeface="Wingdings" pitchFamily="2" charset="2"/>
              </a:rPr>
              <a:t> 55 deg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PI: 3256 deg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48609" t="18750" r="31479" b="13542"/>
          <a:stretch>
            <a:fillRect/>
          </a:stretch>
        </p:blipFill>
        <p:spPr bwMode="auto">
          <a:xfrm>
            <a:off x="3048000" y="609600"/>
            <a:ext cx="3200400" cy="588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42752" t="21875" r="38507" b="12500"/>
          <a:stretch>
            <a:fillRect/>
          </a:stretch>
        </p:blipFill>
        <p:spPr bwMode="auto">
          <a:xfrm>
            <a:off x="0" y="685800"/>
            <a:ext cx="3124200" cy="592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spine-health.com/files/practice/ucsd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2313" y="6096000"/>
            <a:ext cx="3341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228600"/>
            <a:ext cx="533400" cy="365125"/>
          </a:xfrm>
        </p:spPr>
        <p:txBody>
          <a:bodyPr/>
          <a:lstStyle/>
          <a:p>
            <a:fld id="{0A761BDF-71F4-4EEB-9301-FEEDF8DACD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chemeClr val="accent1"/>
                </a:solidFill>
              </a:rPr>
              <a:t> Month Post Op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reports mild left buttock pain</a:t>
            </a:r>
          </a:p>
          <a:p>
            <a:r>
              <a:rPr lang="en-US" dirty="0" smtClean="0"/>
              <a:t>Mobilizing independently in TLSO brace without assistive device</a:t>
            </a:r>
          </a:p>
          <a:p>
            <a:r>
              <a:rPr lang="en-US" dirty="0" smtClean="0"/>
              <a:t>Pleased with improved posture/appearance</a:t>
            </a:r>
          </a:p>
          <a:p>
            <a:r>
              <a:rPr lang="en-US" dirty="0" smtClean="0"/>
              <a:t>Norco for pain control, Weaned off all other prior narcotic </a:t>
            </a:r>
            <a:r>
              <a:rPr lang="en-US" dirty="0" err="1" smtClean="0"/>
              <a:t>rx</a:t>
            </a:r>
            <a:endParaRPr lang="en-US" dirty="0" smtClean="0"/>
          </a:p>
          <a:p>
            <a:r>
              <a:rPr lang="en-US" dirty="0" smtClean="0"/>
              <a:t>6 mo: continues improvement, no leg pain, min LBP </a:t>
            </a:r>
            <a:endParaRPr lang="en-US" dirty="0"/>
          </a:p>
        </p:txBody>
      </p:sp>
      <p:pic>
        <p:nvPicPr>
          <p:cNvPr id="4" name="Picture 2" descr="http://www.spine-health.com/files/practice/ucs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313" y="6096000"/>
            <a:ext cx="3341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304800"/>
            <a:ext cx="533400" cy="365125"/>
          </a:xfrm>
        </p:spPr>
        <p:txBody>
          <a:bodyPr/>
          <a:lstStyle/>
          <a:p>
            <a:fld id="{0A761BDF-71F4-4EEB-9301-FEEDF8DACD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524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Discussion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2" descr="http://www.spine-health.com/files/practice/ucs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313" y="6096000"/>
            <a:ext cx="3341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28600"/>
            <a:ext cx="533400" cy="365125"/>
          </a:xfrm>
        </p:spPr>
        <p:txBody>
          <a:bodyPr/>
          <a:lstStyle/>
          <a:p>
            <a:fld id="{0A761BDF-71F4-4EEB-9301-FEEDF8DACD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9342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FPSD Etiology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019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Degenerative </a:t>
            </a:r>
          </a:p>
          <a:p>
            <a:pPr lvl="1"/>
            <a:r>
              <a:rPr lang="en-US" dirty="0" smtClean="0"/>
              <a:t>Anterior column settling</a:t>
            </a:r>
          </a:p>
          <a:p>
            <a:pPr lvl="1"/>
            <a:r>
              <a:rPr lang="en-US" dirty="0" smtClean="0"/>
              <a:t>Regional </a:t>
            </a:r>
            <a:r>
              <a:rPr lang="en-US" dirty="0" err="1" smtClean="0"/>
              <a:t>spondylolisthesis</a:t>
            </a:r>
            <a:r>
              <a:rPr lang="en-US" dirty="0" smtClean="0"/>
              <a:t> (multilevel)</a:t>
            </a:r>
          </a:p>
          <a:p>
            <a:r>
              <a:rPr lang="en-US" dirty="0" err="1" smtClean="0"/>
              <a:t>Thoracolumbar</a:t>
            </a:r>
            <a:r>
              <a:rPr lang="en-US" dirty="0" smtClean="0"/>
              <a:t> trauma</a:t>
            </a:r>
          </a:p>
          <a:p>
            <a:r>
              <a:rPr lang="en-US" dirty="0" err="1" smtClean="0"/>
              <a:t>Ankylosing</a:t>
            </a:r>
            <a:r>
              <a:rPr lang="en-US" dirty="0" smtClean="0"/>
              <a:t> </a:t>
            </a:r>
            <a:r>
              <a:rPr lang="en-US" dirty="0" err="1" smtClean="0"/>
              <a:t>Spondylitis</a:t>
            </a:r>
            <a:endParaRPr lang="en-US" dirty="0" smtClean="0"/>
          </a:p>
          <a:p>
            <a:r>
              <a:rPr lang="en-US" dirty="0" smtClean="0"/>
              <a:t>Congenital scoliosis</a:t>
            </a:r>
          </a:p>
          <a:p>
            <a:r>
              <a:rPr lang="en-US" dirty="0" smtClean="0"/>
              <a:t>Iatrogenic</a:t>
            </a:r>
          </a:p>
          <a:p>
            <a:pPr lvl="1"/>
            <a:r>
              <a:rPr lang="en-US" dirty="0" smtClean="0"/>
              <a:t>Posterior distraction instrumentation</a:t>
            </a:r>
          </a:p>
          <a:p>
            <a:pPr lvl="1"/>
            <a:r>
              <a:rPr lang="en-US" dirty="0" smtClean="0"/>
              <a:t>Lack of anterior column support</a:t>
            </a:r>
          </a:p>
          <a:p>
            <a:pPr lvl="1"/>
            <a:r>
              <a:rPr lang="en-US" dirty="0" smtClean="0"/>
              <a:t>Long fusions with settling</a:t>
            </a:r>
          </a:p>
          <a:p>
            <a:pPr lvl="1"/>
            <a:r>
              <a:rPr lang="en-US" dirty="0" smtClean="0"/>
              <a:t>Multilevel </a:t>
            </a:r>
            <a:r>
              <a:rPr lang="en-US" dirty="0" err="1" smtClean="0"/>
              <a:t>laminectomies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www.spine-health.com/files/practice/ucsd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2313" y="6096000"/>
            <a:ext cx="3341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spineuniverse.com/sites/default/files/legacy-images/091001brid008-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914400"/>
            <a:ext cx="1981200" cy="47328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17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Glassman, Spine 2005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28600"/>
            <a:ext cx="533400" cy="365125"/>
          </a:xfrm>
        </p:spPr>
        <p:txBody>
          <a:bodyPr/>
          <a:lstStyle/>
          <a:p>
            <a:fld id="{0A761BDF-71F4-4EEB-9301-FEEDF8DACD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History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41837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HPI</a:t>
            </a:r>
          </a:p>
          <a:p>
            <a:pPr lvl="1"/>
            <a:r>
              <a:rPr lang="en-US" sz="2800" dirty="0" smtClean="0"/>
              <a:t>57-year-old female with long history of back pain </a:t>
            </a:r>
          </a:p>
          <a:p>
            <a:pPr lvl="1"/>
            <a:r>
              <a:rPr lang="en-US" sz="2800" dirty="0" smtClean="0"/>
              <a:t>Progressive spinal deformity and +imbalance</a:t>
            </a:r>
          </a:p>
          <a:p>
            <a:pPr lvl="1"/>
            <a:r>
              <a:rPr lang="en-US" sz="2800" dirty="0" smtClean="0"/>
              <a:t>Requires cane and/or walker to ambulate limited distance due to  deformity, pain</a:t>
            </a:r>
          </a:p>
          <a:p>
            <a:pPr lvl="1"/>
            <a:r>
              <a:rPr lang="en-US" sz="2800" dirty="0" smtClean="0"/>
              <a:t>Recurrent radiating bilateral leg pain</a:t>
            </a:r>
          </a:p>
          <a:p>
            <a:pPr lvl="1"/>
            <a:r>
              <a:rPr lang="en-US" sz="2800" dirty="0" smtClean="0"/>
              <a:t>Denies focal sensory or motor deficits</a:t>
            </a:r>
          </a:p>
          <a:p>
            <a:pPr lvl="1"/>
            <a:r>
              <a:rPr lang="en-US" sz="2800" dirty="0" smtClean="0"/>
              <a:t>No bowel or bladder dysfunction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www.spine-health.com/files/practice/ucs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313" y="6096000"/>
            <a:ext cx="3341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304800"/>
            <a:ext cx="533400" cy="365125"/>
          </a:xfrm>
        </p:spPr>
        <p:txBody>
          <a:bodyPr/>
          <a:lstStyle/>
          <a:p>
            <a:fld id="{0A761BDF-71F4-4EEB-9301-FEEDF8DACD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43800" cy="9906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accent1"/>
                </a:solidFill>
              </a:rPr>
              <a:t>Sagittal</a:t>
            </a:r>
            <a:r>
              <a:rPr lang="en-US" dirty="0" smtClean="0">
                <a:solidFill>
                  <a:schemeClr val="accent1"/>
                </a:solidFill>
              </a:rPr>
              <a:t> Balance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7543800" cy="461803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Type 1</a:t>
            </a:r>
          </a:p>
          <a:p>
            <a:pPr lvl="1"/>
            <a:r>
              <a:rPr lang="en-US" sz="2800" dirty="0" smtClean="0"/>
              <a:t>Segmental </a:t>
            </a:r>
            <a:r>
              <a:rPr lang="en-US" sz="2800" dirty="0" err="1" smtClean="0"/>
              <a:t>hypolordosis</a:t>
            </a:r>
            <a:r>
              <a:rPr lang="en-US" sz="2800" dirty="0" smtClean="0"/>
              <a:t> or </a:t>
            </a:r>
            <a:r>
              <a:rPr lang="en-US" sz="2800" dirty="0" err="1" smtClean="0"/>
              <a:t>kyphosis</a:t>
            </a:r>
            <a:endParaRPr lang="en-US" sz="2800" dirty="0" smtClean="0"/>
          </a:p>
          <a:p>
            <a:pPr lvl="1"/>
            <a:r>
              <a:rPr lang="en-US" sz="2800" dirty="0" smtClean="0"/>
              <a:t>Compensation thru mobile segments </a:t>
            </a:r>
          </a:p>
          <a:p>
            <a:pPr lvl="1"/>
            <a:r>
              <a:rPr lang="en-US" sz="2800" dirty="0" smtClean="0"/>
              <a:t>SVA remains centered over sacrum</a:t>
            </a:r>
          </a:p>
          <a:p>
            <a:pPr lvl="1"/>
            <a:endParaRPr lang="en-US" sz="1000" dirty="0" smtClean="0"/>
          </a:p>
          <a:p>
            <a:r>
              <a:rPr lang="en-US" sz="2800" dirty="0" smtClean="0"/>
              <a:t>Type 2</a:t>
            </a:r>
          </a:p>
          <a:p>
            <a:pPr lvl="1"/>
            <a:r>
              <a:rPr lang="en-US" sz="2800" dirty="0" smtClean="0"/>
              <a:t>Regional deformity with loss of compensation</a:t>
            </a:r>
          </a:p>
          <a:p>
            <a:pPr lvl="2"/>
            <a:r>
              <a:rPr lang="en-US" sz="2800" dirty="0" err="1" smtClean="0"/>
              <a:t>Ankylosing</a:t>
            </a:r>
            <a:r>
              <a:rPr lang="en-US" sz="2800" dirty="0" smtClean="0"/>
              <a:t> </a:t>
            </a:r>
            <a:r>
              <a:rPr lang="en-US" sz="2800" dirty="0" err="1" smtClean="0"/>
              <a:t>spondylitis</a:t>
            </a:r>
            <a:endParaRPr lang="en-US" sz="2800" dirty="0" smtClean="0"/>
          </a:p>
          <a:p>
            <a:pPr lvl="2"/>
            <a:r>
              <a:rPr lang="en-US" sz="2800" dirty="0" smtClean="0"/>
              <a:t>Post-</a:t>
            </a:r>
            <a:r>
              <a:rPr lang="en-US" sz="2800" dirty="0" err="1" smtClean="0"/>
              <a:t>laminectomy</a:t>
            </a:r>
            <a:r>
              <a:rPr lang="en-US" sz="2800" dirty="0" smtClean="0"/>
              <a:t>/fusion</a:t>
            </a:r>
          </a:p>
          <a:p>
            <a:pPr lvl="1"/>
            <a:r>
              <a:rPr lang="en-US" sz="2800" dirty="0" smtClean="0"/>
              <a:t>SVA &gt; 2cm anterior to sacrum or &gt; 6cm from posterior L5-S1 disc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http://www.spine-health.com/files/practice/ucsd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2313" y="6096000"/>
            <a:ext cx="3341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6172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Booth KC, </a:t>
            </a:r>
            <a:r>
              <a:rPr lang="en-US" dirty="0" err="1" smtClean="0">
                <a:solidFill>
                  <a:schemeClr val="accent1"/>
                </a:solidFill>
              </a:rPr>
              <a:t>Bridwell</a:t>
            </a:r>
            <a:r>
              <a:rPr lang="en-US" dirty="0" smtClean="0">
                <a:solidFill>
                  <a:schemeClr val="accent1"/>
                </a:solidFill>
              </a:rPr>
              <a:t> KH, et al. Spine (1999)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447800"/>
            <a:ext cx="1905000" cy="434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304800"/>
            <a:ext cx="533400" cy="365125"/>
          </a:xfrm>
        </p:spPr>
        <p:txBody>
          <a:bodyPr/>
          <a:lstStyle/>
          <a:p>
            <a:fld id="{0A761BDF-71F4-4EEB-9301-FEEDF8DACD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934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Coronal Deformity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65532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Type 1</a:t>
            </a:r>
          </a:p>
          <a:p>
            <a:pPr lvl="1"/>
            <a:r>
              <a:rPr lang="en-US" dirty="0" smtClean="0"/>
              <a:t>Predictable relationship between shoulders and pelvis</a:t>
            </a:r>
          </a:p>
          <a:p>
            <a:pPr lvl="1"/>
            <a:r>
              <a:rPr lang="en-US" dirty="0" smtClean="0"/>
              <a:t>Shortening one side of spinal column will correct deformity.</a:t>
            </a:r>
          </a:p>
          <a:p>
            <a:pPr lvl="1"/>
            <a:r>
              <a:rPr lang="en-US" dirty="0" smtClean="0"/>
              <a:t>Consider PSO</a:t>
            </a:r>
          </a:p>
          <a:p>
            <a:r>
              <a:rPr lang="en-US" dirty="0" smtClean="0"/>
              <a:t>Type 2</a:t>
            </a:r>
          </a:p>
          <a:p>
            <a:pPr lvl="1"/>
            <a:r>
              <a:rPr lang="en-US" dirty="0" smtClean="0"/>
              <a:t>No correlation between shoulder height and pelvis</a:t>
            </a:r>
          </a:p>
          <a:p>
            <a:pPr lvl="1"/>
            <a:r>
              <a:rPr lang="en-US" dirty="0" smtClean="0"/>
              <a:t>Asymmetric shortening DOES NOT correct deformity.</a:t>
            </a:r>
          </a:p>
          <a:p>
            <a:pPr lvl="1"/>
            <a:r>
              <a:rPr lang="en-US" dirty="0" smtClean="0"/>
              <a:t>Consider VCR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81000"/>
            <a:ext cx="1752600" cy="285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1" y="3276600"/>
            <a:ext cx="1752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60960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Bridwell</a:t>
            </a:r>
            <a:r>
              <a:rPr lang="en-US" dirty="0" smtClean="0">
                <a:solidFill>
                  <a:schemeClr val="accent1"/>
                </a:solidFill>
              </a:rPr>
              <a:t> KH, Spine (2006)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Bradford &amp; </a:t>
            </a:r>
            <a:r>
              <a:rPr lang="en-US" dirty="0" err="1" smtClean="0">
                <a:solidFill>
                  <a:schemeClr val="accent1"/>
                </a:solidFill>
              </a:rPr>
              <a:t>Tribus</a:t>
            </a:r>
            <a:r>
              <a:rPr lang="en-US" dirty="0" smtClean="0">
                <a:solidFill>
                  <a:schemeClr val="accent1"/>
                </a:solidFill>
              </a:rPr>
              <a:t>, Spine (1999)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Picture 2" descr="http://www.spine-health.com/files/practice/ucsd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2313" y="6096000"/>
            <a:ext cx="3341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533400" cy="365125"/>
          </a:xfrm>
        </p:spPr>
        <p:txBody>
          <a:bodyPr/>
          <a:lstStyle/>
          <a:p>
            <a:fld id="{0A761BDF-71F4-4EEB-9301-FEEDF8DACD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Outcomes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Vertebral Column Resection </a:t>
            </a:r>
          </a:p>
          <a:p>
            <a:pPr lvl="1"/>
            <a:r>
              <a:rPr lang="en-US" dirty="0" smtClean="0"/>
              <a:t>Effective correction </a:t>
            </a:r>
            <a:r>
              <a:rPr lang="en-US" dirty="0" err="1" smtClean="0"/>
              <a:t>multiplanar</a:t>
            </a:r>
            <a:r>
              <a:rPr lang="en-US" dirty="0" smtClean="0"/>
              <a:t> deformity </a:t>
            </a:r>
            <a:r>
              <a:rPr lang="en-US" dirty="0" err="1" smtClean="0"/>
              <a:t>decompensation</a:t>
            </a:r>
            <a:endParaRPr lang="en-US" dirty="0" smtClean="0"/>
          </a:p>
          <a:p>
            <a:pPr lvl="1"/>
            <a:r>
              <a:rPr lang="en-US" dirty="0" smtClean="0"/>
              <a:t>Anterior-Posterior: Improved 52% scoliosis; 82% &amp; 87% coronal/</a:t>
            </a:r>
            <a:r>
              <a:rPr lang="en-US" dirty="0" err="1" smtClean="0"/>
              <a:t>sagittal</a:t>
            </a:r>
            <a:r>
              <a:rPr lang="en-US" dirty="0" smtClean="0"/>
              <a:t> balance </a:t>
            </a:r>
            <a:r>
              <a:rPr lang="en-US" dirty="0" smtClean="0">
                <a:solidFill>
                  <a:schemeClr val="accent1"/>
                </a:solidFill>
              </a:rPr>
              <a:t>(Bradford &amp; </a:t>
            </a:r>
            <a:r>
              <a:rPr lang="en-US" dirty="0" err="1" smtClean="0">
                <a:solidFill>
                  <a:schemeClr val="accent1"/>
                </a:solidFill>
              </a:rPr>
              <a:t>Tribus</a:t>
            </a:r>
            <a:r>
              <a:rPr lang="en-US" dirty="0" smtClean="0">
                <a:solidFill>
                  <a:schemeClr val="accent1"/>
                </a:solidFill>
              </a:rPr>
              <a:t>, 1999)</a:t>
            </a:r>
          </a:p>
          <a:p>
            <a:pPr lvl="1"/>
            <a:r>
              <a:rPr lang="en-US" dirty="0" smtClean="0"/>
              <a:t>Posterior: 56% scoliosis correction; 79% &amp; 55% coronal/</a:t>
            </a:r>
            <a:r>
              <a:rPr lang="en-US" dirty="0" err="1" smtClean="0"/>
              <a:t>sagittal</a:t>
            </a:r>
            <a:r>
              <a:rPr lang="en-US" dirty="0" smtClean="0"/>
              <a:t> balance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Suk</a:t>
            </a:r>
            <a:r>
              <a:rPr lang="en-US" dirty="0" smtClean="0">
                <a:solidFill>
                  <a:schemeClr val="accent1"/>
                </a:solidFill>
              </a:rPr>
              <a:t>, 2005)</a:t>
            </a:r>
          </a:p>
          <a:p>
            <a:endParaRPr lang="en-US" sz="1200" dirty="0" smtClean="0"/>
          </a:p>
          <a:p>
            <a:r>
              <a:rPr lang="en-US" dirty="0" smtClean="0"/>
              <a:t>Deformity Correction</a:t>
            </a:r>
          </a:p>
          <a:p>
            <a:pPr lvl="1"/>
            <a:r>
              <a:rPr lang="en-US" dirty="0" smtClean="0"/>
              <a:t>Patient selection </a:t>
            </a:r>
            <a:r>
              <a:rPr lang="en-US" dirty="0" smtClean="0">
                <a:solidFill>
                  <a:schemeClr val="accent1"/>
                </a:solidFill>
              </a:rPr>
              <a:t>(Glassman et al, Spine 2007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 Increased </a:t>
            </a:r>
            <a:r>
              <a:rPr lang="en-US" dirty="0" err="1" smtClean="0"/>
              <a:t>sagittal</a:t>
            </a:r>
            <a:r>
              <a:rPr lang="en-US" dirty="0" smtClean="0"/>
              <a:t>/coronal deformity  &amp; pain scores</a:t>
            </a:r>
          </a:p>
          <a:p>
            <a:pPr lvl="2"/>
            <a:r>
              <a:rPr lang="en-US" dirty="0" smtClean="0"/>
              <a:t>Reduced medical </a:t>
            </a:r>
            <a:r>
              <a:rPr lang="en-US" dirty="0" err="1" smtClean="0"/>
              <a:t>comorbidities</a:t>
            </a:r>
            <a:endParaRPr lang="en-US" dirty="0" smtClean="0"/>
          </a:p>
          <a:p>
            <a:pPr lvl="1"/>
            <a:r>
              <a:rPr lang="en-US" dirty="0" smtClean="0"/>
              <a:t>Reduction in leg/back pain </a:t>
            </a:r>
            <a:r>
              <a:rPr lang="en-US" dirty="0" smtClean="0">
                <a:solidFill>
                  <a:schemeClr val="accent1"/>
                </a:solidFill>
              </a:rPr>
              <a:t>(Smith et al, Spine 2009)</a:t>
            </a:r>
          </a:p>
          <a:p>
            <a:pPr lvl="1"/>
            <a:r>
              <a:rPr lang="en-US" dirty="0" smtClean="0"/>
              <a:t>Improvement in 2 yr QOL </a:t>
            </a:r>
            <a:r>
              <a:rPr lang="en-US" dirty="0" smtClean="0">
                <a:solidFill>
                  <a:schemeClr val="accent1"/>
                </a:solidFill>
              </a:rPr>
              <a:t>( </a:t>
            </a:r>
            <a:r>
              <a:rPr lang="en-US" dirty="0" err="1" smtClean="0">
                <a:solidFill>
                  <a:schemeClr val="accent1"/>
                </a:solidFill>
              </a:rPr>
              <a:t>Bridwell</a:t>
            </a:r>
            <a:r>
              <a:rPr lang="en-US" dirty="0" smtClean="0">
                <a:solidFill>
                  <a:schemeClr val="accent1"/>
                </a:solidFill>
              </a:rPr>
              <a:t> et al, Spine 2009)</a:t>
            </a:r>
          </a:p>
          <a:p>
            <a:pPr lvl="2"/>
            <a:r>
              <a:rPr lang="en-US" dirty="0" err="1" smtClean="0"/>
              <a:t>Mulicenter</a:t>
            </a:r>
            <a:r>
              <a:rPr lang="en-US" dirty="0" smtClean="0"/>
              <a:t> prospective observational cohort (Level II)</a:t>
            </a:r>
          </a:p>
          <a:p>
            <a:pPr lvl="1"/>
            <a:endParaRPr lang="en-US" dirty="0" smtClean="0"/>
          </a:p>
        </p:txBody>
      </p:sp>
      <p:pic>
        <p:nvPicPr>
          <p:cNvPr id="4" name="Picture 2" descr="http://www.spine-health.com/files/practice/ucsd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2313" y="6096000"/>
            <a:ext cx="3341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228600"/>
            <a:ext cx="533400" cy="365125"/>
          </a:xfrm>
        </p:spPr>
        <p:txBody>
          <a:bodyPr/>
          <a:lstStyle/>
          <a:p>
            <a:fld id="{0A761BDF-71F4-4EEB-9301-FEEDF8DACDB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Case Summary and Beyond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704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Thorough patient evaluation</a:t>
            </a:r>
          </a:p>
          <a:p>
            <a:pPr lvl="1"/>
            <a:r>
              <a:rPr lang="en-US" dirty="0" smtClean="0"/>
              <a:t>Correlate historical and clinical findings</a:t>
            </a:r>
          </a:p>
          <a:p>
            <a:pPr lvl="1"/>
            <a:r>
              <a:rPr lang="en-US" dirty="0" smtClean="0"/>
              <a:t>Radiographic workup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Technical pearls</a:t>
            </a:r>
          </a:p>
          <a:p>
            <a:pPr lvl="1"/>
            <a:r>
              <a:rPr lang="en-US" dirty="0" smtClean="0"/>
              <a:t>Understand instrumentation options/limitations</a:t>
            </a:r>
          </a:p>
          <a:p>
            <a:pPr lvl="1"/>
            <a:r>
              <a:rPr lang="en-US" dirty="0" smtClean="0"/>
              <a:t>Identify deformity details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Distinguish treatment options</a:t>
            </a:r>
          </a:p>
          <a:p>
            <a:pPr lvl="1"/>
            <a:r>
              <a:rPr lang="en-US" dirty="0" smtClean="0"/>
              <a:t>Fixed </a:t>
            </a:r>
            <a:r>
              <a:rPr lang="en-US" dirty="0" err="1" smtClean="0"/>
              <a:t>sagittal</a:t>
            </a:r>
            <a:r>
              <a:rPr lang="en-US" dirty="0" smtClean="0"/>
              <a:t> and coronal deformities</a:t>
            </a:r>
          </a:p>
          <a:p>
            <a:pPr lvl="1"/>
            <a:r>
              <a:rPr lang="en-US" dirty="0" smtClean="0"/>
              <a:t>Inherent risks: Patient counseling and selection critical</a:t>
            </a:r>
            <a:endParaRPr lang="en-US" dirty="0"/>
          </a:p>
        </p:txBody>
      </p:sp>
      <p:pic>
        <p:nvPicPr>
          <p:cNvPr id="4" name="Picture 2" descr="http://www.spine-health.com/files/practice/ucsd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2313" y="6096000"/>
            <a:ext cx="3341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228600"/>
            <a:ext cx="533400" cy="365125"/>
          </a:xfrm>
        </p:spPr>
        <p:txBody>
          <a:bodyPr/>
          <a:lstStyle/>
          <a:p>
            <a:fld id="{0A761BDF-71F4-4EEB-9301-FEEDF8DACD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524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Thank You!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86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Special thanks to:</a:t>
            </a:r>
          </a:p>
          <a:p>
            <a:pPr>
              <a:buNone/>
            </a:pPr>
            <a:r>
              <a:rPr lang="en-US" dirty="0" smtClean="0"/>
              <a:t>				Dr.  Steve </a:t>
            </a:r>
            <a:r>
              <a:rPr lang="en-US" dirty="0" err="1" smtClean="0"/>
              <a:t>Garfin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	Dr.  Yu Po Lee</a:t>
            </a:r>
          </a:p>
          <a:p>
            <a:pPr>
              <a:buNone/>
            </a:pPr>
            <a:r>
              <a:rPr lang="en-US" dirty="0" smtClean="0"/>
              <a:t>				Dr.  </a:t>
            </a:r>
            <a:r>
              <a:rPr lang="en-US" dirty="0" err="1" smtClean="0"/>
              <a:t>Vinko</a:t>
            </a:r>
            <a:r>
              <a:rPr lang="en-US" dirty="0" smtClean="0"/>
              <a:t> </a:t>
            </a:r>
            <a:r>
              <a:rPr lang="en-US" dirty="0" err="1" smtClean="0"/>
              <a:t>Zlomislic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	Liz Stimson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UCSD Department of </a:t>
            </a:r>
            <a:r>
              <a:rPr lang="en-US" dirty="0" err="1" smtClean="0"/>
              <a:t>Orthopaedic</a:t>
            </a:r>
            <a:r>
              <a:rPr lang="en-US" dirty="0" smtClean="0"/>
              <a:t> Surgery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 descr="http://www.spine-health.com/files/practice/ucs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313" y="6096000"/>
            <a:ext cx="3341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304800"/>
            <a:ext cx="533400" cy="365125"/>
          </a:xfrm>
        </p:spPr>
        <p:txBody>
          <a:bodyPr/>
          <a:lstStyle/>
          <a:p>
            <a:fld id="{0A761BDF-71F4-4EEB-9301-FEEDF8DACD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References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7150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Glassman SD, Schwab FJ, </a:t>
            </a:r>
            <a:r>
              <a:rPr lang="en-US" sz="3200" dirty="0" err="1" smtClean="0"/>
              <a:t>Bridwell</a:t>
            </a:r>
            <a:r>
              <a:rPr lang="en-US" sz="3200" dirty="0" smtClean="0"/>
              <a:t> KH, et al. </a:t>
            </a:r>
            <a:r>
              <a:rPr lang="en-US" sz="3200" i="1" dirty="0" smtClean="0"/>
              <a:t>The selection of operative versus </a:t>
            </a:r>
            <a:r>
              <a:rPr lang="en-US" sz="3200" i="1" dirty="0" err="1" smtClean="0"/>
              <a:t>nonoperative</a:t>
            </a:r>
            <a:r>
              <a:rPr lang="en-US" sz="3200" i="1" dirty="0" smtClean="0"/>
              <a:t> treatment in scoliosis patients</a:t>
            </a:r>
            <a:r>
              <a:rPr lang="en-US" sz="3200" dirty="0" smtClean="0"/>
              <a:t>.  Spine. 2007; 32(1): 93-97.</a:t>
            </a:r>
          </a:p>
          <a:p>
            <a:pPr marL="514350" indent="-514350">
              <a:buAutoNum type="arabicPeriod"/>
            </a:pPr>
            <a:endParaRPr lang="en-US" sz="1300" dirty="0" smtClean="0"/>
          </a:p>
          <a:p>
            <a:pPr marL="514350" indent="-514350">
              <a:buAutoNum type="arabicPeriod"/>
            </a:pPr>
            <a:r>
              <a:rPr lang="en-US" sz="3200" dirty="0" err="1" smtClean="0"/>
              <a:t>Bridwell</a:t>
            </a:r>
            <a:r>
              <a:rPr lang="en-US" sz="3200" dirty="0" smtClean="0"/>
              <a:t> KH.</a:t>
            </a:r>
            <a:r>
              <a:rPr lang="en-US" sz="3200" i="1" dirty="0" smtClean="0"/>
              <a:t> Causes of </a:t>
            </a:r>
            <a:r>
              <a:rPr lang="en-US" sz="3200" i="1" dirty="0" err="1" smtClean="0"/>
              <a:t>sagittal</a:t>
            </a:r>
            <a:r>
              <a:rPr lang="en-US" sz="3200" i="1" dirty="0" smtClean="0"/>
              <a:t> imbalance and assessment of the extent of needed correction</a:t>
            </a:r>
            <a:r>
              <a:rPr lang="en-US" sz="3200" dirty="0" smtClean="0"/>
              <a:t>. Instructional Course Lecture. 2006; 55: 567-75.</a:t>
            </a:r>
          </a:p>
          <a:p>
            <a:pPr marL="514350" indent="-514350">
              <a:buAutoNum type="arabicPeriod"/>
            </a:pPr>
            <a:endParaRPr lang="en-US" sz="1300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Bradford DS, </a:t>
            </a:r>
            <a:r>
              <a:rPr lang="en-US" sz="3200" dirty="0" err="1" smtClean="0"/>
              <a:t>Tribus</a:t>
            </a:r>
            <a:r>
              <a:rPr lang="en-US" sz="3200" dirty="0" smtClean="0"/>
              <a:t> CB. </a:t>
            </a:r>
            <a:r>
              <a:rPr lang="en-US" sz="3200" i="1" dirty="0" smtClean="0"/>
              <a:t>Vertebral column resection for the treatment of fixed coronal </a:t>
            </a:r>
            <a:r>
              <a:rPr lang="en-US" sz="3200" i="1" dirty="0" err="1" smtClean="0"/>
              <a:t>decompensation</a:t>
            </a:r>
            <a:r>
              <a:rPr lang="en-US" sz="3200" dirty="0" smtClean="0"/>
              <a:t>. Spine. 1997: 22(14): 1590-99.</a:t>
            </a:r>
          </a:p>
          <a:p>
            <a:pPr marL="514350" indent="-514350">
              <a:buAutoNum type="arabicPeriod"/>
            </a:pPr>
            <a:endParaRPr lang="en-US" sz="1300" dirty="0" smtClean="0"/>
          </a:p>
          <a:p>
            <a:pPr marL="514350" indent="-514350">
              <a:buAutoNum type="arabicPeriod"/>
            </a:pPr>
            <a:r>
              <a:rPr lang="en-US" sz="3200" dirty="0" err="1" smtClean="0"/>
              <a:t>Bridwell</a:t>
            </a:r>
            <a:r>
              <a:rPr lang="en-US" sz="3200" dirty="0" smtClean="0"/>
              <a:t> KH. </a:t>
            </a:r>
            <a:r>
              <a:rPr lang="en-US" sz="3200" i="1" dirty="0" smtClean="0"/>
              <a:t>Decision making regarding Smith-Peterson vs. pedicle subtraction vs. vertebral column resection for spinal deformity</a:t>
            </a:r>
            <a:r>
              <a:rPr lang="en-US" sz="3200" dirty="0" smtClean="0"/>
              <a:t>. Spine. 2006; 31(19): S191-98.</a:t>
            </a:r>
          </a:p>
          <a:p>
            <a:pPr marL="514350" indent="-514350">
              <a:buAutoNum type="arabicPeriod"/>
            </a:pPr>
            <a:endParaRPr lang="en-US" sz="1300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Smith JS, et al (SRS M&amp;M Committee). </a:t>
            </a:r>
            <a:r>
              <a:rPr lang="en-US" sz="3200" i="1" dirty="0" smtClean="0"/>
              <a:t>Short –term morbidity and mortality associated with correction of </a:t>
            </a:r>
            <a:r>
              <a:rPr lang="en-US" sz="3200" i="1" dirty="0" err="1" smtClean="0"/>
              <a:t>thoracolumbar</a:t>
            </a:r>
            <a:r>
              <a:rPr lang="en-US" sz="3200" i="1" dirty="0" smtClean="0"/>
              <a:t> fixed </a:t>
            </a:r>
            <a:r>
              <a:rPr lang="en-US" sz="3200" i="1" dirty="0" err="1" smtClean="0"/>
              <a:t>sagittal</a:t>
            </a:r>
            <a:r>
              <a:rPr lang="en-US" sz="3200" i="1" dirty="0" smtClean="0"/>
              <a:t> plane deformity</a:t>
            </a:r>
            <a:r>
              <a:rPr lang="en-US" sz="3200" dirty="0" smtClean="0"/>
              <a:t>. Spine. 2011; 36(12) 958-64.</a:t>
            </a:r>
          </a:p>
          <a:p>
            <a:pPr marL="514350" indent="-514350">
              <a:buAutoNum type="arabicPeriod"/>
            </a:pPr>
            <a:endParaRPr lang="en-US" sz="1300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Gill JB, et al. </a:t>
            </a:r>
            <a:r>
              <a:rPr lang="en-US" sz="3200" i="1" dirty="0" smtClean="0"/>
              <a:t>Corrective </a:t>
            </a:r>
            <a:r>
              <a:rPr lang="en-US" sz="3200" i="1" dirty="0" err="1" smtClean="0"/>
              <a:t>osteotomies</a:t>
            </a:r>
            <a:r>
              <a:rPr lang="en-US" sz="3200" i="1" dirty="0" smtClean="0"/>
              <a:t> in spine surgery</a:t>
            </a:r>
            <a:r>
              <a:rPr lang="en-US" sz="3200" dirty="0" smtClean="0"/>
              <a:t>. JBJS. 2008; 90(11)2509-20.</a:t>
            </a:r>
          </a:p>
          <a:p>
            <a:pPr marL="514350" indent="-514350">
              <a:buAutoNum type="arabicPeriod"/>
            </a:pPr>
            <a:endParaRPr lang="en-US" sz="1500" dirty="0" smtClean="0"/>
          </a:p>
          <a:p>
            <a:pPr marL="514350" indent="-514350">
              <a:buAutoNum type="arabicPeriod"/>
            </a:pPr>
            <a:r>
              <a:rPr lang="en-US" sz="3200" dirty="0" err="1" smtClean="0"/>
              <a:t>Suk</a:t>
            </a:r>
            <a:r>
              <a:rPr lang="en-US" sz="3200" dirty="0" smtClean="0"/>
              <a:t> SI, et al. </a:t>
            </a:r>
            <a:r>
              <a:rPr lang="en-US" sz="3200" i="1" dirty="0" smtClean="0"/>
              <a:t>Posterior vertebral column resection for severe rigid scoliosis</a:t>
            </a:r>
            <a:r>
              <a:rPr lang="en-US" sz="3200" dirty="0" smtClean="0"/>
              <a:t>. Spine. 2005; 30:1682-87.</a:t>
            </a:r>
          </a:p>
          <a:p>
            <a:pPr marL="514350" indent="-514350">
              <a:buAutoNum type="arabicPeriod"/>
            </a:pPr>
            <a:endParaRPr lang="en-US" sz="1300" dirty="0" smtClean="0"/>
          </a:p>
          <a:p>
            <a:pPr marL="514350" indent="-514350">
              <a:buAutoNum type="arabicPeriod"/>
            </a:pPr>
            <a:r>
              <a:rPr lang="en-US" sz="3200" dirty="0" err="1" smtClean="0"/>
              <a:t>Suk</a:t>
            </a:r>
            <a:r>
              <a:rPr lang="en-US" sz="3200" dirty="0" smtClean="0"/>
              <a:t> SI, et al. </a:t>
            </a:r>
            <a:r>
              <a:rPr lang="en-US" sz="3200" i="1" dirty="0" smtClean="0"/>
              <a:t>Posterior vertebral column resection in fixed </a:t>
            </a:r>
            <a:r>
              <a:rPr lang="en-US" sz="3200" i="1" dirty="0" err="1" smtClean="0"/>
              <a:t>lumbosacral</a:t>
            </a:r>
            <a:r>
              <a:rPr lang="en-US" sz="3200" i="1" dirty="0" smtClean="0"/>
              <a:t> deformity</a:t>
            </a:r>
            <a:r>
              <a:rPr lang="en-US" sz="3200" dirty="0" smtClean="0"/>
              <a:t>. Spine. 2005; 30: E703-10.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1BDF-71F4-4EEB-9301-FEEDF8DACDB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CA# 11021A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History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Medical History</a:t>
            </a:r>
          </a:p>
          <a:p>
            <a:pPr lvl="1"/>
            <a:r>
              <a:rPr lang="en-US" sz="2000" dirty="0" smtClean="0"/>
              <a:t>Chronic back pain</a:t>
            </a:r>
          </a:p>
          <a:p>
            <a:pPr lvl="1"/>
            <a:r>
              <a:rPr lang="en-US" sz="2000" dirty="0" smtClean="0"/>
              <a:t>History of  multiple TIAs</a:t>
            </a:r>
          </a:p>
          <a:p>
            <a:pPr lvl="1"/>
            <a:endParaRPr lang="en-US" sz="900" dirty="0" smtClean="0"/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Surgical History</a:t>
            </a:r>
          </a:p>
          <a:p>
            <a:pPr lvl="1"/>
            <a:r>
              <a:rPr lang="en-US" sz="2000" dirty="0" smtClean="0"/>
              <a:t>L4-S1 </a:t>
            </a:r>
            <a:r>
              <a:rPr lang="en-US" sz="2000" dirty="0" err="1" smtClean="0"/>
              <a:t>laminectomy</a:t>
            </a:r>
            <a:endParaRPr lang="en-US" sz="2000" dirty="0" smtClean="0"/>
          </a:p>
          <a:p>
            <a:pPr lvl="1"/>
            <a:r>
              <a:rPr lang="en-US" sz="2000" dirty="0" smtClean="0"/>
              <a:t>Right total hip </a:t>
            </a:r>
            <a:r>
              <a:rPr lang="en-US" sz="2000" dirty="0" err="1" smtClean="0"/>
              <a:t>arthroplasty</a:t>
            </a:r>
            <a:endParaRPr lang="en-US" sz="2000" dirty="0" smtClean="0"/>
          </a:p>
          <a:p>
            <a:pPr lvl="1"/>
            <a:r>
              <a:rPr lang="en-US" sz="2000" dirty="0" smtClean="0"/>
              <a:t>Right total knee </a:t>
            </a:r>
            <a:r>
              <a:rPr lang="en-US" sz="2000" dirty="0" err="1" smtClean="0"/>
              <a:t>arthroplasty</a:t>
            </a:r>
            <a:endParaRPr lang="en-US" sz="2000" dirty="0" smtClean="0"/>
          </a:p>
          <a:p>
            <a:pPr lvl="1"/>
            <a:endParaRPr lang="en-US" sz="900" dirty="0" smtClean="0"/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Medications</a:t>
            </a:r>
          </a:p>
          <a:p>
            <a:pPr lvl="1"/>
            <a:r>
              <a:rPr lang="en-US" sz="2000" dirty="0" smtClean="0"/>
              <a:t>Soma, </a:t>
            </a:r>
            <a:r>
              <a:rPr lang="en-US" sz="2000" dirty="0" err="1" smtClean="0"/>
              <a:t>oxycodone</a:t>
            </a:r>
            <a:r>
              <a:rPr lang="en-US" sz="2000" dirty="0" smtClean="0"/>
              <a:t>, MSSR, </a:t>
            </a:r>
            <a:r>
              <a:rPr lang="en-US" sz="2000" dirty="0" err="1" smtClean="0"/>
              <a:t>protonix</a:t>
            </a:r>
            <a:r>
              <a:rPr lang="en-US" sz="2000" dirty="0" smtClean="0"/>
              <a:t>, </a:t>
            </a:r>
            <a:r>
              <a:rPr lang="en-US" sz="2000" dirty="0" err="1" smtClean="0"/>
              <a:t>plavix</a:t>
            </a:r>
            <a:endParaRPr lang="en-US" sz="2000" dirty="0" smtClean="0"/>
          </a:p>
          <a:p>
            <a:pPr lvl="1"/>
            <a:endPara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History</a:t>
            </a:r>
          </a:p>
          <a:p>
            <a:pPr lvl="1"/>
            <a:r>
              <a:rPr lang="en-US" sz="2000" dirty="0" smtClean="0"/>
              <a:t>Married, 30 </a:t>
            </a:r>
            <a:r>
              <a:rPr lang="en-US" sz="2000" dirty="0" err="1" smtClean="0"/>
              <a:t>pk</a:t>
            </a:r>
            <a:r>
              <a:rPr lang="en-US" sz="2000" dirty="0" smtClean="0"/>
              <a:t>-year h/o tobacco</a:t>
            </a:r>
          </a:p>
        </p:txBody>
      </p:sp>
      <p:pic>
        <p:nvPicPr>
          <p:cNvPr id="4" name="Picture 2" descr="http://www.spine-health.com/files/practice/ucs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313" y="6096000"/>
            <a:ext cx="3341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304800"/>
            <a:ext cx="533400" cy="365125"/>
          </a:xfrm>
        </p:spPr>
        <p:txBody>
          <a:bodyPr/>
          <a:lstStyle/>
          <a:p>
            <a:fld id="{0A761BDF-71F4-4EEB-9301-FEEDF8DACD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Physical Exam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46637"/>
          </a:xfrm>
        </p:spPr>
        <p:txBody>
          <a:bodyPr>
            <a:normAutofit fontScale="85000" lnSpcReduction="20000"/>
          </a:bodyPr>
          <a:lstStyle/>
          <a:p>
            <a:r>
              <a:rPr lang="en-US" sz="2800" u="sng" dirty="0" smtClean="0"/>
              <a:t>General:</a:t>
            </a:r>
            <a:r>
              <a:rPr lang="en-US" sz="2118" dirty="0" smtClean="0"/>
              <a:t>      Appears Older than stated age</a:t>
            </a:r>
          </a:p>
          <a:p>
            <a:endParaRPr lang="en-US" sz="900" dirty="0" smtClean="0"/>
          </a:p>
          <a:p>
            <a:r>
              <a:rPr lang="en-US" sz="2800" u="sng" dirty="0" smtClean="0"/>
              <a:t>Back: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Mild tenderness lumbar spine</a:t>
            </a:r>
          </a:p>
          <a:p>
            <a:pPr lvl="1"/>
            <a:r>
              <a:rPr lang="en-US" sz="2400" dirty="0" smtClean="0"/>
              <a:t>Minimal sagittal/coronal lumbar motion: bends thru hips; left lumbar convexity with some rotational deformity</a:t>
            </a:r>
          </a:p>
          <a:p>
            <a:endParaRPr lang="en-US" sz="900" dirty="0" smtClean="0"/>
          </a:p>
          <a:p>
            <a:r>
              <a:rPr lang="en-US" sz="2800" u="sng" dirty="0" smtClean="0"/>
              <a:t>Gait/Posture:</a:t>
            </a:r>
          </a:p>
          <a:p>
            <a:pPr lvl="1"/>
            <a:r>
              <a:rPr lang="en-US" sz="2400" dirty="0" smtClean="0"/>
              <a:t>Slow and deliberate with imbalance </a:t>
            </a:r>
            <a:r>
              <a:rPr lang="en-US" sz="2400" dirty="0" err="1" smtClean="0">
                <a:sym typeface="Wingdings"/>
              </a:rPr>
              <a:t></a:t>
            </a:r>
            <a:endParaRPr lang="en-US" sz="2400" dirty="0" smtClean="0"/>
          </a:p>
          <a:p>
            <a:pPr lvl="1"/>
            <a:r>
              <a:rPr lang="en-US" sz="2400" dirty="0" smtClean="0"/>
              <a:t>Pitch-forward and to right </a:t>
            </a:r>
          </a:p>
          <a:p>
            <a:pPr lvl="1"/>
            <a:r>
              <a:rPr lang="en-US" sz="2400" dirty="0" smtClean="0"/>
              <a:t>Nearly 60 deg knee flexion corrects head over pelvis</a:t>
            </a:r>
          </a:p>
          <a:p>
            <a:pPr lvl="1"/>
            <a:r>
              <a:rPr lang="en-US" sz="2400" dirty="0" smtClean="0"/>
              <a:t>Mild hip flexion contractures </a:t>
            </a:r>
          </a:p>
          <a:p>
            <a:endParaRPr lang="en-US" sz="900" dirty="0" smtClean="0"/>
          </a:p>
          <a:p>
            <a:r>
              <a:rPr lang="en-US" sz="2800" u="sng" dirty="0" smtClean="0"/>
              <a:t>Neurologic: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Motor 5/5 BLE IP/Q/TA/EHL/GSC;   SILT;   </a:t>
            </a:r>
          </a:p>
          <a:p>
            <a:pPr lvl="1"/>
            <a:r>
              <a:rPr lang="en-US" sz="2400" dirty="0" smtClean="0"/>
              <a:t>DTRs 2+ knees and absent at ankles </a:t>
            </a:r>
          </a:p>
        </p:txBody>
      </p:sp>
      <p:pic>
        <p:nvPicPr>
          <p:cNvPr id="4" name="Picture 2" descr="http://www.spine-health.com/files/practice/ucs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313" y="6096000"/>
            <a:ext cx="3341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304800"/>
            <a:ext cx="533400" cy="365125"/>
          </a:xfrm>
        </p:spPr>
        <p:txBody>
          <a:bodyPr/>
          <a:lstStyle/>
          <a:p>
            <a:fld id="{0A761BDF-71F4-4EEB-9301-FEEDF8DACD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Prior Treatment History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 lumbar (L4-S1) decompression (1989)</a:t>
            </a:r>
          </a:p>
          <a:p>
            <a:r>
              <a:rPr lang="en-US" dirty="0" smtClean="0"/>
              <a:t>Multiple ESI courses with transient relief</a:t>
            </a:r>
          </a:p>
          <a:p>
            <a:r>
              <a:rPr lang="en-US" dirty="0" smtClean="0"/>
              <a:t>Physical therapy</a:t>
            </a:r>
          </a:p>
          <a:p>
            <a:r>
              <a:rPr lang="en-US" dirty="0" smtClean="0"/>
              <a:t>Extensive course of narcotic pain medications …</a:t>
            </a:r>
          </a:p>
          <a:p>
            <a:pPr lvl="1"/>
            <a:r>
              <a:rPr lang="en-US" dirty="0" smtClean="0"/>
              <a:t>Which continues… </a:t>
            </a:r>
          </a:p>
        </p:txBody>
      </p:sp>
      <p:pic>
        <p:nvPicPr>
          <p:cNvPr id="4" name="Picture 2" descr="http://www.spine-health.com/files/practice/ucs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313" y="6096000"/>
            <a:ext cx="3341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228600"/>
            <a:ext cx="533400" cy="365125"/>
          </a:xfrm>
        </p:spPr>
        <p:txBody>
          <a:bodyPr/>
          <a:lstStyle/>
          <a:p>
            <a:fld id="{0A761BDF-71F4-4EEB-9301-FEEDF8DACD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524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Imaging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www.spine-health.com/files/practice/ucs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313" y="6096000"/>
            <a:ext cx="3341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228600"/>
            <a:ext cx="533400" cy="365125"/>
          </a:xfrm>
        </p:spPr>
        <p:txBody>
          <a:bodyPr/>
          <a:lstStyle/>
          <a:p>
            <a:fld id="{0A761BDF-71F4-4EEB-9301-FEEDF8DACD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1582" t="20833" r="38506" b="12500"/>
          <a:stretch>
            <a:fillRect/>
          </a:stretch>
        </p:blipFill>
        <p:spPr bwMode="auto">
          <a:xfrm>
            <a:off x="381000" y="533400"/>
            <a:ext cx="29146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40629" t="19792" r="38873" b="10417"/>
          <a:stretch>
            <a:fillRect/>
          </a:stretch>
        </p:blipFill>
        <p:spPr bwMode="auto">
          <a:xfrm>
            <a:off x="3276600" y="533400"/>
            <a:ext cx="282622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39458" t="19792" r="41801" b="10600"/>
          <a:stretch>
            <a:fillRect/>
          </a:stretch>
        </p:blipFill>
        <p:spPr bwMode="auto">
          <a:xfrm>
            <a:off x="6096000" y="533400"/>
            <a:ext cx="2667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spine-health.com/files/practice/ucsd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2313" y="6096000"/>
            <a:ext cx="3341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228600"/>
            <a:ext cx="533400" cy="365125"/>
          </a:xfrm>
        </p:spPr>
        <p:txBody>
          <a:bodyPr/>
          <a:lstStyle/>
          <a:p>
            <a:fld id="{0A761BDF-71F4-4EEB-9301-FEEDF8DACD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2167" t="18750" r="37335" b="13541"/>
          <a:stretch>
            <a:fillRect/>
          </a:stretch>
        </p:blipFill>
        <p:spPr bwMode="auto">
          <a:xfrm>
            <a:off x="2743200" y="381000"/>
            <a:ext cx="3124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45900" t="19792" r="34773" b="17708"/>
          <a:stretch>
            <a:fillRect/>
          </a:stretch>
        </p:blipFill>
        <p:spPr bwMode="auto">
          <a:xfrm>
            <a:off x="5943600" y="381000"/>
            <a:ext cx="3200400" cy="581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43924" t="18750" r="39092" b="12500"/>
          <a:stretch>
            <a:fillRect/>
          </a:stretch>
        </p:blipFill>
        <p:spPr bwMode="auto">
          <a:xfrm>
            <a:off x="0" y="381000"/>
            <a:ext cx="2667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spine-health.com/files/practice/ucsd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2313" y="6096000"/>
            <a:ext cx="3341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533400" cy="365125"/>
          </a:xfrm>
        </p:spPr>
        <p:txBody>
          <a:bodyPr/>
          <a:lstStyle/>
          <a:p>
            <a:fld id="{0A761BDF-71F4-4EEB-9301-FEEDF8DACD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72065" t="25000" r="10176" b="10417"/>
          <a:stretch>
            <a:fillRect/>
          </a:stretch>
        </p:blipFill>
        <p:spPr bwMode="auto">
          <a:xfrm>
            <a:off x="228600" y="457200"/>
            <a:ext cx="2971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22474" t="21875" r="60542" b="12500"/>
          <a:stretch>
            <a:fillRect/>
          </a:stretch>
        </p:blipFill>
        <p:spPr bwMode="auto">
          <a:xfrm>
            <a:off x="3352800" y="457200"/>
            <a:ext cx="2667000" cy="587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61713" t="25000" r="22474" b="11458"/>
          <a:stretch>
            <a:fillRect/>
          </a:stretch>
        </p:blipFill>
        <p:spPr bwMode="auto">
          <a:xfrm>
            <a:off x="6172200" y="457200"/>
            <a:ext cx="2590800" cy="585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spine-health.com/files/practice/ucsd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2313" y="6096000"/>
            <a:ext cx="3341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3733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L3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0"/>
            <a:ext cx="533400" cy="365125"/>
          </a:xfrm>
        </p:spPr>
        <p:txBody>
          <a:bodyPr/>
          <a:lstStyle/>
          <a:p>
            <a:fld id="{0A761BDF-71F4-4EEB-9301-FEEDF8DACD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 11021A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Custom 6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FFFF00"/>
      </a:accent1>
      <a:accent2>
        <a:srgbClr val="FFFF00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16330</TotalTime>
  <Words>1411</Words>
  <Application>Microsoft Office PowerPoint</Application>
  <PresentationFormat>On-screen Show (4:3)</PresentationFormat>
  <Paragraphs>280</Paragraphs>
  <Slides>25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Deluxe</vt:lpstr>
      <vt:lpstr>Lumbar Spine deformity Case Reviews February 16, 2013</vt:lpstr>
      <vt:lpstr>History</vt:lpstr>
      <vt:lpstr>History</vt:lpstr>
      <vt:lpstr>Physical Exam</vt:lpstr>
      <vt:lpstr>Prior Treatment History</vt:lpstr>
      <vt:lpstr>Imaging</vt:lpstr>
      <vt:lpstr>Slide 7</vt:lpstr>
      <vt:lpstr>Slide 8</vt:lpstr>
      <vt:lpstr>Slide 9</vt:lpstr>
      <vt:lpstr>Slide 10</vt:lpstr>
      <vt:lpstr>Diagnosis</vt:lpstr>
      <vt:lpstr>Treatment Options</vt:lpstr>
      <vt:lpstr>Slide 13</vt:lpstr>
      <vt:lpstr>Selected Treatment</vt:lpstr>
      <vt:lpstr>Postoperative Radiographs</vt:lpstr>
      <vt:lpstr>Slide 16</vt:lpstr>
      <vt:lpstr>3 Month Post Op </vt:lpstr>
      <vt:lpstr>Discussion</vt:lpstr>
      <vt:lpstr>FPSD Etiology</vt:lpstr>
      <vt:lpstr>Sagittal Balance</vt:lpstr>
      <vt:lpstr>Coronal Deformity</vt:lpstr>
      <vt:lpstr>Outcomes</vt:lpstr>
      <vt:lpstr>Case Summary and Beyond</vt:lpstr>
      <vt:lpstr>Thank You!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lsdfjlsdjf</dc:title>
  <dc:creator>Owner</dc:creator>
  <cp:lastModifiedBy>spye2</cp:lastModifiedBy>
  <cp:revision>54</cp:revision>
  <dcterms:created xsi:type="dcterms:W3CDTF">2013-03-06T17:34:28Z</dcterms:created>
  <dcterms:modified xsi:type="dcterms:W3CDTF">2013-02-14T19:11:16Z</dcterms:modified>
</cp:coreProperties>
</file>