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72" r:id="rId3"/>
    <p:sldId id="273" r:id="rId4"/>
    <p:sldId id="274" r:id="rId5"/>
    <p:sldId id="286" r:id="rId6"/>
    <p:sldId id="287" r:id="rId7"/>
    <p:sldId id="275" r:id="rId8"/>
    <p:sldId id="288" r:id="rId9"/>
    <p:sldId id="290" r:id="rId10"/>
    <p:sldId id="289" r:id="rId11"/>
    <p:sldId id="308" r:id="rId12"/>
    <p:sldId id="306" r:id="rId13"/>
    <p:sldId id="291" r:id="rId14"/>
    <p:sldId id="309" r:id="rId15"/>
    <p:sldId id="296" r:id="rId16"/>
    <p:sldId id="307" r:id="rId17"/>
    <p:sldId id="257" r:id="rId18"/>
    <p:sldId id="258" r:id="rId19"/>
    <p:sldId id="259" r:id="rId20"/>
    <p:sldId id="260" r:id="rId21"/>
    <p:sldId id="261" r:id="rId22"/>
    <p:sldId id="311" r:id="rId23"/>
    <p:sldId id="262" r:id="rId24"/>
    <p:sldId id="263" r:id="rId25"/>
    <p:sldId id="264" r:id="rId26"/>
    <p:sldId id="265" r:id="rId27"/>
    <p:sldId id="312" r:id="rId28"/>
    <p:sldId id="302" r:id="rId29"/>
    <p:sldId id="270" r:id="rId30"/>
    <p:sldId id="271" r:id="rId31"/>
    <p:sldId id="313" r:id="rId32"/>
    <p:sldId id="303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DC79-9F4B-4E20-9404-107F85B0CD7F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97B9D-9910-4A74-9A13-10F7CA4D0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18C6-F925-4D5C-9043-55191B861FF5}" type="datetime1">
              <a:rPr lang="en-US" smtClean="0"/>
              <a:t>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SSC_7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19800"/>
            <a:ext cx="1691173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2A-0AC8-48F9-95C0-D06A1F2F2429}" type="datetime1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3810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28CC-BBBC-4593-BB1F-EE4F9C60848E}" type="datetime1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2286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C619-0888-4451-B6CE-48C7C11826EE}" type="datetime1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2286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AEB8-4684-4EE8-A288-7461E5A3D9A6}" type="datetime1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SSC_7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827" y="6019800"/>
            <a:ext cx="1691173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71F9-53D8-484B-8DAF-835D35F5D741}" type="datetime1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3810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65A7-33B8-4386-89E9-81B40503F8B9}" type="datetime1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SSC_7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96000"/>
            <a:ext cx="1691173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2A71-A467-40C7-9CCC-3485D605E0C8}" type="datetime1">
              <a:rPr lang="en-US" smtClean="0"/>
              <a:t>2/4/2013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077200" y="3810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21B9-90E1-4F4D-BAC1-44F5C20676D3}" type="datetime1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2286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F32F-9ABC-4154-BCF9-8C420ACE948C}" type="datetime1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2286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01BC179-E58E-4450-9675-85E6CFE58BCC}" type="datetime1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EBB11D-6C48-48B8-8D22-048BFB58A38F}" type="datetime1">
              <a:rPr lang="en-US" smtClean="0"/>
              <a:t>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SSC_7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6324600"/>
            <a:ext cx="1691173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6480048" cy="2301240"/>
          </a:xfrm>
        </p:spPr>
        <p:txBody>
          <a:bodyPr/>
          <a:lstStyle/>
          <a:p>
            <a:r>
              <a:rPr lang="en-US" dirty="0" smtClean="0"/>
              <a:t>When Screw Fixation is not an option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4648200"/>
            <a:ext cx="4724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Michael S. Chang, MD</a:t>
            </a:r>
          </a:p>
          <a:p>
            <a:r>
              <a:rPr lang="en-US" sz="1400" dirty="0" smtClean="0"/>
              <a:t>Clinical Faculty, BGSMC Orthopaedic Residency</a:t>
            </a:r>
          </a:p>
          <a:p>
            <a:r>
              <a:rPr lang="en-US" sz="1400" dirty="0" smtClean="0"/>
              <a:t>Sonoran Spine Center</a:t>
            </a:r>
          </a:p>
          <a:p>
            <a:r>
              <a:rPr lang="en-US" sz="1400" dirty="0" smtClean="0"/>
              <a:t>February 16, 2013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64 F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Adult Idiopathic Scoliosis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Osteoporosis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Treatment?</a:t>
            </a:r>
          </a:p>
          <a:p>
            <a:endParaRPr lang="en-US" dirty="0"/>
          </a:p>
        </p:txBody>
      </p:sp>
      <p:pic>
        <p:nvPicPr>
          <p:cNvPr id="11" name="Content Placeholder 10" descr="DSC036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1"/>
            <a:ext cx="2450374" cy="44958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304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219200" y="381000"/>
            <a:ext cx="58674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12" name="Picture 11" descr="DSC03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286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64 F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Adult Idiopathic Scoliosis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Osteoporosis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Most Common Complication?</a:t>
            </a:r>
          </a:p>
          <a:p>
            <a:endParaRPr lang="en-US" dirty="0"/>
          </a:p>
        </p:txBody>
      </p:sp>
      <p:pic>
        <p:nvPicPr>
          <p:cNvPr id="11" name="Content Placeholder 10" descr="DSC036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1"/>
            <a:ext cx="2450374" cy="44958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3810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219200" y="381000"/>
            <a:ext cx="58674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12" name="Picture 11" descr="DSC03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286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Junctional Kyphosis</a:t>
            </a:r>
            <a:endParaRPr lang="en-US" dirty="0"/>
          </a:p>
        </p:txBody>
      </p:sp>
      <p:pic>
        <p:nvPicPr>
          <p:cNvPr id="5" name="Content Placeholder 4" descr="1.2.392.200036.9125.9.0.252693929.897297592.1299159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547"/>
            <a:ext cx="3657600" cy="4447268"/>
          </a:xfrm>
        </p:spPr>
      </p:pic>
      <p:pic>
        <p:nvPicPr>
          <p:cNvPr id="6" name="Content Placeholder 5" descr="1.2.392.200036.9125.9.0.252694185.946515128.12991599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7083" t="829" r="25000" b="1507"/>
          <a:stretch>
            <a:fillRect/>
          </a:stretch>
        </p:blipFill>
        <p:spPr>
          <a:xfrm>
            <a:off x="4648200" y="1371600"/>
            <a:ext cx="2057400" cy="5098774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304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8" descr="1.2.392.200036.9125.9.0.252653057.1444719800.1299159933.jpg"/>
          <p:cNvPicPr>
            <a:picLocks noChangeAspect="1"/>
          </p:cNvPicPr>
          <p:nvPr/>
        </p:nvPicPr>
        <p:blipFill>
          <a:blip r:embed="rId4" cstate="print"/>
          <a:srcRect l="25000" t="1713" r="25000" b="2336"/>
          <a:stretch>
            <a:fillRect/>
          </a:stretch>
        </p:blipFill>
        <p:spPr>
          <a:xfrm>
            <a:off x="228600" y="1447800"/>
            <a:ext cx="2133600" cy="4978400"/>
          </a:xfrm>
          <a:prstGeom prst="rect">
            <a:avLst/>
          </a:prstGeom>
        </p:spPr>
      </p:pic>
      <p:pic>
        <p:nvPicPr>
          <p:cNvPr id="8" name="Picture 7" descr="1.2.392.200036.9125.9.0.252653313.1499901112.1299159933.jpg"/>
          <p:cNvPicPr>
            <a:picLocks noChangeAspect="1"/>
          </p:cNvPicPr>
          <p:nvPr/>
        </p:nvPicPr>
        <p:blipFill>
          <a:blip r:embed="rId5" cstate="print"/>
          <a:srcRect l="25577" t="1493" r="25424"/>
          <a:stretch>
            <a:fillRect/>
          </a:stretch>
        </p:blipFill>
        <p:spPr>
          <a:xfrm>
            <a:off x="6705600" y="1371600"/>
            <a:ext cx="20574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Junctional Pathology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Degeneration</a:t>
            </a:r>
          </a:p>
          <a:p>
            <a:pPr lvl="1"/>
            <a:r>
              <a:rPr lang="en-US" dirty="0" smtClean="0"/>
              <a:t>Kyphosis </a:t>
            </a:r>
          </a:p>
          <a:p>
            <a:pPr lvl="1"/>
            <a:r>
              <a:rPr lang="en-US" dirty="0" smtClean="0"/>
              <a:t>Fracture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Arise because of stress riser of fusion vs. adjacent segments</a:t>
            </a:r>
          </a:p>
          <a:p>
            <a:endParaRPr lang="en-US" dirty="0" smtClean="0"/>
          </a:p>
          <a:p>
            <a:r>
              <a:rPr lang="en-US" dirty="0" smtClean="0"/>
              <a:t>Decreasing construct stiffness leads to decreased instrumentation strain and </a:t>
            </a:r>
            <a:r>
              <a:rPr lang="en-US" dirty="0" err="1" smtClean="0"/>
              <a:t>hypermobility</a:t>
            </a:r>
            <a:r>
              <a:rPr lang="en-US" dirty="0" smtClean="0"/>
              <a:t> at junction</a:t>
            </a:r>
          </a:p>
          <a:p>
            <a:pPr lvl="1"/>
            <a:r>
              <a:rPr lang="en-US" sz="1500" u="sng" dirty="0" err="1" smtClean="0">
                <a:effectLst>
                  <a:outerShdw blurRad="38100" dist="38100" dir="2700000" algn="tl">
                    <a:srgbClr val="414141"/>
                  </a:outerShdw>
                </a:effectLst>
                <a:ea typeface="ＭＳ Ｐゴシック" pitchFamily="50" charset="-128"/>
              </a:rPr>
              <a:t>Durani</a:t>
            </a:r>
            <a:r>
              <a:rPr lang="en-US" sz="1500" u="sng" dirty="0" smtClean="0">
                <a:effectLst>
                  <a:outerShdw blurRad="38100" dist="38100" dir="2700000" algn="tl">
                    <a:srgbClr val="414141"/>
                  </a:outerShdw>
                </a:effectLst>
                <a:ea typeface="ＭＳ Ｐゴシック" pitchFamily="50" charset="-128"/>
              </a:rPr>
              <a:t> et al: Spine.</a:t>
            </a:r>
            <a:r>
              <a:rPr lang="en-US" sz="1500" dirty="0" smtClean="0">
                <a:effectLst>
                  <a:outerShdw blurRad="38100" dist="38100" dir="2700000" algn="tl">
                    <a:srgbClr val="414141"/>
                  </a:outerShdw>
                </a:effectLst>
                <a:ea typeface="ＭＳ Ｐゴシック" pitchFamily="50" charset="-128"/>
              </a:rPr>
              <a:t> 2012</a:t>
            </a:r>
          </a:p>
          <a:p>
            <a:pPr lvl="1"/>
            <a:r>
              <a:rPr lang="en-US" sz="1500" dirty="0" smtClean="0">
                <a:solidFill>
                  <a:schemeClr val="tx2"/>
                </a:solidFill>
              </a:rPr>
              <a:t>Cahill et al: Spine 2011</a:t>
            </a:r>
            <a:endParaRPr lang="en-US" sz="1500" dirty="0" smtClean="0"/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414141"/>
                </a:outerShdw>
              </a:effectLst>
              <a:ea typeface="ＭＳ Ｐゴシック" pitchFamily="50" charset="-128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6" descr="DSC04653"/>
          <p:cNvPicPr>
            <a:picLocks noChangeAspect="1" noChangeArrowheads="1"/>
          </p:cNvPicPr>
          <p:nvPr/>
        </p:nvPicPr>
        <p:blipFill>
          <a:blip r:embed="rId2" cstate="print"/>
          <a:srcRect l="15300" r="16940"/>
          <a:stretch>
            <a:fillRect/>
          </a:stretch>
        </p:blipFill>
        <p:spPr bwMode="auto">
          <a:xfrm>
            <a:off x="7086600" y="457200"/>
            <a:ext cx="1524000" cy="299931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7" name="Picture 7" descr="DSC04657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r="12500"/>
          <a:stretch>
            <a:fillRect/>
          </a:stretch>
        </p:blipFill>
        <p:spPr bwMode="auto">
          <a:xfrm>
            <a:off x="7086600" y="3505200"/>
            <a:ext cx="1828800" cy="278674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86600" y="3048000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 weeks </a:t>
            </a:r>
            <a:r>
              <a:rPr lang="en-US" dirty="0" smtClean="0">
                <a:solidFill>
                  <a:schemeClr val="bg1"/>
                </a:solidFill>
              </a:rPr>
              <a:t>post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86600" y="6019800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 weeks </a:t>
            </a:r>
            <a:r>
              <a:rPr lang="en-US" dirty="0" smtClean="0">
                <a:solidFill>
                  <a:schemeClr val="bg1"/>
                </a:solidFill>
              </a:rPr>
              <a:t>post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64 F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Adult Idiopathic Scoliosis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Osteoporosis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How do we avoid PJK?</a:t>
            </a:r>
          </a:p>
          <a:p>
            <a:endParaRPr lang="en-US" dirty="0"/>
          </a:p>
        </p:txBody>
      </p:sp>
      <p:pic>
        <p:nvPicPr>
          <p:cNvPr id="11" name="Content Placeholder 10" descr="DSC036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00201"/>
            <a:ext cx="2450374" cy="44958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3810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219200" y="381000"/>
            <a:ext cx="58674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12" name="Picture 11" descr="DSC036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600200"/>
            <a:ext cx="2286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Screws vs. Hooks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Junctional issues are less common in constructs with hooks compared with screws</a:t>
            </a:r>
          </a:p>
          <a:p>
            <a:pPr lvl="1"/>
            <a:r>
              <a:rPr lang="en-US" dirty="0" smtClean="0"/>
              <a:t>Adults </a:t>
            </a:r>
          </a:p>
          <a:p>
            <a:pPr lvl="2"/>
            <a:r>
              <a:rPr lang="en-US" dirty="0" smtClean="0"/>
              <a:t>2.4% (Hybrid) vs. 14% (Screw) revision rate in osteoporotic patients </a:t>
            </a:r>
            <a:r>
              <a:rPr lang="en-US" sz="1200" dirty="0" smtClean="0"/>
              <a:t>(</a:t>
            </a:r>
            <a:r>
              <a:rPr lang="en-US" sz="1200" dirty="0" err="1" smtClean="0"/>
              <a:t>Ondra</a:t>
            </a:r>
            <a:r>
              <a:rPr lang="en-US" sz="1200" dirty="0" smtClean="0"/>
              <a:t>)</a:t>
            </a:r>
          </a:p>
          <a:p>
            <a:pPr lvl="1"/>
            <a:r>
              <a:rPr lang="en-US" dirty="0" smtClean="0"/>
              <a:t>Pediatric</a:t>
            </a:r>
          </a:p>
          <a:p>
            <a:pPr lvl="2"/>
            <a:r>
              <a:rPr lang="en-US" dirty="0" smtClean="0"/>
              <a:t>0% (Hooks only), 2.3% (Hybrid), 8.1%(screw), 5.6% (Hooks at top level only)</a:t>
            </a:r>
          </a:p>
          <a:p>
            <a:pPr lvl="3"/>
            <a:r>
              <a:rPr lang="en-US" sz="1000" dirty="0" smtClean="0">
                <a:solidFill>
                  <a:schemeClr val="tx2"/>
                </a:solidFill>
              </a:rPr>
              <a:t>Harms Study Group: </a:t>
            </a:r>
            <a:r>
              <a:rPr lang="en-US" sz="1000" i="1" dirty="0" smtClean="0">
                <a:solidFill>
                  <a:schemeClr val="tx2"/>
                </a:solidFill>
              </a:rPr>
              <a:t>Spine.</a:t>
            </a:r>
            <a:r>
              <a:rPr lang="en-US" sz="1000" dirty="0" smtClean="0">
                <a:solidFill>
                  <a:schemeClr val="tx2"/>
                </a:solidFill>
              </a:rPr>
              <a:t> 2010</a:t>
            </a:r>
            <a:endParaRPr lang="en-US" sz="1000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50" charset="-128"/>
              </a:rPr>
              <a:t>Case 2</a:t>
            </a:r>
          </a:p>
        </p:txBody>
      </p:sp>
      <p:pic>
        <p:nvPicPr>
          <p:cNvPr id="8" name="Content Placeholder 7" descr="DSC038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1826450" cy="4525963"/>
          </a:xfrm>
        </p:spPr>
      </p:pic>
      <p:pic>
        <p:nvPicPr>
          <p:cNvPr id="11" name="Content Placeholder 10" descr="DSC036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2400" y="1524000"/>
            <a:ext cx="2450374" cy="4495800"/>
          </a:xfr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12" name="Picture 11" descr="DSC036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447800"/>
            <a:ext cx="2363492" cy="4648200"/>
          </a:xfrm>
          <a:prstGeom prst="rect">
            <a:avLst/>
          </a:prstGeom>
        </p:spPr>
      </p:pic>
      <p:pic>
        <p:nvPicPr>
          <p:cNvPr id="9" name="Picture 8" descr="DSC03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447800"/>
            <a:ext cx="2284986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3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447800" y="381000"/>
            <a:ext cx="59436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370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/>
              <a:t>82 F c/o Imbalance, LBP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/>
              <a:t>2009 L2 compression </a:t>
            </a:r>
            <a:r>
              <a:rPr lang="en-US" sz="2000" dirty="0" err="1"/>
              <a:t>Fx</a:t>
            </a:r>
            <a:r>
              <a:rPr lang="en-US" sz="2000" dirty="0"/>
              <a:t>, treated with A/PSF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/>
              <a:t>Neurologically intact</a:t>
            </a:r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/>
              <a:t>T-score: -3.5 bone stock</a:t>
            </a:r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/>
              <a:t>80 lbs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34821" name="Content Placeholder 6" descr="Risley, Pat SSC preop x-rays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2132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Content Placeholder 7" descr="Risley, Pat SSC preop x-rays 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603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  <p:pic>
        <p:nvPicPr>
          <p:cNvPr id="35843" name="Content Placeholder 6" descr="Risley, Pat pre-op photo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2400300" cy="4525963"/>
          </a:xfrm>
        </p:spPr>
      </p:pic>
      <p:pic>
        <p:nvPicPr>
          <p:cNvPr id="35844" name="Content Placeholder 7" descr="Risley, Pat pre-op photos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600200"/>
            <a:ext cx="2035175" cy="452596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5845" name="Picture 8" descr="Risley, Pat pre-op phot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3346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3962400" y="1905000"/>
            <a:ext cx="4572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6" descr="Risley, Pat CT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613400" cy="3581400"/>
          </a:xfrm>
        </p:spPr>
      </p:pic>
      <p:pic>
        <p:nvPicPr>
          <p:cNvPr id="36867" name="Content Placeholder 7" descr="Risley, Pat CT 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702307"/>
            <a:ext cx="3657600" cy="2321748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0"/>
            <a:ext cx="20574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3581400"/>
            <a:ext cx="20574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Consultant</a:t>
            </a:r>
          </a:p>
          <a:p>
            <a:pPr lvl="1"/>
            <a:r>
              <a:rPr lang="en-US" dirty="0" err="1" smtClean="0"/>
              <a:t>Globus</a:t>
            </a:r>
            <a:endParaRPr lang="en-US" dirty="0" smtClean="0"/>
          </a:p>
          <a:p>
            <a:pPr lvl="1"/>
            <a:r>
              <a:rPr lang="en-US" dirty="0" smtClean="0"/>
              <a:t>Integra</a:t>
            </a:r>
          </a:p>
          <a:p>
            <a:r>
              <a:rPr lang="en-US" dirty="0" smtClean="0"/>
              <a:t>Speaker’s Bureau</a:t>
            </a:r>
          </a:p>
          <a:p>
            <a:pPr lvl="1"/>
            <a:r>
              <a:rPr lang="en-US" dirty="0" smtClean="0"/>
              <a:t>Medtronic</a:t>
            </a:r>
          </a:p>
          <a:p>
            <a:pPr lvl="1"/>
            <a:r>
              <a:rPr lang="en-US" dirty="0" smtClean="0"/>
              <a:t>DePuy</a:t>
            </a:r>
            <a:r>
              <a:rPr lang="en-US" dirty="0" smtClean="0"/>
              <a:t> </a:t>
            </a:r>
            <a:r>
              <a:rPr lang="en-US" dirty="0" smtClean="0"/>
              <a:t>Synthes</a:t>
            </a:r>
            <a:endParaRPr lang="en-US" dirty="0" smtClean="0"/>
          </a:p>
          <a:p>
            <a:pPr lvl="1"/>
            <a:r>
              <a:rPr lang="en-US" dirty="0" smtClean="0"/>
              <a:t>Stryker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Content Placeholder 6" descr="Risley, Pat CT 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4267200" cy="5557838"/>
          </a:xfrm>
        </p:spPr>
      </p:pic>
      <p:pic>
        <p:nvPicPr>
          <p:cNvPr id="37891" name="Content Placeholder 7" descr="Risley, Pat CT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228600"/>
            <a:ext cx="4876800" cy="54229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6" descr="Risley, Pat MRI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0"/>
            <a:ext cx="3581400" cy="6827838"/>
          </a:xfrm>
        </p:spPr>
      </p:pic>
      <p:pic>
        <p:nvPicPr>
          <p:cNvPr id="38915" name="Content Placeholder 7" descr="Risley, Pat MRI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0"/>
            <a:ext cx="3394075" cy="6858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3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447800" y="381000"/>
            <a:ext cx="59436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27853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/>
              <a:t>82 F c/o Imbalance, LBP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/>
              <a:t>2009 L2 compression </a:t>
            </a:r>
            <a:r>
              <a:rPr lang="en-US" sz="2000" dirty="0" err="1"/>
              <a:t>Fx</a:t>
            </a:r>
            <a:r>
              <a:rPr lang="en-US" sz="2000" dirty="0"/>
              <a:t>, treated with </a:t>
            </a:r>
            <a:r>
              <a:rPr lang="en-US" sz="2000" dirty="0" smtClean="0"/>
              <a:t>A/PSF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 smtClean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 smtClean="0"/>
              <a:t>Treatment?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34821" name="Content Placeholder 6" descr="Risley, Pat SSC preop x-rays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2132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Content Placeholder 7" descr="Risley, Pat SSC preop x-rays 0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603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50" charset="-128"/>
              </a:rPr>
              <a:t>Vertebral Column Resection (VCR)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953000"/>
          </a:xfrm>
        </p:spPr>
        <p:txBody>
          <a:bodyPr>
            <a:normAutofit fontScale="92500"/>
          </a:bodyPr>
          <a:lstStyle/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Originally described as ant/post procedure </a:t>
            </a:r>
            <a:r>
              <a:rPr lang="en-US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(Bradford)</a:t>
            </a:r>
          </a:p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Now, posterior-only approach </a:t>
            </a:r>
            <a:r>
              <a:rPr lang="en-US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Lenke</a:t>
            </a:r>
            <a:r>
              <a:rPr lang="en-US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Suk</a:t>
            </a:r>
            <a:r>
              <a:rPr lang="en-US" sz="2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No fixed-angle wedge for </a:t>
            </a:r>
            <a:r>
              <a:rPr lang="en-US" sz="28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osteotomy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closure</a:t>
            </a:r>
          </a:p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Arc of correction is anterior to spine</a:t>
            </a:r>
          </a:p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Greater correction than a PSO, typically 40°–50°</a:t>
            </a:r>
          </a:p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Ideal osteotomy for a sharp                                                    angular </a:t>
            </a:r>
            <a:r>
              <a:rPr lang="en-US" sz="28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kyphosis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(T</a:t>
            </a:r>
            <a:r>
              <a:rPr lang="en-US" sz="2800" baseline="-25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–L</a:t>
            </a:r>
            <a:r>
              <a:rPr lang="en-US" sz="2800" baseline="-250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defTabSz="457200" eaLnBrk="1" hangingPunct="1"/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Typically closed over                                                             </a:t>
            </a:r>
            <a:r>
              <a:rPr lang="en-US" sz="2800" dirty="0" err="1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anteriorly</a:t>
            </a:r>
            <a:r>
              <a:rPr lang="en-US" sz="28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 placed cage                                                         packed with bone graft</a:t>
            </a:r>
          </a:p>
        </p:txBody>
      </p:sp>
      <p:pic>
        <p:nvPicPr>
          <p:cNvPr id="39940" name="Picture 7" descr="ser006img00045"/>
          <p:cNvPicPr>
            <a:picLocks noChangeAspect="1" noChangeArrowheads="1"/>
          </p:cNvPicPr>
          <p:nvPr/>
        </p:nvPicPr>
        <p:blipFill>
          <a:blip r:embed="rId2" cstate="print"/>
          <a:srcRect l="40125" t="29005" r="34875" b="44768"/>
          <a:stretch>
            <a:fillRect/>
          </a:stretch>
        </p:blipFill>
        <p:spPr bwMode="auto">
          <a:xfrm>
            <a:off x="4953000" y="4191000"/>
            <a:ext cx="1895475" cy="25114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41" name="Picture 8" descr="ser006img00048"/>
          <p:cNvPicPr>
            <a:picLocks noChangeAspect="1" noChangeArrowheads="1"/>
          </p:cNvPicPr>
          <p:nvPr/>
        </p:nvPicPr>
        <p:blipFill>
          <a:blip r:embed="rId3" cstate="print"/>
          <a:srcRect l="37312" t="17250" r="37500" b="48375"/>
          <a:stretch>
            <a:fillRect/>
          </a:stretch>
        </p:blipFill>
        <p:spPr bwMode="auto">
          <a:xfrm>
            <a:off x="7086600" y="4191000"/>
            <a:ext cx="1911350" cy="2514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7086600" y="6324600"/>
            <a:ext cx="1447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Post-op: T4 VCR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4953000" y="6324600"/>
            <a:ext cx="685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Pre-op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step 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348038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23825" y="304800"/>
            <a:ext cx="3352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COSTOTRANSVERSECTOMY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622675" y="265113"/>
            <a:ext cx="2590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LAM &amp; TEMP ROD</a:t>
            </a:r>
          </a:p>
        </p:txBody>
      </p:sp>
      <p:pic>
        <p:nvPicPr>
          <p:cNvPr id="40965" name="Picture 1" descr="step 5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0"/>
            <a:ext cx="2663825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" descr="step 4 and rod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762000"/>
            <a:ext cx="2693988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681788" y="279400"/>
            <a:ext cx="2057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VB EXPOSURE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half curve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8956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172200" y="0"/>
            <a:ext cx="28956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COMPRESSION CLOSURE 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74663" y="304800"/>
            <a:ext cx="2286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VB REMOVAL</a:t>
            </a:r>
          </a:p>
        </p:txBody>
      </p:sp>
      <p:pic>
        <p:nvPicPr>
          <p:cNvPr id="41989" name="Picture 1" descr="burr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762000"/>
            <a:ext cx="301307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" descr="lifting discs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762000"/>
            <a:ext cx="28194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05200" y="304800"/>
            <a:ext cx="2286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DISCECTOMY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putting in boomerang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254952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25488" y="57150"/>
            <a:ext cx="2209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/>
              <a:t>CAGE INSERTION</a:t>
            </a:r>
          </a:p>
        </p:txBody>
      </p:sp>
      <p:pic>
        <p:nvPicPr>
          <p:cNvPr id="43012" name="Picture 1" descr="final with no ribs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762000"/>
            <a:ext cx="23622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889375" y="57150"/>
            <a:ext cx="1905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/>
              <a:t>FINAL CORRECTION</a:t>
            </a:r>
          </a:p>
        </p:txBody>
      </p:sp>
      <p:pic>
        <p:nvPicPr>
          <p:cNvPr id="43014" name="Picture 1" descr="final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2000"/>
            <a:ext cx="200977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669088" y="57150"/>
            <a:ext cx="1828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/>
              <a:t>RIB BRIDGE GRAFT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3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447800" y="381000"/>
            <a:ext cx="59436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41703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/>
              <a:t>82 F c/o Imbalance, LBP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 smtClean="0"/>
              <a:t>L2 </a:t>
            </a:r>
            <a:r>
              <a:rPr lang="en-US" sz="2000" dirty="0"/>
              <a:t>compression </a:t>
            </a:r>
            <a:r>
              <a:rPr lang="en-US" sz="2000" dirty="0" err="1"/>
              <a:t>Fx</a:t>
            </a:r>
            <a:r>
              <a:rPr lang="en-US" sz="2000" dirty="0"/>
              <a:t>, treated with </a:t>
            </a:r>
            <a:r>
              <a:rPr lang="en-US" sz="2000" dirty="0" smtClean="0"/>
              <a:t>A/PSF</a:t>
            </a:r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 smtClean="0"/>
              <a:t>L1 instrumentation failure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 smtClean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 smtClean="0"/>
              <a:t>Treatment? VCR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2000" dirty="0" smtClean="0"/>
          </a:p>
          <a:p>
            <a:pPr marL="647700" indent="-647700" algn="l">
              <a:spcBef>
                <a:spcPct val="50000"/>
              </a:spcBef>
              <a:defRPr/>
            </a:pPr>
            <a:r>
              <a:rPr lang="en-US" sz="2000" dirty="0" smtClean="0"/>
              <a:t>Levels of fixation?</a:t>
            </a:r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34822" name="Content Placeholder 7" descr="Risley, Pat SSC preop x-rays 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199"/>
            <a:ext cx="2907242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Risley, Pat CT 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4114800"/>
            <a:ext cx="1807122" cy="2353696"/>
          </a:xfrm>
          <a:prstGeom prst="rect">
            <a:avLst/>
          </a:prstGeom>
        </p:spPr>
      </p:pic>
      <p:pic>
        <p:nvPicPr>
          <p:cNvPr id="8" name="Content Placeholder 6" descr="Risley, Pat MRI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600200"/>
            <a:ext cx="1371600" cy="261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fusion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Long fusions stopping at L5 have inferior results</a:t>
            </a:r>
          </a:p>
          <a:p>
            <a:pPr lvl="1"/>
            <a:r>
              <a:rPr lang="en-US" dirty="0" smtClean="0"/>
              <a:t>69% had degeneration by 5 years</a:t>
            </a:r>
          </a:p>
          <a:p>
            <a:pPr lvl="1"/>
            <a:r>
              <a:rPr lang="en-US" dirty="0" smtClean="0"/>
              <a:t>67% with degeneration had positive </a:t>
            </a:r>
            <a:r>
              <a:rPr lang="en-US" dirty="0" err="1" smtClean="0"/>
              <a:t>sagittal</a:t>
            </a:r>
            <a:r>
              <a:rPr lang="en-US" dirty="0" smtClean="0"/>
              <a:t> imbalance</a:t>
            </a:r>
          </a:p>
          <a:p>
            <a:pPr lvl="2"/>
            <a:r>
              <a:rPr lang="en-US" dirty="0" err="1" smtClean="0"/>
              <a:t>Kuhns</a:t>
            </a:r>
            <a:r>
              <a:rPr lang="en-US" dirty="0" smtClean="0"/>
              <a:t> et al. </a:t>
            </a:r>
            <a:r>
              <a:rPr lang="en-US" i="1" dirty="0" smtClean="0"/>
              <a:t>Spine</a:t>
            </a:r>
            <a:r>
              <a:rPr lang="en-US" dirty="0" smtClean="0"/>
              <a:t>. 2007</a:t>
            </a:r>
          </a:p>
          <a:p>
            <a:endParaRPr lang="en-US" dirty="0" smtClean="0"/>
          </a:p>
          <a:p>
            <a:r>
              <a:rPr lang="en-US" dirty="0" smtClean="0"/>
              <a:t>Pelvic fixation</a:t>
            </a:r>
          </a:p>
          <a:p>
            <a:pPr lvl="1"/>
            <a:r>
              <a:rPr lang="en-US" dirty="0" smtClean="0"/>
              <a:t>Adds substantial OR time and blood loss</a:t>
            </a:r>
          </a:p>
          <a:p>
            <a:pPr lvl="1"/>
            <a:r>
              <a:rPr lang="en-US" dirty="0" smtClean="0"/>
              <a:t>Elderly, frail patient is not ideal candidate</a:t>
            </a:r>
          </a:p>
          <a:p>
            <a:endParaRPr lang="en-US" dirty="0" smtClean="0"/>
          </a:p>
          <a:p>
            <a:r>
              <a:rPr lang="en-US" dirty="0" smtClean="0"/>
              <a:t>L4 fixation</a:t>
            </a:r>
          </a:p>
          <a:p>
            <a:pPr lvl="1"/>
            <a:r>
              <a:rPr lang="en-US" dirty="0" smtClean="0"/>
              <a:t>2 levels enough?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a typeface="ＭＳ Ｐゴシック" pitchFamily="50" charset="-128"/>
              </a:rPr>
              <a:t>T6-L4 PSF, L1 VCR, </a:t>
            </a:r>
            <a:r>
              <a:rPr lang="en-US" sz="3200" dirty="0" err="1" smtClean="0">
                <a:ea typeface="ＭＳ Ｐゴシック" pitchFamily="50" charset="-128"/>
              </a:rPr>
              <a:t>Infralaminar</a:t>
            </a:r>
            <a:r>
              <a:rPr lang="en-US" sz="3200" dirty="0" smtClean="0">
                <a:ea typeface="ＭＳ Ｐゴシック" pitchFamily="50" charset="-128"/>
              </a:rPr>
              <a:t> hook at L4</a:t>
            </a:r>
          </a:p>
        </p:txBody>
      </p:sp>
      <p:pic>
        <p:nvPicPr>
          <p:cNvPr id="48131" name="Content Placeholder 4" descr="1.2.276.0.7230010.3.1.4.2831159041.19961.1303925839.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7971"/>
            <a:ext cx="3657600" cy="4450421"/>
          </a:xfrm>
        </p:spPr>
      </p:pic>
      <p:pic>
        <p:nvPicPr>
          <p:cNvPr id="48132" name="Content Placeholder 5" descr="1.2.276.0.7230010.3.1.4.2831159041.20004.1303925841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5000" r="25000"/>
          <a:stretch>
            <a:fillRect/>
          </a:stretch>
        </p:blipFill>
        <p:spPr>
          <a:xfrm>
            <a:off x="4724400" y="1676400"/>
            <a:ext cx="1828800" cy="4450421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8133" name="Content Placeholder 6" descr="Risley, Pat SSC preop x-rays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2132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Content Placeholder 7" descr="Risley, Pat SSC preop x-rays 0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362" y="1676400"/>
            <a:ext cx="25606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Fixation options:</a:t>
            </a:r>
          </a:p>
          <a:p>
            <a:pPr lvl="1"/>
            <a:r>
              <a:rPr lang="en-US" dirty="0" smtClean="0"/>
              <a:t>Pedicle screws</a:t>
            </a:r>
          </a:p>
          <a:p>
            <a:pPr lvl="1"/>
            <a:r>
              <a:rPr lang="en-US" dirty="0" smtClean="0"/>
              <a:t>Hooks</a:t>
            </a:r>
          </a:p>
          <a:p>
            <a:pPr lvl="1"/>
            <a:r>
              <a:rPr lang="en-US" dirty="0" err="1" smtClean="0"/>
              <a:t>Sublaminar</a:t>
            </a:r>
            <a:r>
              <a:rPr lang="en-US" dirty="0" smtClean="0"/>
              <a:t> wires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xia_titanium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048000"/>
            <a:ext cx="2343150" cy="2762250"/>
          </a:xfrm>
          <a:prstGeom prst="rect">
            <a:avLst/>
          </a:prstGeom>
        </p:spPr>
      </p:pic>
      <p:pic>
        <p:nvPicPr>
          <p:cNvPr id="5" name="Picture 4" descr="w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049294"/>
            <a:ext cx="2819400" cy="2275305"/>
          </a:xfrm>
          <a:prstGeom prst="rect">
            <a:avLst/>
          </a:prstGeom>
        </p:spPr>
      </p:pic>
      <p:pic>
        <p:nvPicPr>
          <p:cNvPr id="6" name="Picture 5" descr="productstratusspin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90600"/>
            <a:ext cx="2292056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a typeface="ＭＳ Ｐゴシック" pitchFamily="50" charset="-128"/>
            </a:endParaRPr>
          </a:p>
        </p:txBody>
      </p:sp>
      <p:pic>
        <p:nvPicPr>
          <p:cNvPr id="49155" name="Content Placeholder 6" descr="IMG_0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2352337" cy="4525963"/>
          </a:xfrm>
        </p:spPr>
      </p:pic>
      <p:pic>
        <p:nvPicPr>
          <p:cNvPr id="49156" name="Content Placeholder 7" descr="IMG_00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2181938" cy="4525963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9157" name="Content Placeholder 6" descr="Risley, Pat pre-op photos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240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Content Placeholder 7" descr="Risley, Pat pre-op photos (4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600200"/>
            <a:ext cx="2035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5715000" y="1905000"/>
            <a:ext cx="4572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7772400" y="1828800"/>
            <a:ext cx="4572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276" name="Group 308"/>
          <p:cNvGraphicFramePr>
            <a:graphicFrameLocks noGrp="1"/>
          </p:cNvGraphicFramePr>
          <p:nvPr/>
        </p:nvGraphicFramePr>
        <p:xfrm>
          <a:off x="0" y="1143000"/>
          <a:ext cx="9144000" cy="4064002"/>
        </p:xfrm>
        <a:graphic>
          <a:graphicData uri="http://schemas.openxmlformats.org/drawingml/2006/table">
            <a:tbl>
              <a:tblPr/>
              <a:tblGrid>
                <a:gridCol w="990600"/>
                <a:gridCol w="762000"/>
                <a:gridCol w="1219200"/>
                <a:gridCol w="914400"/>
                <a:gridCol w="1143000"/>
                <a:gridCol w="990600"/>
                <a:gridCol w="1219200"/>
                <a:gridCol w="889000"/>
                <a:gridCol w="1016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Dislodged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Instrument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Pseudo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Prominent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Implant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Infection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Crankshaft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Hooks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 (2.3)**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6/2* (2.1)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 (0.8)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 (1.0)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 (0.5)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(0.3)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25 (6.4)**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Hybrid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 (1.7)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10/1* (2.6)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 (1.4)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(0.2)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24 (5.7)**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Screws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 (0.7)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 (0.7)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(0.3)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 (0.7)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 (2.4)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ASF/PSF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 (0.3)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 (0.9)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 (0.6)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 (0.6)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 (0)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 (2.5)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64 (4.5)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2042" name="Text Box 74"/>
          <p:cNvSpPr txBox="1">
            <a:spLocks noChangeArrowheads="1"/>
          </p:cNvSpPr>
          <p:nvPr/>
        </p:nvSpPr>
        <p:spPr bwMode="auto">
          <a:xfrm>
            <a:off x="1524000" y="52578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/>
              <a:t>**statistically significant chi-squared analysis vs. screws (p&lt;0.05)</a:t>
            </a:r>
          </a:p>
        </p:txBody>
      </p:sp>
      <p:sp>
        <p:nvSpPr>
          <p:cNvPr id="212043" name="Text Box 75"/>
          <p:cNvSpPr txBox="1">
            <a:spLocks noChangeArrowheads="1"/>
          </p:cNvSpPr>
          <p:nvPr/>
        </p:nvSpPr>
        <p:spPr bwMode="auto">
          <a:xfrm>
            <a:off x="76200" y="5791200"/>
            <a:ext cx="906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600" dirty="0" err="1"/>
              <a:t>Kuklo</a:t>
            </a:r>
            <a:r>
              <a:rPr lang="en-US" sz="1600" dirty="0"/>
              <a:t> TR, </a:t>
            </a:r>
            <a:r>
              <a:rPr lang="en-US" sz="1600" dirty="0" err="1"/>
              <a:t>Lenke</a:t>
            </a:r>
            <a:r>
              <a:rPr lang="en-US" sz="1600" dirty="0"/>
              <a:t> LG, </a:t>
            </a:r>
            <a:r>
              <a:rPr lang="en-US" sz="1600" i="1" dirty="0"/>
              <a:t>et al</a:t>
            </a:r>
            <a:r>
              <a:rPr lang="en-US" sz="1600" dirty="0"/>
              <a:t>. Spine </a:t>
            </a:r>
            <a:r>
              <a:rPr lang="en-US" sz="1600" dirty="0" smtClean="0"/>
              <a:t>2007</a:t>
            </a:r>
            <a:endParaRPr lang="en-US" sz="1600" dirty="0"/>
          </a:p>
        </p:txBody>
      </p:sp>
      <p:sp>
        <p:nvSpPr>
          <p:cNvPr id="212044" name="Rectangle 76"/>
          <p:cNvSpPr>
            <a:spLocks noChangeArrowheads="1"/>
          </p:cNvSpPr>
          <p:nvPr/>
        </p:nvSpPr>
        <p:spPr bwMode="auto">
          <a:xfrm>
            <a:off x="0" y="323850"/>
            <a:ext cx="9144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atin typeface="+mj-lt"/>
              </a:rPr>
              <a:t>   </a:t>
            </a:r>
            <a:r>
              <a:rPr lang="en-US" sz="4500" dirty="0" smtClean="0">
                <a:latin typeface="+mj-lt"/>
              </a:rPr>
              <a:t>Why Not Always Use Hooks?</a:t>
            </a:r>
            <a:endParaRPr lang="en-US" sz="4500" dirty="0">
              <a:latin typeface="+mj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Screws offer superior biomechanics in deformity</a:t>
            </a:r>
          </a:p>
          <a:p>
            <a:endParaRPr lang="en-US" dirty="0" smtClean="0"/>
          </a:p>
          <a:p>
            <a:r>
              <a:rPr lang="en-US" dirty="0" smtClean="0"/>
              <a:t>Hooks are excellent alternatives when cases of aberrant anatomy or revision make screw placement unacceptably risky</a:t>
            </a:r>
          </a:p>
          <a:p>
            <a:endParaRPr lang="en-US" dirty="0" smtClean="0"/>
          </a:p>
          <a:p>
            <a:r>
              <a:rPr lang="en-US" dirty="0" smtClean="0"/>
              <a:t>Hooks and Hybrid constructs have less PJK issues due to decreased fixation stiffness</a:t>
            </a:r>
          </a:p>
          <a:p>
            <a:endParaRPr lang="en-US" dirty="0" smtClean="0"/>
          </a:p>
          <a:p>
            <a:r>
              <a:rPr lang="en-US" dirty="0" err="1" smtClean="0"/>
              <a:t>Infralaminar</a:t>
            </a:r>
            <a:r>
              <a:rPr lang="en-US" dirty="0" smtClean="0"/>
              <a:t> hooks may be utilized to save fixation levels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ba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6350"/>
            <a:ext cx="91344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0444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A"/>
                </a:solidFill>
                <a:latin typeface="+mj-lt"/>
              </a:rPr>
              <a:t>Thank You!</a:t>
            </a:r>
            <a:endParaRPr lang="en-US" sz="4000" b="1" dirty="0">
              <a:solidFill>
                <a:srgbClr val="00009A"/>
              </a:solidFill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Michael </a:t>
            </a:r>
            <a:r>
              <a:rPr lang="en-US" sz="2400" b="1" dirty="0">
                <a:latin typeface="+mj-lt"/>
              </a:rPr>
              <a:t>S. Chang, MD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01000" cy="4800600"/>
          </a:xfrm>
        </p:spPr>
        <p:txBody>
          <a:bodyPr>
            <a:normAutofit/>
          </a:bodyPr>
          <a:lstStyle/>
          <a:p>
            <a:pPr marL="3175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sz="2800" dirty="0" smtClean="0"/>
              <a:t>Advantages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 Strongest biomechanically</a:t>
            </a:r>
          </a:p>
          <a:p>
            <a:pPr marL="803275" lvl="2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Greatest pullout strength </a:t>
            </a:r>
          </a:p>
          <a:p>
            <a:pPr marL="803275" lvl="2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84% stronger then hooks 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Three </a:t>
            </a:r>
            <a:r>
              <a:rPr lang="en-US" dirty="0"/>
              <a:t>column </a:t>
            </a:r>
            <a:r>
              <a:rPr lang="en-US" dirty="0" smtClean="0"/>
              <a:t>fixation</a:t>
            </a:r>
          </a:p>
          <a:p>
            <a:pPr marL="803275" lvl="2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Segmental </a:t>
            </a:r>
          </a:p>
          <a:p>
            <a:pPr marL="803275" lvl="2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Rotational 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Does not encroach upon the canal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914400" y="533400"/>
            <a:ext cx="3738011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400" dirty="0" smtClean="0">
                <a:latin typeface="+mj-lt"/>
              </a:rPr>
              <a:t>Pedicle Screws</a:t>
            </a:r>
            <a:endParaRPr lang="en-US" sz="4400" dirty="0">
              <a:effectLst/>
              <a:latin typeface="+mj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50" charset="-128"/>
              </a:rPr>
              <a:t>Case Presentation #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19 F c CP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Chin on Chest Deformity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Pelvic Obliquity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Previous fusion</a:t>
            </a:r>
          </a:p>
          <a:p>
            <a:endParaRPr lang="en-US" dirty="0"/>
          </a:p>
        </p:txBody>
      </p:sp>
      <p:pic>
        <p:nvPicPr>
          <p:cNvPr id="9" name="Content Placeholder 8" descr="IMG_53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600201"/>
            <a:ext cx="2205691" cy="4495800"/>
          </a:xfr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304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219200" y="381000"/>
            <a:ext cx="58674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/>
            <a:endParaRPr lang="en-US" sz="1800"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37338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US" sz="2000" dirty="0"/>
          </a:p>
          <a:p>
            <a:pPr marL="647700" indent="-647700" algn="l">
              <a:spcBef>
                <a:spcPct val="50000"/>
              </a:spcBef>
              <a:defRPr/>
            </a:pPr>
            <a:endParaRPr lang="en-US" sz="1000" dirty="0"/>
          </a:p>
        </p:txBody>
      </p:sp>
      <p:pic>
        <p:nvPicPr>
          <p:cNvPr id="10" name="Picture 9" descr="IMG_5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00200"/>
            <a:ext cx="216294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657600" cy="4525963"/>
          </a:xfrm>
        </p:spPr>
        <p:txBody>
          <a:bodyPr/>
          <a:lstStyle/>
          <a:p>
            <a:r>
              <a:rPr lang="en-US" dirty="0" smtClean="0"/>
              <a:t>Fusion Mass</a:t>
            </a:r>
          </a:p>
          <a:p>
            <a:r>
              <a:rPr lang="en-US" dirty="0" smtClean="0"/>
              <a:t>Dysplastic Pedicles</a:t>
            </a:r>
          </a:p>
          <a:p>
            <a:r>
              <a:rPr lang="en-US" dirty="0" smtClean="0"/>
              <a:t>Significant Deformity</a:t>
            </a:r>
            <a:endParaRPr lang="en-US" dirty="0"/>
          </a:p>
        </p:txBody>
      </p:sp>
      <p:pic>
        <p:nvPicPr>
          <p:cNvPr id="5" name="Content Placeholder 4" descr="1.2.840.113619.2.80.44121766.17106.1300155442.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583" t="10417" r="18750"/>
          <a:stretch>
            <a:fillRect/>
          </a:stretch>
        </p:blipFill>
        <p:spPr>
          <a:xfrm>
            <a:off x="4953000" y="457200"/>
            <a:ext cx="2438400" cy="3276600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153400" y="2286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1.2.840.113619.2.30.1.1762359212.1873.1300116618.863.jpg"/>
          <p:cNvPicPr>
            <a:picLocks noChangeAspect="1"/>
          </p:cNvPicPr>
          <p:nvPr/>
        </p:nvPicPr>
        <p:blipFill>
          <a:blip r:embed="rId3" cstate="print"/>
          <a:srcRect t="15909"/>
          <a:stretch>
            <a:fillRect/>
          </a:stretch>
        </p:blipFill>
        <p:spPr>
          <a:xfrm>
            <a:off x="457200" y="3581400"/>
            <a:ext cx="3352800" cy="2819400"/>
          </a:xfrm>
          <a:prstGeom prst="rect">
            <a:avLst/>
          </a:prstGeom>
        </p:spPr>
      </p:pic>
      <p:pic>
        <p:nvPicPr>
          <p:cNvPr id="7" name="Picture 6" descr="1.2.840.113619.2.30.1.1762359212.1873.1300116618.897.jpg"/>
          <p:cNvPicPr>
            <a:picLocks noChangeAspect="1"/>
          </p:cNvPicPr>
          <p:nvPr/>
        </p:nvPicPr>
        <p:blipFill>
          <a:blip r:embed="rId4" cstate="print"/>
          <a:srcRect t="21429"/>
          <a:stretch>
            <a:fillRect/>
          </a:stretch>
        </p:blipFill>
        <p:spPr>
          <a:xfrm>
            <a:off x="4495800" y="3810000"/>
            <a:ext cx="3200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01000" cy="4800600"/>
          </a:xfrm>
        </p:spPr>
        <p:txBody>
          <a:bodyPr>
            <a:normAutofit/>
          </a:bodyPr>
          <a:lstStyle/>
          <a:p>
            <a:pPr marL="3175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Disadvantage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Limited direct visualization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Requires complete understanding of thoracic vertebra/pedicle anatomy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endParaRPr lang="en-US" dirty="0" smtClean="0"/>
          </a:p>
          <a:p>
            <a:pPr marL="101473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Exacerbated by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Fusion Mass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Dysplastic Pedicles</a:t>
            </a:r>
          </a:p>
          <a:p>
            <a:pPr marL="403225" lvl="1" indent="-3175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US" dirty="0" smtClean="0"/>
              <a:t>Extracted instrumentation</a:t>
            </a:r>
          </a:p>
          <a:p>
            <a:pPr marL="101473" indent="-3175">
              <a:lnSpc>
                <a:spcPct val="90000"/>
              </a:lnSpc>
              <a:buClr>
                <a:schemeClr val="tx1"/>
              </a:buClr>
              <a:buSzPct val="75000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373801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Pedicle Screws</a:t>
            </a:r>
            <a:endParaRPr lang="en-US" sz="4400" b="1" dirty="0">
              <a:effectLst/>
              <a:latin typeface="+mj-lt"/>
            </a:endParaRPr>
          </a:p>
        </p:txBody>
      </p:sp>
      <p:pic>
        <p:nvPicPr>
          <p:cNvPr id="4" name="Picture 3" descr="Brenda Ross Ax 2.jpg"/>
          <p:cNvPicPr>
            <a:picLocks noChangeAspect="1"/>
          </p:cNvPicPr>
          <p:nvPr/>
        </p:nvPicPr>
        <p:blipFill>
          <a:blip r:embed="rId2" cstate="print"/>
          <a:srcRect l="25490" t="35294" r="27451" b="21569"/>
          <a:stretch>
            <a:fillRect/>
          </a:stretch>
        </p:blipFill>
        <p:spPr>
          <a:xfrm>
            <a:off x="6019800" y="3505200"/>
            <a:ext cx="1828800" cy="1676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Fusion mass hooks</a:t>
            </a:r>
          </a:p>
          <a:p>
            <a:pPr lvl="1"/>
            <a:r>
              <a:rPr lang="en-US" dirty="0" smtClean="0"/>
              <a:t>Excellent fixation with minimal risk</a:t>
            </a:r>
          </a:p>
          <a:p>
            <a:r>
              <a:rPr lang="en-US" dirty="0" smtClean="0"/>
              <a:t>Multi-level SPOs</a:t>
            </a:r>
          </a:p>
          <a:p>
            <a:r>
              <a:rPr lang="en-US" dirty="0" smtClean="0"/>
              <a:t>C5-Pelvis revision fixation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pic>
        <p:nvPicPr>
          <p:cNvPr id="5" name="Content Placeholder 4" descr="2.16.840.1.113786.1.22.63.577399727.84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138" t="40464" r="4327" b="5717"/>
          <a:stretch>
            <a:fillRect/>
          </a:stretch>
        </p:blipFill>
        <p:spPr>
          <a:xfrm flipH="1">
            <a:off x="2590799" y="1752600"/>
            <a:ext cx="2193073" cy="4343400"/>
          </a:xfrm>
        </p:spPr>
      </p:pic>
      <p:pic>
        <p:nvPicPr>
          <p:cNvPr id="6" name="Content Placeholder 5" descr="2.16.840.1.113786.1.22.63.577399729.84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flipH="1">
            <a:off x="4800600" y="1600200"/>
            <a:ext cx="1759490" cy="4525963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CA#11017A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304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8" descr="IMG_5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2205691" cy="4495800"/>
          </a:xfrm>
          <a:prstGeom prst="rect">
            <a:avLst/>
          </a:prstGeom>
        </p:spPr>
      </p:pic>
      <p:pic>
        <p:nvPicPr>
          <p:cNvPr id="8" name="Picture 7" descr="IMG_5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1600200"/>
            <a:ext cx="2162947" cy="4495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822</Words>
  <Application>Microsoft Office PowerPoint</Application>
  <PresentationFormat>On-screen Show (4:3)</PresentationFormat>
  <Paragraphs>291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When Screw Fixation is not an option</vt:lpstr>
      <vt:lpstr>Disclosures</vt:lpstr>
      <vt:lpstr>Instrumentation</vt:lpstr>
      <vt:lpstr>Slide 4</vt:lpstr>
      <vt:lpstr>Case Presentation # 1</vt:lpstr>
      <vt:lpstr>Plan?</vt:lpstr>
      <vt:lpstr>Slide 7</vt:lpstr>
      <vt:lpstr>Solution</vt:lpstr>
      <vt:lpstr>Case 1</vt:lpstr>
      <vt:lpstr>Case Presentation # 2</vt:lpstr>
      <vt:lpstr>Case Presentation # 2</vt:lpstr>
      <vt:lpstr>Proximal Junctional Kyphosis</vt:lpstr>
      <vt:lpstr>Junctional Pathology</vt:lpstr>
      <vt:lpstr>Case Presentation # 2</vt:lpstr>
      <vt:lpstr>Screws vs. Hooks</vt:lpstr>
      <vt:lpstr>Case 2</vt:lpstr>
      <vt:lpstr>Case Presentation # 3</vt:lpstr>
      <vt:lpstr>Slide 18</vt:lpstr>
      <vt:lpstr>Slide 19</vt:lpstr>
      <vt:lpstr>Slide 20</vt:lpstr>
      <vt:lpstr>Slide 21</vt:lpstr>
      <vt:lpstr>Case Presentation # 3</vt:lpstr>
      <vt:lpstr>Vertebral Column Resection (VCR)</vt:lpstr>
      <vt:lpstr>Slide 24</vt:lpstr>
      <vt:lpstr>Slide 25</vt:lpstr>
      <vt:lpstr>Slide 26</vt:lpstr>
      <vt:lpstr>Case Presentation # 3</vt:lpstr>
      <vt:lpstr>Distal fusion level</vt:lpstr>
      <vt:lpstr>T6-L4 PSF, L1 VCR, Infralaminar hook at L4</vt:lpstr>
      <vt:lpstr>Slide 30</vt:lpstr>
      <vt:lpstr>Slide 31</vt:lpstr>
      <vt:lpstr>Summary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swest03</cp:lastModifiedBy>
  <cp:revision>49</cp:revision>
  <dcterms:created xsi:type="dcterms:W3CDTF">2006-08-16T00:00:00Z</dcterms:created>
  <dcterms:modified xsi:type="dcterms:W3CDTF">2013-02-04T14:50:48Z</dcterms:modified>
</cp:coreProperties>
</file>