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Default Extension="xlsm" ContentType="application/vnd.ms-excel.sheet.macroEnabled.12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10" r:id="rId50"/>
    <p:sldId id="304" r:id="rId51"/>
    <p:sldId id="305" r:id="rId52"/>
    <p:sldId id="306" r:id="rId53"/>
    <p:sldId id="307" r:id="rId54"/>
    <p:sldId id="308" r:id="rId55"/>
    <p:sldId id="309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63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2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3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4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Plane of deformity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Lbls>
            <c:spPr>
              <a:solidFill>
                <a:sysClr val="window" lastClr="FFFFFF"/>
              </a:solidFill>
            </c:spPr>
            <c:showVal val="1"/>
          </c:dLbls>
          <c:cat>
            <c:strRef>
              <c:f>Sheet1!$A$1:$A$3</c:f>
              <c:strCache>
                <c:ptCount val="3"/>
                <c:pt idx="0">
                  <c:v>Coronal Only</c:v>
                </c:pt>
                <c:pt idx="1">
                  <c:v>Sagittal Only</c:v>
                </c:pt>
                <c:pt idx="2">
                  <c:v>Coronal &amp; Sagittal</c:v>
                </c:pt>
              </c:strCache>
            </c:strRef>
          </c:cat>
          <c:val>
            <c:numRef>
              <c:f>Sheet1!$C$1:$C$3</c:f>
              <c:numCache>
                <c:formatCode>0%</c:formatCode>
                <c:ptCount val="3"/>
                <c:pt idx="0">
                  <c:v>0.38000000000000012</c:v>
                </c:pt>
                <c:pt idx="1">
                  <c:v>0.1</c:v>
                </c:pt>
                <c:pt idx="2">
                  <c:v>0.52</c:v>
                </c:pt>
              </c:numCache>
            </c:numRef>
          </c:val>
        </c:ser>
        <c:axId val="154161152"/>
        <c:axId val="154162688"/>
      </c:barChart>
      <c:catAx>
        <c:axId val="154161152"/>
        <c:scaling>
          <c:orientation val="minMax"/>
        </c:scaling>
        <c:axPos val="b"/>
        <c:numFmt formatCode="General" sourceLinked="1"/>
        <c:majorTickMark val="none"/>
        <c:tickLblPos val="nextTo"/>
        <c:crossAx val="154162688"/>
        <c:crosses val="autoZero"/>
        <c:auto val="1"/>
        <c:lblAlgn val="ctr"/>
        <c:lblOffset val="100"/>
      </c:catAx>
      <c:valAx>
        <c:axId val="154162688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154161152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</c:chart>
  <c:spPr>
    <a:solidFill>
      <a:srgbClr val="FFFFFF"/>
    </a:solidFill>
    <a:ln>
      <a:solidFill>
        <a:srgbClr val="000000"/>
      </a:solidFill>
    </a:ln>
  </c:spPr>
  <c:txPr>
    <a:bodyPr/>
    <a:lstStyle/>
    <a:p>
      <a:pPr>
        <a:defRPr>
          <a:solidFill>
            <a:srgbClr val="558ED5"/>
          </a:solidFill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HRQOL Scores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HRQOL!$E$1</c:f>
              <c:strCache>
                <c:ptCount val="1"/>
                <c:pt idx="0">
                  <c:v>NON</c:v>
                </c:pt>
              </c:strCache>
            </c:strRef>
          </c:tx>
          <c:cat>
            <c:strRef>
              <c:f>HRQOL!$A$3:$A$6</c:f>
              <c:strCache>
                <c:ptCount val="4"/>
                <c:pt idx="0">
                  <c:v>ODI</c:v>
                </c:pt>
                <c:pt idx="1">
                  <c:v>SRS</c:v>
                </c:pt>
                <c:pt idx="2">
                  <c:v>PCS</c:v>
                </c:pt>
                <c:pt idx="3">
                  <c:v>MCS</c:v>
                </c:pt>
              </c:strCache>
            </c:strRef>
          </c:cat>
          <c:val>
            <c:numRef>
              <c:f>HRQOL!$E$3:$E$6</c:f>
              <c:numCache>
                <c:formatCode>General</c:formatCode>
                <c:ptCount val="4"/>
                <c:pt idx="0">
                  <c:v>23.9</c:v>
                </c:pt>
                <c:pt idx="1">
                  <c:v>35</c:v>
                </c:pt>
                <c:pt idx="2">
                  <c:v>42.4</c:v>
                </c:pt>
                <c:pt idx="3">
                  <c:v>50.1</c:v>
                </c:pt>
              </c:numCache>
            </c:numRef>
          </c:val>
        </c:ser>
        <c:ser>
          <c:idx val="1"/>
          <c:order val="1"/>
          <c:tx>
            <c:strRef>
              <c:f>HRQOL!$H$1</c:f>
              <c:strCache>
                <c:ptCount val="1"/>
                <c:pt idx="0">
                  <c:v>OP</c:v>
                </c:pt>
              </c:strCache>
            </c:strRef>
          </c:tx>
          <c:cat>
            <c:strRef>
              <c:f>HRQOL!$A$3:$A$6</c:f>
              <c:strCache>
                <c:ptCount val="4"/>
                <c:pt idx="0">
                  <c:v>ODI</c:v>
                </c:pt>
                <c:pt idx="1">
                  <c:v>SRS</c:v>
                </c:pt>
                <c:pt idx="2">
                  <c:v>PCS</c:v>
                </c:pt>
                <c:pt idx="3">
                  <c:v>MCS</c:v>
                </c:pt>
              </c:strCache>
            </c:strRef>
          </c:cat>
          <c:val>
            <c:numRef>
              <c:f>HRQOL!$H$3:$H$6</c:f>
              <c:numCache>
                <c:formatCode>General</c:formatCode>
                <c:ptCount val="4"/>
                <c:pt idx="0">
                  <c:v>41.4</c:v>
                </c:pt>
                <c:pt idx="1">
                  <c:v>29</c:v>
                </c:pt>
                <c:pt idx="2">
                  <c:v>33.700000000000003</c:v>
                </c:pt>
                <c:pt idx="3">
                  <c:v>45.5</c:v>
                </c:pt>
              </c:numCache>
            </c:numRef>
          </c:val>
        </c:ser>
        <c:axId val="156233728"/>
        <c:axId val="156235648"/>
      </c:barChart>
      <c:catAx>
        <c:axId val="156233728"/>
        <c:scaling>
          <c:orientation val="minMax"/>
        </c:scaling>
        <c:axPos val="b"/>
        <c:numFmt formatCode="General" sourceLinked="1"/>
        <c:tickLblPos val="nextTo"/>
        <c:crossAx val="156235648"/>
        <c:crosses val="autoZero"/>
        <c:auto val="1"/>
        <c:lblAlgn val="ctr"/>
        <c:lblOffset val="100"/>
      </c:catAx>
      <c:valAx>
        <c:axId val="156235648"/>
        <c:scaling>
          <c:orientation val="minMax"/>
        </c:scaling>
        <c:axPos val="l"/>
        <c:majorGridlines/>
        <c:numFmt formatCode="General" sourceLinked="1"/>
        <c:tickLblPos val="nextTo"/>
        <c:crossAx val="156233728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ayout/>
    </c:legend>
    <c:plotVisOnly val="1"/>
    <c:dispBlanksAs val="gap"/>
  </c:chart>
  <c:spPr>
    <a:solidFill>
      <a:srgbClr val="FFFFFF"/>
    </a:solidFill>
    <a:ln>
      <a:solidFill>
        <a:srgbClr val="000000"/>
      </a:solidFill>
    </a:ln>
  </c:spPr>
  <c:txPr>
    <a:bodyPr/>
    <a:lstStyle/>
    <a:p>
      <a:pPr>
        <a:defRPr b="1">
          <a:solidFill>
            <a:schemeClr val="bg2">
              <a:lumMod val="60000"/>
              <a:lumOff val="40000"/>
            </a:schemeClr>
          </a:solidFill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Radiographic parameters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874183448667506"/>
          <c:y val="0.19719092775116101"/>
          <c:w val="0.75950973424787038"/>
          <c:h val="0.656538489351845"/>
        </c:manualLayout>
      </c:layout>
      <c:barChart>
        <c:barDir val="col"/>
        <c:grouping val="clustered"/>
        <c:ser>
          <c:idx val="0"/>
          <c:order val="0"/>
          <c:tx>
            <c:strRef>
              <c:f>Xrays!$B$1</c:f>
              <c:strCache>
                <c:ptCount val="1"/>
                <c:pt idx="0">
                  <c:v>NON</c:v>
                </c:pt>
              </c:strCache>
            </c:strRef>
          </c:tx>
          <c:cat>
            <c:strRef>
              <c:f>Xrays!$A$2:$A$4</c:f>
              <c:strCache>
                <c:ptCount val="3"/>
                <c:pt idx="0">
                  <c:v>SVA (mm)</c:v>
                </c:pt>
                <c:pt idx="1">
                  <c:v>PT (deg)</c:v>
                </c:pt>
                <c:pt idx="2">
                  <c:v>PI - LL (deg)</c:v>
                </c:pt>
              </c:strCache>
            </c:strRef>
          </c:cat>
          <c:val>
            <c:numRef>
              <c:f>Xrays!$B$2:$B$4</c:f>
              <c:numCache>
                <c:formatCode>General</c:formatCode>
                <c:ptCount val="3"/>
                <c:pt idx="0">
                  <c:v>17</c:v>
                </c:pt>
                <c:pt idx="1">
                  <c:v>19</c:v>
                </c:pt>
                <c:pt idx="2">
                  <c:v>4.3</c:v>
                </c:pt>
              </c:numCache>
            </c:numRef>
          </c:val>
        </c:ser>
        <c:ser>
          <c:idx val="1"/>
          <c:order val="1"/>
          <c:tx>
            <c:strRef>
              <c:f>Xrays!$C$1</c:f>
              <c:strCache>
                <c:ptCount val="1"/>
                <c:pt idx="0">
                  <c:v>OP</c:v>
                </c:pt>
              </c:strCache>
            </c:strRef>
          </c:tx>
          <c:cat>
            <c:strRef>
              <c:f>Xrays!$A$2:$A$4</c:f>
              <c:strCache>
                <c:ptCount val="3"/>
                <c:pt idx="0">
                  <c:v>SVA (mm)</c:v>
                </c:pt>
                <c:pt idx="1">
                  <c:v>PT (deg)</c:v>
                </c:pt>
                <c:pt idx="2">
                  <c:v>PI - LL (deg)</c:v>
                </c:pt>
              </c:strCache>
            </c:strRef>
          </c:cat>
          <c:val>
            <c:numRef>
              <c:f>Xrays!$C$2:$C$4</c:f>
              <c:numCache>
                <c:formatCode>General</c:formatCode>
                <c:ptCount val="3"/>
                <c:pt idx="0">
                  <c:v>55</c:v>
                </c:pt>
                <c:pt idx="1">
                  <c:v>22</c:v>
                </c:pt>
                <c:pt idx="2">
                  <c:v>12</c:v>
                </c:pt>
              </c:numCache>
            </c:numRef>
          </c:val>
        </c:ser>
        <c:axId val="227354496"/>
        <c:axId val="227356032"/>
      </c:barChart>
      <c:catAx>
        <c:axId val="227354496"/>
        <c:scaling>
          <c:orientation val="minMax"/>
        </c:scaling>
        <c:axPos val="b"/>
        <c:numFmt formatCode="General" sourceLinked="1"/>
        <c:tickLblPos val="nextTo"/>
        <c:crossAx val="227356032"/>
        <c:crosses val="autoZero"/>
        <c:auto val="1"/>
        <c:lblAlgn val="ctr"/>
        <c:lblOffset val="100"/>
      </c:catAx>
      <c:valAx>
        <c:axId val="227356032"/>
        <c:scaling>
          <c:orientation val="minMax"/>
        </c:scaling>
        <c:axPos val="l"/>
        <c:majorGridlines/>
        <c:numFmt formatCode="General" sourceLinked="1"/>
        <c:tickLblPos val="nextTo"/>
        <c:crossAx val="227354496"/>
        <c:crosses val="autoZero"/>
        <c:crossBetween val="between"/>
      </c:valAx>
      <c:spPr>
        <a:noFill/>
        <a:ln w="25382">
          <a:noFill/>
        </a:ln>
      </c:spPr>
    </c:plotArea>
    <c:legend>
      <c:legendPos val="r"/>
      <c:layout/>
    </c:legend>
    <c:plotVisOnly val="1"/>
    <c:dispBlanksAs val="gap"/>
  </c:chart>
  <c:spPr>
    <a:solidFill>
      <a:srgbClr val="FFFFFF"/>
    </a:solidFill>
    <a:ln>
      <a:solidFill>
        <a:srgbClr val="000000"/>
      </a:solidFill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Treatment Distribution</a:t>
            </a: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Xrays!$M$1</c:f>
              <c:strCache>
                <c:ptCount val="1"/>
                <c:pt idx="0">
                  <c:v>Surgical Treatment</c:v>
                </c:pt>
              </c:strCache>
            </c:strRef>
          </c:tx>
          <c:cat>
            <c:strRef>
              <c:f>Xrays!$L$2:$L$4</c:f>
              <c:strCache>
                <c:ptCount val="3"/>
                <c:pt idx="0">
                  <c:v>SVA &lt; 47mm</c:v>
                </c:pt>
                <c:pt idx="1">
                  <c:v>PT &lt; 22°</c:v>
                </c:pt>
                <c:pt idx="2">
                  <c:v>PI - LL &lt; 11°</c:v>
                </c:pt>
              </c:strCache>
            </c:strRef>
          </c:cat>
          <c:val>
            <c:numRef>
              <c:f>Xrays!$M$2:$M$4</c:f>
              <c:numCache>
                <c:formatCode>General</c:formatCode>
                <c:ptCount val="3"/>
                <c:pt idx="0">
                  <c:v>29</c:v>
                </c:pt>
                <c:pt idx="1">
                  <c:v>31</c:v>
                </c:pt>
                <c:pt idx="2">
                  <c:v>29.3</c:v>
                </c:pt>
              </c:numCache>
            </c:numRef>
          </c:val>
        </c:ser>
        <c:ser>
          <c:idx val="1"/>
          <c:order val="1"/>
          <c:tx>
            <c:strRef>
              <c:f>Xrays!$N$1</c:f>
              <c:strCache>
                <c:ptCount val="1"/>
                <c:pt idx="0">
                  <c:v>Non-Operative Treatment</c:v>
                </c:pt>
              </c:strCache>
            </c:strRef>
          </c:tx>
          <c:cat>
            <c:strRef>
              <c:f>Xrays!$L$2:$L$4</c:f>
              <c:strCache>
                <c:ptCount val="3"/>
                <c:pt idx="0">
                  <c:v>SVA &lt; 47mm</c:v>
                </c:pt>
                <c:pt idx="1">
                  <c:v>PT &lt; 22°</c:v>
                </c:pt>
                <c:pt idx="2">
                  <c:v>PI - LL &lt; 11°</c:v>
                </c:pt>
              </c:strCache>
            </c:strRef>
          </c:cat>
          <c:val>
            <c:numRef>
              <c:f>Xrays!$N$2:$N$4</c:f>
              <c:numCache>
                <c:formatCode>General</c:formatCode>
                <c:ptCount val="3"/>
                <c:pt idx="0">
                  <c:v>71</c:v>
                </c:pt>
                <c:pt idx="1">
                  <c:v>69</c:v>
                </c:pt>
                <c:pt idx="2">
                  <c:v>70.7</c:v>
                </c:pt>
              </c:numCache>
            </c:numRef>
          </c:val>
        </c:ser>
        <c:overlap val="100"/>
        <c:axId val="166730368"/>
        <c:axId val="80990976"/>
      </c:barChart>
      <c:catAx>
        <c:axId val="166730368"/>
        <c:scaling>
          <c:orientation val="minMax"/>
        </c:scaling>
        <c:axPos val="b"/>
        <c:numFmt formatCode="General" sourceLinked="1"/>
        <c:tickLblPos val="nextTo"/>
        <c:crossAx val="80990976"/>
        <c:crosses val="autoZero"/>
        <c:auto val="1"/>
        <c:lblAlgn val="ctr"/>
        <c:lblOffset val="100"/>
      </c:catAx>
      <c:valAx>
        <c:axId val="80990976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166730368"/>
        <c:crosses val="autoZero"/>
        <c:crossBetween val="between"/>
      </c:valAx>
      <c:spPr>
        <a:solidFill>
          <a:srgbClr val="376092"/>
        </a:solidFill>
        <a:ln w="25389">
          <a:noFill/>
        </a:ln>
      </c:spPr>
    </c:plotArea>
    <c:legend>
      <c:legendPos val="b"/>
      <c:layout/>
    </c:legend>
    <c:plotVisOnly val="1"/>
    <c:dispBlanksAs val="gap"/>
  </c:chart>
  <c:spPr>
    <a:solidFill>
      <a:srgbClr val="FFFFFF"/>
    </a:solidFill>
    <a:ln>
      <a:solidFill>
        <a:srgbClr val="000000"/>
      </a:solidFill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A78B-F03C-074B-8340-B2B0310A95DF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ACCD-C74C-2343-8E63-E8428B4900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697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97385FC-9A89-E548-A99E-61B7B8CB6D43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9148F3D-18BB-3B4A-B7C8-AAE0E42AA40D}" type="slidenum">
              <a:rPr lang="en-US" sz="1200">
                <a:cs typeface="MS PGothic" charset="0"/>
              </a:rPr>
              <a:pPr/>
              <a:t>37</a:t>
            </a:fld>
            <a:endParaRPr lang="en-US" sz="1200">
              <a:cs typeface="MS PGothic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 algn="r" eaLnBrk="0" hangingPunct="0">
              <a:defRPr/>
            </a:pPr>
            <a:fld id="{52E402D6-6A28-3344-9543-8A30E257B6B4}" type="slidenum">
              <a:rPr lang="en-US" sz="1200" smtClean="0">
                <a:solidFill>
                  <a:prstClr val="black"/>
                </a:solidFill>
                <a:cs typeface="+mn-cs"/>
              </a:rPr>
              <a:pPr algn="r" eaLnBrk="0" hangingPunct="0">
                <a:defRPr/>
              </a:pPr>
              <a:t>38</a:t>
            </a:fld>
            <a:endParaRPr lang="en-US" sz="12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97385FC-9A89-E548-A99E-61B7B8CB6D43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48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07C49344-2B5B-284B-9ACB-E93077E464A1}" type="slidenum">
              <a:rPr lang="en-US" sz="1200">
                <a:ea typeface="ＭＳ Ｐゴシック" charset="0"/>
                <a:cs typeface="ＭＳ Ｐゴシック" charset="0"/>
              </a:rPr>
              <a:pPr eaLnBrk="1" hangingPunct="1"/>
              <a:t>52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4110116-5801-044A-8B77-203AEA2D77A3}" type="slidenum">
              <a:rPr lang="en-US" sz="1200">
                <a:ea typeface="ＭＳ Ｐゴシック" charset="0"/>
                <a:cs typeface="ＭＳ Ｐゴシック" charset="0"/>
              </a:rPr>
              <a:pPr eaLnBrk="1" hangingPunct="1"/>
              <a:t>53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96AFEC7-804E-A04C-87BA-E54F848826DE}" type="slidenum">
              <a:rPr lang="en-US" sz="1200">
                <a:ea typeface="ＭＳ Ｐゴシック" charset="0"/>
                <a:cs typeface="ＭＳ Ｐゴシック" charset="0"/>
              </a:rPr>
              <a:pPr eaLnBrk="1" hangingPunct="1"/>
              <a:t>54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4C6DA2C-D2C4-3048-9BBC-89C08FA1EC1A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0EBCD110-F156-ED4A-BBF2-D8D2860F61B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71B4B6D7-B5DE-904E-B10D-8DD7AD155738}" type="slidenum">
              <a:rPr lang="en-US" sz="1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22</a:t>
            </a:fld>
            <a:endParaRPr lang="en-US" sz="1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F2695A6-1362-3E41-8B28-344A49FCE1C4}" type="slidenum">
              <a:rPr lang="en-US" sz="1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23</a:t>
            </a:fld>
            <a:endParaRPr lang="en-US" sz="1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7B9BA92E-AC70-F44F-85DD-F8D5D85C89D8}" type="slidenum">
              <a:rPr lang="en-US" sz="1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24</a:t>
            </a:fld>
            <a:endParaRPr lang="en-US" sz="1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07AED3C2-D8E1-464D-BFA0-12E66CDD7EB5}" type="slidenum">
              <a:rPr lang="en-US" sz="1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26</a:t>
            </a:fld>
            <a:endParaRPr lang="en-US" sz="1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81E1DB7-AE99-5845-A47E-CFEE9576683F}" type="slidenum">
              <a:rPr lang="en-US" sz="1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27</a:t>
            </a:fld>
            <a:endParaRPr lang="en-US" sz="1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97385FC-9A89-E548-A99E-61B7B8CB6D43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416" y="5062228"/>
            <a:ext cx="9109355" cy="585787"/>
          </a:xfrm>
          <a:prstGeom prst="rect">
            <a:avLst/>
          </a:prstGeom>
          <a:solidFill>
            <a:srgbClr val="D7D7A5"/>
          </a:solidFill>
          <a:ln w="15875">
            <a:noFill/>
          </a:ln>
          <a:effectLst>
            <a:glow rad="50800">
              <a:srgbClr val="D7D7A5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i="1" dirty="0">
              <a:solidFill>
                <a:srgbClr val="FFAD43"/>
              </a:solidFill>
              <a:latin typeface="Arial"/>
              <a:cs typeface="Arial"/>
            </a:endParaRPr>
          </a:p>
        </p:txBody>
      </p:sp>
      <p:pic>
        <p:nvPicPr>
          <p:cNvPr id="4" name="Picture 6" descr="UCHealthSciences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3915" y="5570120"/>
            <a:ext cx="2492375" cy="13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pine-best-quality-availabl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5745163"/>
            <a:ext cx="50006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DCSD.eps"/>
          <p:cNvPicPr>
            <a:picLocks noChangeAspect="1"/>
          </p:cNvPicPr>
          <p:nvPr/>
        </p:nvPicPr>
        <p:blipFill>
          <a:blip r:embed="rId4">
            <a:lum bright="90000"/>
          </a:blip>
          <a:srcRect/>
          <a:stretch>
            <a:fillRect/>
          </a:stretch>
        </p:blipFill>
        <p:spPr bwMode="auto">
          <a:xfrm>
            <a:off x="681038" y="6396038"/>
            <a:ext cx="167322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52675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5" y="838201"/>
            <a:ext cx="7772400" cy="914400"/>
          </a:xfrm>
        </p:spPr>
        <p:txBody>
          <a:bodyPr/>
          <a:lstStyle>
            <a:lvl1pPr>
              <a:defRPr i="1">
                <a:solidFill>
                  <a:srgbClr val="FFF66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755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453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5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1120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6841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8001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634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896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CSDSeal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9888" y="5759450"/>
            <a:ext cx="1379537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pine-best-quality-availabl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5910263"/>
            <a:ext cx="42703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>
            <a:lvl1pPr>
              <a:defRPr>
                <a:solidFill>
                  <a:srgbClr val="FFFA8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821" y="-16932"/>
            <a:ext cx="9144000" cy="8059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32942" y="789029"/>
            <a:ext cx="9205164" cy="1588"/>
          </a:xfrm>
          <a:prstGeom prst="line">
            <a:avLst/>
          </a:prstGeom>
          <a:ln w="635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7" y="-101600"/>
            <a:ext cx="8912225" cy="975822"/>
          </a:xfrm>
        </p:spPr>
        <p:txBody>
          <a:bodyPr/>
          <a:lstStyle>
            <a:lvl1pPr algn="ctr">
              <a:defRPr sz="4400" b="1">
                <a:solidFill>
                  <a:srgbClr val="C6D9F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15900"/>
            <a:ext cx="7581900" cy="622300"/>
          </a:xfrm>
          <a:prstGeom prst="rect">
            <a:avLst/>
          </a:prstGeom>
        </p:spPr>
        <p:txBody>
          <a:bodyPr vert="horz"/>
          <a:lstStyle>
            <a:lvl1pPr>
              <a:defRPr b="1" i="0">
                <a:solidFill>
                  <a:srgbClr val="6529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51800" cy="3657600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rial"/>
                <a:cs typeface="Arial"/>
              </a:defRPr>
            </a:lvl1pPr>
            <a:lvl2pPr>
              <a:defRPr sz="22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CCE-9FBF-194D-BE7D-ACCA035C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0378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3199"/>
            <a:ext cx="8229600" cy="690562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9D9D9"/>
                </a:solidFill>
                <a:cs typeface="Arial" charset="0"/>
              </a:defRPr>
            </a:lvl1pPr>
          </a:lstStyle>
          <a:p>
            <a:pPr>
              <a:defRPr/>
            </a:pPr>
            <a:fld id="{8B766DCD-AC28-684A-BBB4-AE3B01C09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231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fld id="{9B664490-EC5A-7244-9579-5EAA764FE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/>
          <a:ea typeface="ヒラギノ角ゴ Pro W3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36530" y="2352674"/>
            <a:ext cx="7197172" cy="235508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Greg Mundis, MD</a:t>
            </a:r>
          </a:p>
          <a:p>
            <a:r>
              <a:rPr lang="en-US" dirty="0" smtClean="0"/>
              <a:t>San Diego Center for Spinal Disorders</a:t>
            </a:r>
          </a:p>
          <a:p>
            <a:r>
              <a:rPr lang="en-US" dirty="0" smtClean="0"/>
              <a:t>February 16, 2013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measurements for understanding spinal deformity</a:t>
            </a:r>
          </a:p>
        </p:txBody>
      </p:sp>
      <p:sp>
        <p:nvSpPr>
          <p:cNvPr id="4" name="Footer Placeholder 1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8133702" y="182880"/>
            <a:ext cx="7512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64490-EC5A-7244-9579-5EAA764FED3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22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</p:txBody>
      </p:sp>
      <p:sp>
        <p:nvSpPr>
          <p:cNvPr id="10649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0650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4" y="1456304"/>
            <a:ext cx="3154116" cy="49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660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</p:txBody>
      </p:sp>
      <p:sp>
        <p:nvSpPr>
          <p:cNvPr id="10752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0752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228850"/>
            <a:ext cx="377825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713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Pain</a:t>
            </a:r>
          </a:p>
        </p:txBody>
      </p:sp>
      <p:sp>
        <p:nvSpPr>
          <p:cNvPr id="10854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7028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0854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82" y="2621316"/>
            <a:ext cx="5719835" cy="37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289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Pain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Poor cosmesis</a:t>
            </a:r>
          </a:p>
        </p:txBody>
      </p:sp>
      <p:sp>
        <p:nvSpPr>
          <p:cNvPr id="10957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0957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616075"/>
            <a:ext cx="31591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30813" y="6156325"/>
            <a:ext cx="3159125" cy="369888"/>
          </a:xfrm>
          <a:prstGeom prst="rect">
            <a:avLst/>
          </a:prstGeom>
          <a:solidFill>
            <a:srgbClr val="FFF662">
              <a:alpha val="6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Dr. KLINEBERG AT </a:t>
            </a:r>
            <a:r>
              <a:rPr lang="en-US" dirty="0">
                <a:solidFill>
                  <a:schemeClr val="bg1"/>
                </a:solidFill>
              </a:rPr>
              <a:t>6 MONTHS</a:t>
            </a:r>
          </a:p>
        </p:txBody>
      </p:sp>
    </p:spTree>
    <p:extLst>
      <p:ext uri="{BB962C8B-B14F-4D97-AF65-F5344CB8AC3E}">
        <p14:creationId xmlns="" xmlns:p14="http://schemas.microsoft.com/office/powerpoint/2010/main" val="39757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Pain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Poor cosmesis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Functional limitations</a:t>
            </a:r>
          </a:p>
        </p:txBody>
      </p:sp>
      <p:sp>
        <p:nvSpPr>
          <p:cNvPr id="11059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1059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616075"/>
            <a:ext cx="4978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03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Pain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Poor cosmesis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Functional limitations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Mechanical back pain</a:t>
            </a:r>
          </a:p>
        </p:txBody>
      </p:sp>
      <p:sp>
        <p:nvSpPr>
          <p:cNvPr id="11161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1162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616075"/>
            <a:ext cx="38227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49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638" y="1616075"/>
            <a:ext cx="4913312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>
                <a:latin typeface="Arial" charset="0"/>
                <a:ea typeface="ヒラギノ角ゴ Pro W3" charset="0"/>
                <a:cs typeface="Arial" charset="0"/>
              </a:rPr>
              <a:t>CLINICALLY: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Can be very disabling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Early fatigue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Pain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Poor cosmesis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Functional limitations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Mechanical back pain</a:t>
            </a:r>
          </a:p>
          <a:p>
            <a:pPr lvl="1"/>
            <a:r>
              <a:rPr lang="en-US">
                <a:solidFill>
                  <a:srgbClr val="E6B9B8"/>
                </a:solidFill>
                <a:latin typeface="Arial" charset="0"/>
                <a:ea typeface="ＭＳ Ｐゴシック" charset="0"/>
                <a:cs typeface="Arial" charset="0"/>
              </a:rPr>
              <a:t>Neurologic symptoms from compression</a:t>
            </a:r>
          </a:p>
        </p:txBody>
      </p:sp>
      <p:sp>
        <p:nvSpPr>
          <p:cNvPr id="11264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3950" y="1447800"/>
            <a:ext cx="3749675" cy="4572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 2" charset="0"/>
              <a:buNone/>
            </a:pPr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2608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584" y="5645"/>
            <a:ext cx="9296400" cy="1447800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700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Sagittal Imbalance</a:t>
            </a:r>
          </a:p>
        </p:txBody>
      </p:sp>
      <p:pic>
        <p:nvPicPr>
          <p:cNvPr id="11264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524000"/>
            <a:ext cx="3552825" cy="504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771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7000" smtClean="0"/>
              <a:t>ADULT CLINICAL</a:t>
            </a:r>
          </a:p>
        </p:txBody>
      </p:sp>
      <p:pic>
        <p:nvPicPr>
          <p:cNvPr id="101379" name="Content Placeholder 6" descr="DSCN099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79264" y="1600200"/>
            <a:ext cx="3394472" cy="4525963"/>
          </a:xfrm>
          <a:noFill/>
          <a:ln>
            <a:miter lim="800000"/>
            <a:headEnd/>
            <a:tailEnd/>
          </a:ln>
        </p:spPr>
      </p:pic>
      <p:pic>
        <p:nvPicPr>
          <p:cNvPr id="101380" name="Content Placeholder 9" descr="DSCN099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70264" y="1600200"/>
            <a:ext cx="3394472" cy="4525963"/>
          </a:xfrm>
          <a:noFill/>
          <a:ln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Donut 10"/>
          <p:cNvSpPr/>
          <p:nvPr/>
        </p:nvSpPr>
        <p:spPr>
          <a:xfrm>
            <a:off x="5700713" y="4895850"/>
            <a:ext cx="1411287" cy="1244600"/>
          </a:xfrm>
          <a:prstGeom prst="donut">
            <a:avLst>
              <a:gd name="adj" fmla="val 45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5764212" y="4465638"/>
            <a:ext cx="1622425" cy="565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5926137" y="5926138"/>
            <a:ext cx="1298575" cy="565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5391150" y="2470150"/>
            <a:ext cx="2101850" cy="831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879057" y="3980656"/>
            <a:ext cx="4292600" cy="15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23746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7000" smtClean="0"/>
              <a:t>ADULT CLINICAL</a:t>
            </a:r>
          </a:p>
        </p:txBody>
      </p:sp>
      <p:pic>
        <p:nvPicPr>
          <p:cNvPr id="102403" name="Content Placeholder 6" descr="DSCN099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79264" y="1600200"/>
            <a:ext cx="3394472" cy="4525963"/>
          </a:xfrm>
          <a:noFill/>
          <a:ln>
            <a:miter lim="800000"/>
            <a:headEnd/>
            <a:tailEnd/>
          </a:ln>
        </p:spPr>
      </p:pic>
      <p:pic>
        <p:nvPicPr>
          <p:cNvPr id="102404" name="Content Placeholder 7" descr="DSCN0996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226"/>
          <a:stretch>
            <a:fillRect/>
          </a:stretch>
        </p:blipFill>
        <p:spPr bwMode="auto">
          <a:xfrm>
            <a:off x="5181600" y="1600200"/>
            <a:ext cx="3183136" cy="4525963"/>
          </a:xfrm>
          <a:noFill/>
          <a:ln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855494" y="4755356"/>
            <a:ext cx="1835150" cy="141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328569" y="6117431"/>
            <a:ext cx="889000" cy="141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V="1">
            <a:off x="5277644" y="2342356"/>
            <a:ext cx="1905000" cy="1227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746501" y="3873500"/>
            <a:ext cx="3738562" cy="1587"/>
          </a:xfrm>
          <a:prstGeom prst="line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68169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Placeholder 17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solidFill>
                <a:srgbClr val="DCE6F2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4505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87143"/>
            <a:ext cx="8051800" cy="3657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Lumbar </a:t>
            </a:r>
            <a:r>
              <a:rPr lang="en-US" dirty="0" err="1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 (LL)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Pelvic Incidence (PI)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Pelvic Tilt (PT)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 err="1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Truncal</a:t>
            </a: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 Inclination (T1 Tilt)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Sacral Slope (SS)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Sagittal Vertical Axis (SVA)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5487988" y="1603375"/>
            <a:ext cx="2686050" cy="4051204"/>
            <a:chOff x="5841581" y="2703912"/>
            <a:chExt cx="2353506" cy="3495271"/>
          </a:xfrm>
        </p:grpSpPr>
        <p:sp>
          <p:nvSpPr>
            <p:cNvPr id="45061" name="Rounded Rectangle 4"/>
            <p:cNvSpPr>
              <a:spLocks noChangeArrowheads="1"/>
            </p:cNvSpPr>
            <p:nvPr/>
          </p:nvSpPr>
          <p:spPr bwMode="auto">
            <a:xfrm>
              <a:off x="5841581" y="2703912"/>
              <a:ext cx="2353506" cy="499444"/>
            </a:xfrm>
            <a:prstGeom prst="roundRect">
              <a:avLst>
                <a:gd name="adj" fmla="val 16667"/>
              </a:avLst>
            </a:prstGeom>
            <a:solidFill>
              <a:srgbClr val="37609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DCE6F2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 flipH="1">
              <a:off x="6156230" y="5757859"/>
              <a:ext cx="412657" cy="441324"/>
            </a:xfrm>
            <a:prstGeom prst="ellipse">
              <a:avLst/>
            </a:prstGeom>
            <a:solidFill>
              <a:srgbClr val="E1AE1F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fr-FR" sz="2800">
                <a:solidFill>
                  <a:srgbClr val="DCE6F2"/>
                </a:solidFill>
                <a:ea typeface="ＭＳ Ｐゴシック" pitchFamily="16" charset="-128"/>
                <a:cs typeface="Arial" charset="0"/>
              </a:endParaRPr>
            </a:p>
          </p:txBody>
        </p:sp>
        <p:sp>
          <p:nvSpPr>
            <p:cNvPr id="45065" name="Oval 6"/>
            <p:cNvSpPr>
              <a:spLocks noChangeArrowheads="1"/>
            </p:cNvSpPr>
            <p:nvPr/>
          </p:nvSpPr>
          <p:spPr bwMode="auto">
            <a:xfrm>
              <a:off x="6346685" y="5964234"/>
              <a:ext cx="36506" cy="3810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2800">
                <a:solidFill>
                  <a:srgbClr val="DCE6F2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 flipH="1">
              <a:off x="6277353" y="2819715"/>
              <a:ext cx="809170" cy="2094784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  <a:gd name="connsiteX0" fmla="*/ 7046 w 10000"/>
                <a:gd name="connsiteY0" fmla="*/ 100 h 9975"/>
                <a:gd name="connsiteX1" fmla="*/ 4154 w 10000"/>
                <a:gd name="connsiteY1" fmla="*/ 1067 h 9975"/>
                <a:gd name="connsiteX2" fmla="*/ 1415 w 10000"/>
                <a:gd name="connsiteY2" fmla="*/ 2175 h 9975"/>
                <a:gd name="connsiteX3" fmla="*/ 185 w 10000"/>
                <a:gd name="connsiteY3" fmla="*/ 3284 h 9975"/>
                <a:gd name="connsiteX4" fmla="*/ 474 w 10000"/>
                <a:gd name="connsiteY4" fmla="*/ 4494 h 9975"/>
                <a:gd name="connsiteX5" fmla="*/ 3022 w 10000"/>
                <a:gd name="connsiteY5" fmla="*/ 6151 h 9975"/>
                <a:gd name="connsiteX6" fmla="*/ 6080 w 10000"/>
                <a:gd name="connsiteY6" fmla="*/ 7734 h 9975"/>
                <a:gd name="connsiteX7" fmla="*/ 6726 w 10000"/>
                <a:gd name="connsiteY7" fmla="*/ 8608 h 9975"/>
                <a:gd name="connsiteX8" fmla="*/ 5594 w 10000"/>
                <a:gd name="connsiteY8" fmla="*/ 9562 h 9975"/>
                <a:gd name="connsiteX9" fmla="*/ 8240 w 10000"/>
                <a:gd name="connsiteY9" fmla="*/ 9975 h 9975"/>
                <a:gd name="connsiteX10" fmla="*/ 9372 w 10000"/>
                <a:gd name="connsiteY10" fmla="*/ 9528 h 9975"/>
                <a:gd name="connsiteX11" fmla="*/ 9969 w 10000"/>
                <a:gd name="connsiteY11" fmla="*/ 8554 h 9975"/>
                <a:gd name="connsiteX12" fmla="*/ 9194 w 10000"/>
                <a:gd name="connsiteY12" fmla="*/ 7552 h 9975"/>
                <a:gd name="connsiteX13" fmla="*/ 6806 w 10000"/>
                <a:gd name="connsiteY13" fmla="*/ 6304 h 9975"/>
                <a:gd name="connsiteX14" fmla="*/ 3132 w 10000"/>
                <a:gd name="connsiteY14" fmla="*/ 4688 h 9975"/>
                <a:gd name="connsiteX15" fmla="*/ 2289 w 10000"/>
                <a:gd name="connsiteY15" fmla="*/ 3133 h 9975"/>
                <a:gd name="connsiteX16" fmla="*/ 3625 w 10000"/>
                <a:gd name="connsiteY16" fmla="*/ 2085 h 9975"/>
                <a:gd name="connsiteX17" fmla="*/ 5982 w 10000"/>
                <a:gd name="connsiteY17" fmla="*/ 1144 h 9975"/>
                <a:gd name="connsiteX18" fmla="*/ 7729 w 10000"/>
                <a:gd name="connsiteY18" fmla="*/ 469 h 9975"/>
                <a:gd name="connsiteX19" fmla="*/ 7046 w 10000"/>
                <a:gd name="connsiteY19" fmla="*/ 100 h 9975"/>
                <a:gd name="connsiteX0" fmla="*/ 7729 w 10000"/>
                <a:gd name="connsiteY0" fmla="*/ 13 h 9543"/>
                <a:gd name="connsiteX1" fmla="*/ 4154 w 10000"/>
                <a:gd name="connsiteY1" fmla="*/ 613 h 9543"/>
                <a:gd name="connsiteX2" fmla="*/ 1415 w 10000"/>
                <a:gd name="connsiteY2" fmla="*/ 1723 h 9543"/>
                <a:gd name="connsiteX3" fmla="*/ 185 w 10000"/>
                <a:gd name="connsiteY3" fmla="*/ 2835 h 9543"/>
                <a:gd name="connsiteX4" fmla="*/ 474 w 10000"/>
                <a:gd name="connsiteY4" fmla="*/ 4048 h 9543"/>
                <a:gd name="connsiteX5" fmla="*/ 3022 w 10000"/>
                <a:gd name="connsiteY5" fmla="*/ 5709 h 9543"/>
                <a:gd name="connsiteX6" fmla="*/ 6080 w 10000"/>
                <a:gd name="connsiteY6" fmla="*/ 7296 h 9543"/>
                <a:gd name="connsiteX7" fmla="*/ 6726 w 10000"/>
                <a:gd name="connsiteY7" fmla="*/ 8173 h 9543"/>
                <a:gd name="connsiteX8" fmla="*/ 5594 w 10000"/>
                <a:gd name="connsiteY8" fmla="*/ 9129 h 9543"/>
                <a:gd name="connsiteX9" fmla="*/ 8240 w 10000"/>
                <a:gd name="connsiteY9" fmla="*/ 9543 h 9543"/>
                <a:gd name="connsiteX10" fmla="*/ 9372 w 10000"/>
                <a:gd name="connsiteY10" fmla="*/ 9095 h 9543"/>
                <a:gd name="connsiteX11" fmla="*/ 9969 w 10000"/>
                <a:gd name="connsiteY11" fmla="*/ 8118 h 9543"/>
                <a:gd name="connsiteX12" fmla="*/ 9194 w 10000"/>
                <a:gd name="connsiteY12" fmla="*/ 7114 h 9543"/>
                <a:gd name="connsiteX13" fmla="*/ 6806 w 10000"/>
                <a:gd name="connsiteY13" fmla="*/ 5863 h 9543"/>
                <a:gd name="connsiteX14" fmla="*/ 3132 w 10000"/>
                <a:gd name="connsiteY14" fmla="*/ 4243 h 9543"/>
                <a:gd name="connsiteX15" fmla="*/ 2289 w 10000"/>
                <a:gd name="connsiteY15" fmla="*/ 2684 h 9543"/>
                <a:gd name="connsiteX16" fmla="*/ 3625 w 10000"/>
                <a:gd name="connsiteY16" fmla="*/ 1633 h 9543"/>
                <a:gd name="connsiteX17" fmla="*/ 5982 w 10000"/>
                <a:gd name="connsiteY17" fmla="*/ 690 h 9543"/>
                <a:gd name="connsiteX18" fmla="*/ 7729 w 10000"/>
                <a:gd name="connsiteY18" fmla="*/ 13 h 9543"/>
                <a:gd name="connsiteX0" fmla="*/ 5982 w 10000"/>
                <a:gd name="connsiteY0" fmla="*/ 261 h 9538"/>
                <a:gd name="connsiteX1" fmla="*/ 4154 w 10000"/>
                <a:gd name="connsiteY1" fmla="*/ 180 h 9538"/>
                <a:gd name="connsiteX2" fmla="*/ 1415 w 10000"/>
                <a:gd name="connsiteY2" fmla="*/ 1344 h 9538"/>
                <a:gd name="connsiteX3" fmla="*/ 185 w 10000"/>
                <a:gd name="connsiteY3" fmla="*/ 2509 h 9538"/>
                <a:gd name="connsiteX4" fmla="*/ 474 w 10000"/>
                <a:gd name="connsiteY4" fmla="*/ 3780 h 9538"/>
                <a:gd name="connsiteX5" fmla="*/ 3022 w 10000"/>
                <a:gd name="connsiteY5" fmla="*/ 5520 h 9538"/>
                <a:gd name="connsiteX6" fmla="*/ 6080 w 10000"/>
                <a:gd name="connsiteY6" fmla="*/ 7183 h 9538"/>
                <a:gd name="connsiteX7" fmla="*/ 6726 w 10000"/>
                <a:gd name="connsiteY7" fmla="*/ 8102 h 9538"/>
                <a:gd name="connsiteX8" fmla="*/ 5594 w 10000"/>
                <a:gd name="connsiteY8" fmla="*/ 9104 h 9538"/>
                <a:gd name="connsiteX9" fmla="*/ 8240 w 10000"/>
                <a:gd name="connsiteY9" fmla="*/ 9538 h 9538"/>
                <a:gd name="connsiteX10" fmla="*/ 9372 w 10000"/>
                <a:gd name="connsiteY10" fmla="*/ 9069 h 9538"/>
                <a:gd name="connsiteX11" fmla="*/ 9969 w 10000"/>
                <a:gd name="connsiteY11" fmla="*/ 8045 h 9538"/>
                <a:gd name="connsiteX12" fmla="*/ 9194 w 10000"/>
                <a:gd name="connsiteY12" fmla="*/ 6993 h 9538"/>
                <a:gd name="connsiteX13" fmla="*/ 6806 w 10000"/>
                <a:gd name="connsiteY13" fmla="*/ 5682 h 9538"/>
                <a:gd name="connsiteX14" fmla="*/ 3132 w 10000"/>
                <a:gd name="connsiteY14" fmla="*/ 3984 h 9538"/>
                <a:gd name="connsiteX15" fmla="*/ 2289 w 10000"/>
                <a:gd name="connsiteY15" fmla="*/ 2351 h 9538"/>
                <a:gd name="connsiteX16" fmla="*/ 3625 w 10000"/>
                <a:gd name="connsiteY16" fmla="*/ 1249 h 9538"/>
                <a:gd name="connsiteX17" fmla="*/ 5982 w 10000"/>
                <a:gd name="connsiteY17" fmla="*/ 261 h 9538"/>
                <a:gd name="connsiteX0" fmla="*/ 3625 w 10000"/>
                <a:gd name="connsiteY0" fmla="*/ 1137 h 9828"/>
                <a:gd name="connsiteX1" fmla="*/ 4154 w 10000"/>
                <a:gd name="connsiteY1" fmla="*/ 17 h 9828"/>
                <a:gd name="connsiteX2" fmla="*/ 1415 w 10000"/>
                <a:gd name="connsiteY2" fmla="*/ 1237 h 9828"/>
                <a:gd name="connsiteX3" fmla="*/ 185 w 10000"/>
                <a:gd name="connsiteY3" fmla="*/ 2459 h 9828"/>
                <a:gd name="connsiteX4" fmla="*/ 474 w 10000"/>
                <a:gd name="connsiteY4" fmla="*/ 3791 h 9828"/>
                <a:gd name="connsiteX5" fmla="*/ 3022 w 10000"/>
                <a:gd name="connsiteY5" fmla="*/ 5615 h 9828"/>
                <a:gd name="connsiteX6" fmla="*/ 6080 w 10000"/>
                <a:gd name="connsiteY6" fmla="*/ 7359 h 9828"/>
                <a:gd name="connsiteX7" fmla="*/ 6726 w 10000"/>
                <a:gd name="connsiteY7" fmla="*/ 8322 h 9828"/>
                <a:gd name="connsiteX8" fmla="*/ 5594 w 10000"/>
                <a:gd name="connsiteY8" fmla="*/ 9373 h 9828"/>
                <a:gd name="connsiteX9" fmla="*/ 8240 w 10000"/>
                <a:gd name="connsiteY9" fmla="*/ 9828 h 9828"/>
                <a:gd name="connsiteX10" fmla="*/ 9372 w 10000"/>
                <a:gd name="connsiteY10" fmla="*/ 9336 h 9828"/>
                <a:gd name="connsiteX11" fmla="*/ 9969 w 10000"/>
                <a:gd name="connsiteY11" fmla="*/ 8263 h 9828"/>
                <a:gd name="connsiteX12" fmla="*/ 9194 w 10000"/>
                <a:gd name="connsiteY12" fmla="*/ 7160 h 9828"/>
                <a:gd name="connsiteX13" fmla="*/ 6806 w 10000"/>
                <a:gd name="connsiteY13" fmla="*/ 5785 h 9828"/>
                <a:gd name="connsiteX14" fmla="*/ 3132 w 10000"/>
                <a:gd name="connsiteY14" fmla="*/ 4005 h 9828"/>
                <a:gd name="connsiteX15" fmla="*/ 2289 w 10000"/>
                <a:gd name="connsiteY15" fmla="*/ 2293 h 9828"/>
                <a:gd name="connsiteX16" fmla="*/ 3625 w 10000"/>
                <a:gd name="connsiteY16" fmla="*/ 1137 h 9828"/>
                <a:gd name="connsiteX0" fmla="*/ 3625 w 10000"/>
                <a:gd name="connsiteY0" fmla="*/ 179 h 9022"/>
                <a:gd name="connsiteX1" fmla="*/ 1415 w 10000"/>
                <a:gd name="connsiteY1" fmla="*/ 281 h 9022"/>
                <a:gd name="connsiteX2" fmla="*/ 185 w 10000"/>
                <a:gd name="connsiteY2" fmla="*/ 1524 h 9022"/>
                <a:gd name="connsiteX3" fmla="*/ 474 w 10000"/>
                <a:gd name="connsiteY3" fmla="*/ 2879 h 9022"/>
                <a:gd name="connsiteX4" fmla="*/ 3022 w 10000"/>
                <a:gd name="connsiteY4" fmla="*/ 4735 h 9022"/>
                <a:gd name="connsiteX5" fmla="*/ 6080 w 10000"/>
                <a:gd name="connsiteY5" fmla="*/ 6510 h 9022"/>
                <a:gd name="connsiteX6" fmla="*/ 6726 w 10000"/>
                <a:gd name="connsiteY6" fmla="*/ 7490 h 9022"/>
                <a:gd name="connsiteX7" fmla="*/ 5594 w 10000"/>
                <a:gd name="connsiteY7" fmla="*/ 8559 h 9022"/>
                <a:gd name="connsiteX8" fmla="*/ 8240 w 10000"/>
                <a:gd name="connsiteY8" fmla="*/ 9022 h 9022"/>
                <a:gd name="connsiteX9" fmla="*/ 9372 w 10000"/>
                <a:gd name="connsiteY9" fmla="*/ 8521 h 9022"/>
                <a:gd name="connsiteX10" fmla="*/ 9969 w 10000"/>
                <a:gd name="connsiteY10" fmla="*/ 7430 h 9022"/>
                <a:gd name="connsiteX11" fmla="*/ 9194 w 10000"/>
                <a:gd name="connsiteY11" fmla="*/ 6307 h 9022"/>
                <a:gd name="connsiteX12" fmla="*/ 6806 w 10000"/>
                <a:gd name="connsiteY12" fmla="*/ 4908 h 9022"/>
                <a:gd name="connsiteX13" fmla="*/ 3132 w 10000"/>
                <a:gd name="connsiteY13" fmla="*/ 3097 h 9022"/>
                <a:gd name="connsiteX14" fmla="*/ 2289 w 10000"/>
                <a:gd name="connsiteY14" fmla="*/ 1355 h 9022"/>
                <a:gd name="connsiteX15" fmla="*/ 3625 w 10000"/>
                <a:gd name="connsiteY15" fmla="*/ 179 h 9022"/>
                <a:gd name="connsiteX0" fmla="*/ 3965 w 10340"/>
                <a:gd name="connsiteY0" fmla="*/ 0 h 9802"/>
                <a:gd name="connsiteX1" fmla="*/ 525 w 10340"/>
                <a:gd name="connsiteY1" fmla="*/ 1491 h 9802"/>
                <a:gd name="connsiteX2" fmla="*/ 814 w 10340"/>
                <a:gd name="connsiteY2" fmla="*/ 2993 h 9802"/>
                <a:gd name="connsiteX3" fmla="*/ 3362 w 10340"/>
                <a:gd name="connsiteY3" fmla="*/ 5050 h 9802"/>
                <a:gd name="connsiteX4" fmla="*/ 6420 w 10340"/>
                <a:gd name="connsiteY4" fmla="*/ 7018 h 9802"/>
                <a:gd name="connsiteX5" fmla="*/ 7066 w 10340"/>
                <a:gd name="connsiteY5" fmla="*/ 8104 h 9802"/>
                <a:gd name="connsiteX6" fmla="*/ 5934 w 10340"/>
                <a:gd name="connsiteY6" fmla="*/ 9289 h 9802"/>
                <a:gd name="connsiteX7" fmla="*/ 8580 w 10340"/>
                <a:gd name="connsiteY7" fmla="*/ 9802 h 9802"/>
                <a:gd name="connsiteX8" fmla="*/ 9712 w 10340"/>
                <a:gd name="connsiteY8" fmla="*/ 9247 h 9802"/>
                <a:gd name="connsiteX9" fmla="*/ 10309 w 10340"/>
                <a:gd name="connsiteY9" fmla="*/ 8037 h 9802"/>
                <a:gd name="connsiteX10" fmla="*/ 9534 w 10340"/>
                <a:gd name="connsiteY10" fmla="*/ 6793 h 9802"/>
                <a:gd name="connsiteX11" fmla="*/ 7146 w 10340"/>
                <a:gd name="connsiteY11" fmla="*/ 5242 h 9802"/>
                <a:gd name="connsiteX12" fmla="*/ 3472 w 10340"/>
                <a:gd name="connsiteY12" fmla="*/ 3235 h 9802"/>
                <a:gd name="connsiteX13" fmla="*/ 2629 w 10340"/>
                <a:gd name="connsiteY13" fmla="*/ 1304 h 9802"/>
                <a:gd name="connsiteX14" fmla="*/ 3965 w 10340"/>
                <a:gd name="connsiteY14" fmla="*/ 0 h 9802"/>
                <a:gd name="connsiteX0" fmla="*/ 2328 w 9785"/>
                <a:gd name="connsiteY0" fmla="*/ 296 h 8966"/>
                <a:gd name="connsiteX1" fmla="*/ 293 w 9785"/>
                <a:gd name="connsiteY1" fmla="*/ 487 h 8966"/>
                <a:gd name="connsiteX2" fmla="*/ 572 w 9785"/>
                <a:gd name="connsiteY2" fmla="*/ 2019 h 8966"/>
                <a:gd name="connsiteX3" fmla="*/ 3036 w 9785"/>
                <a:gd name="connsiteY3" fmla="*/ 4118 h 8966"/>
                <a:gd name="connsiteX4" fmla="*/ 5994 w 9785"/>
                <a:gd name="connsiteY4" fmla="*/ 6126 h 8966"/>
                <a:gd name="connsiteX5" fmla="*/ 6619 w 9785"/>
                <a:gd name="connsiteY5" fmla="*/ 7234 h 8966"/>
                <a:gd name="connsiteX6" fmla="*/ 5524 w 9785"/>
                <a:gd name="connsiteY6" fmla="*/ 8443 h 8966"/>
                <a:gd name="connsiteX7" fmla="*/ 8083 w 9785"/>
                <a:gd name="connsiteY7" fmla="*/ 8966 h 8966"/>
                <a:gd name="connsiteX8" fmla="*/ 9178 w 9785"/>
                <a:gd name="connsiteY8" fmla="*/ 8400 h 8966"/>
                <a:gd name="connsiteX9" fmla="*/ 9755 w 9785"/>
                <a:gd name="connsiteY9" fmla="*/ 7165 h 8966"/>
                <a:gd name="connsiteX10" fmla="*/ 9006 w 9785"/>
                <a:gd name="connsiteY10" fmla="*/ 5896 h 8966"/>
                <a:gd name="connsiteX11" fmla="*/ 6696 w 9785"/>
                <a:gd name="connsiteY11" fmla="*/ 4314 h 8966"/>
                <a:gd name="connsiteX12" fmla="*/ 3143 w 9785"/>
                <a:gd name="connsiteY12" fmla="*/ 2266 h 8966"/>
                <a:gd name="connsiteX13" fmla="*/ 2328 w 9785"/>
                <a:gd name="connsiteY13" fmla="*/ 296 h 8966"/>
                <a:gd name="connsiteX0" fmla="*/ 3351 w 10139"/>
                <a:gd name="connsiteY0" fmla="*/ 2030 h 9503"/>
                <a:gd name="connsiteX1" fmla="*/ 438 w 10139"/>
                <a:gd name="connsiteY1" fmla="*/ 46 h 9503"/>
                <a:gd name="connsiteX2" fmla="*/ 724 w 10139"/>
                <a:gd name="connsiteY2" fmla="*/ 1755 h 9503"/>
                <a:gd name="connsiteX3" fmla="*/ 3242 w 10139"/>
                <a:gd name="connsiteY3" fmla="*/ 4096 h 9503"/>
                <a:gd name="connsiteX4" fmla="*/ 6265 w 10139"/>
                <a:gd name="connsiteY4" fmla="*/ 6335 h 9503"/>
                <a:gd name="connsiteX5" fmla="*/ 6903 w 10139"/>
                <a:gd name="connsiteY5" fmla="*/ 7571 h 9503"/>
                <a:gd name="connsiteX6" fmla="*/ 5784 w 10139"/>
                <a:gd name="connsiteY6" fmla="*/ 8920 h 9503"/>
                <a:gd name="connsiteX7" fmla="*/ 8400 w 10139"/>
                <a:gd name="connsiteY7" fmla="*/ 9503 h 9503"/>
                <a:gd name="connsiteX8" fmla="*/ 9519 w 10139"/>
                <a:gd name="connsiteY8" fmla="*/ 8872 h 9503"/>
                <a:gd name="connsiteX9" fmla="*/ 10108 w 10139"/>
                <a:gd name="connsiteY9" fmla="*/ 7494 h 9503"/>
                <a:gd name="connsiteX10" fmla="*/ 9343 w 10139"/>
                <a:gd name="connsiteY10" fmla="*/ 6079 h 9503"/>
                <a:gd name="connsiteX11" fmla="*/ 6982 w 10139"/>
                <a:gd name="connsiteY11" fmla="*/ 4315 h 9503"/>
                <a:gd name="connsiteX12" fmla="*/ 3351 w 10139"/>
                <a:gd name="connsiteY12" fmla="*/ 2030 h 9503"/>
                <a:gd name="connsiteX0" fmla="*/ 2591 w 9286"/>
                <a:gd name="connsiteY0" fmla="*/ 651 h 8515"/>
                <a:gd name="connsiteX1" fmla="*/ 0 w 9286"/>
                <a:gd name="connsiteY1" fmla="*/ 362 h 8515"/>
                <a:gd name="connsiteX2" fmla="*/ 2484 w 9286"/>
                <a:gd name="connsiteY2" fmla="*/ 2825 h 8515"/>
                <a:gd name="connsiteX3" fmla="*/ 5465 w 9286"/>
                <a:gd name="connsiteY3" fmla="*/ 5181 h 8515"/>
                <a:gd name="connsiteX4" fmla="*/ 6094 w 9286"/>
                <a:gd name="connsiteY4" fmla="*/ 6482 h 8515"/>
                <a:gd name="connsiteX5" fmla="*/ 4991 w 9286"/>
                <a:gd name="connsiteY5" fmla="*/ 7902 h 8515"/>
                <a:gd name="connsiteX6" fmla="*/ 7571 w 9286"/>
                <a:gd name="connsiteY6" fmla="*/ 8515 h 8515"/>
                <a:gd name="connsiteX7" fmla="*/ 8674 w 9286"/>
                <a:gd name="connsiteY7" fmla="*/ 7851 h 8515"/>
                <a:gd name="connsiteX8" fmla="*/ 9255 w 9286"/>
                <a:gd name="connsiteY8" fmla="*/ 6401 h 8515"/>
                <a:gd name="connsiteX9" fmla="*/ 8501 w 9286"/>
                <a:gd name="connsiteY9" fmla="*/ 4912 h 8515"/>
                <a:gd name="connsiteX10" fmla="*/ 6172 w 9286"/>
                <a:gd name="connsiteY10" fmla="*/ 3056 h 8515"/>
                <a:gd name="connsiteX11" fmla="*/ 2591 w 9286"/>
                <a:gd name="connsiteY11" fmla="*/ 651 h 8515"/>
                <a:gd name="connsiteX0" fmla="*/ 662 w 7872"/>
                <a:gd name="connsiteY0" fmla="*/ 45 h 9280"/>
                <a:gd name="connsiteX1" fmla="*/ 547 w 7872"/>
                <a:gd name="connsiteY1" fmla="*/ 2598 h 9280"/>
                <a:gd name="connsiteX2" fmla="*/ 3757 w 7872"/>
                <a:gd name="connsiteY2" fmla="*/ 5365 h 9280"/>
                <a:gd name="connsiteX3" fmla="*/ 4435 w 7872"/>
                <a:gd name="connsiteY3" fmla="*/ 6892 h 9280"/>
                <a:gd name="connsiteX4" fmla="*/ 3247 w 7872"/>
                <a:gd name="connsiteY4" fmla="*/ 8560 h 9280"/>
                <a:gd name="connsiteX5" fmla="*/ 6025 w 7872"/>
                <a:gd name="connsiteY5" fmla="*/ 9280 h 9280"/>
                <a:gd name="connsiteX6" fmla="*/ 7213 w 7872"/>
                <a:gd name="connsiteY6" fmla="*/ 8500 h 9280"/>
                <a:gd name="connsiteX7" fmla="*/ 7839 w 7872"/>
                <a:gd name="connsiteY7" fmla="*/ 6797 h 9280"/>
                <a:gd name="connsiteX8" fmla="*/ 7027 w 7872"/>
                <a:gd name="connsiteY8" fmla="*/ 5049 h 9280"/>
                <a:gd name="connsiteX9" fmla="*/ 4519 w 7872"/>
                <a:gd name="connsiteY9" fmla="*/ 2869 h 9280"/>
                <a:gd name="connsiteX10" fmla="*/ 662 w 7872"/>
                <a:gd name="connsiteY10" fmla="*/ 45 h 9280"/>
                <a:gd name="connsiteX0" fmla="*/ 5046 w 9305"/>
                <a:gd name="connsiteY0" fmla="*/ 740 h 7648"/>
                <a:gd name="connsiteX1" fmla="*/ 0 w 9305"/>
                <a:gd name="connsiteY1" fmla="*/ 448 h 7648"/>
                <a:gd name="connsiteX2" fmla="*/ 4078 w 9305"/>
                <a:gd name="connsiteY2" fmla="*/ 3429 h 7648"/>
                <a:gd name="connsiteX3" fmla="*/ 4939 w 9305"/>
                <a:gd name="connsiteY3" fmla="*/ 5075 h 7648"/>
                <a:gd name="connsiteX4" fmla="*/ 3430 w 9305"/>
                <a:gd name="connsiteY4" fmla="*/ 6872 h 7648"/>
                <a:gd name="connsiteX5" fmla="*/ 6959 w 9305"/>
                <a:gd name="connsiteY5" fmla="*/ 7648 h 7648"/>
                <a:gd name="connsiteX6" fmla="*/ 8468 w 9305"/>
                <a:gd name="connsiteY6" fmla="*/ 6807 h 7648"/>
                <a:gd name="connsiteX7" fmla="*/ 9263 w 9305"/>
                <a:gd name="connsiteY7" fmla="*/ 4972 h 7648"/>
                <a:gd name="connsiteX8" fmla="*/ 8232 w 9305"/>
                <a:gd name="connsiteY8" fmla="*/ 3089 h 7648"/>
                <a:gd name="connsiteX9" fmla="*/ 5046 w 9305"/>
                <a:gd name="connsiteY9" fmla="*/ 740 h 7648"/>
                <a:gd name="connsiteX0" fmla="*/ 3345 w 10000"/>
                <a:gd name="connsiteY0" fmla="*/ 576 h 11003"/>
                <a:gd name="connsiteX1" fmla="*/ 0 w 10000"/>
                <a:gd name="connsiteY1" fmla="*/ 1589 h 11003"/>
                <a:gd name="connsiteX2" fmla="*/ 4383 w 10000"/>
                <a:gd name="connsiteY2" fmla="*/ 5487 h 11003"/>
                <a:gd name="connsiteX3" fmla="*/ 5308 w 10000"/>
                <a:gd name="connsiteY3" fmla="*/ 7639 h 11003"/>
                <a:gd name="connsiteX4" fmla="*/ 3686 w 10000"/>
                <a:gd name="connsiteY4" fmla="*/ 9988 h 11003"/>
                <a:gd name="connsiteX5" fmla="*/ 7479 w 10000"/>
                <a:gd name="connsiteY5" fmla="*/ 11003 h 11003"/>
                <a:gd name="connsiteX6" fmla="*/ 9100 w 10000"/>
                <a:gd name="connsiteY6" fmla="*/ 9903 h 11003"/>
                <a:gd name="connsiteX7" fmla="*/ 9955 w 10000"/>
                <a:gd name="connsiteY7" fmla="*/ 7504 h 11003"/>
                <a:gd name="connsiteX8" fmla="*/ 8847 w 10000"/>
                <a:gd name="connsiteY8" fmla="*/ 5042 h 11003"/>
                <a:gd name="connsiteX9" fmla="*/ 3345 w 10000"/>
                <a:gd name="connsiteY9" fmla="*/ 576 h 11003"/>
                <a:gd name="connsiteX0" fmla="*/ 3345 w 10000"/>
                <a:gd name="connsiteY0" fmla="*/ 0 h 10427"/>
                <a:gd name="connsiteX1" fmla="*/ 0 w 10000"/>
                <a:gd name="connsiteY1" fmla="*/ 1013 h 10427"/>
                <a:gd name="connsiteX2" fmla="*/ 4383 w 10000"/>
                <a:gd name="connsiteY2" fmla="*/ 4911 h 10427"/>
                <a:gd name="connsiteX3" fmla="*/ 5308 w 10000"/>
                <a:gd name="connsiteY3" fmla="*/ 7063 h 10427"/>
                <a:gd name="connsiteX4" fmla="*/ 3686 w 10000"/>
                <a:gd name="connsiteY4" fmla="*/ 9412 h 10427"/>
                <a:gd name="connsiteX5" fmla="*/ 7479 w 10000"/>
                <a:gd name="connsiteY5" fmla="*/ 10427 h 10427"/>
                <a:gd name="connsiteX6" fmla="*/ 9100 w 10000"/>
                <a:gd name="connsiteY6" fmla="*/ 9327 h 10427"/>
                <a:gd name="connsiteX7" fmla="*/ 9955 w 10000"/>
                <a:gd name="connsiteY7" fmla="*/ 6928 h 10427"/>
                <a:gd name="connsiteX8" fmla="*/ 8847 w 10000"/>
                <a:gd name="connsiteY8" fmla="*/ 4466 h 10427"/>
                <a:gd name="connsiteX9" fmla="*/ 3345 w 10000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73" h="10427">
                  <a:moveTo>
                    <a:pt x="4018" y="0"/>
                  </a:moveTo>
                  <a:cubicBezTo>
                    <a:pt x="1413" y="515"/>
                    <a:pt x="4065" y="126"/>
                    <a:pt x="0" y="759"/>
                  </a:cubicBezTo>
                  <a:cubicBezTo>
                    <a:pt x="1330" y="2091"/>
                    <a:pt x="4173" y="3900"/>
                    <a:pt x="5056" y="4911"/>
                  </a:cubicBezTo>
                  <a:cubicBezTo>
                    <a:pt x="5947" y="5921"/>
                    <a:pt x="6096" y="6312"/>
                    <a:pt x="5981" y="7063"/>
                  </a:cubicBezTo>
                  <a:cubicBezTo>
                    <a:pt x="5866" y="7811"/>
                    <a:pt x="4632" y="8995"/>
                    <a:pt x="4359" y="9412"/>
                  </a:cubicBezTo>
                  <a:cubicBezTo>
                    <a:pt x="5727" y="9840"/>
                    <a:pt x="7365" y="10162"/>
                    <a:pt x="8152" y="10427"/>
                  </a:cubicBezTo>
                  <a:cubicBezTo>
                    <a:pt x="8785" y="10189"/>
                    <a:pt x="9359" y="9907"/>
                    <a:pt x="9773" y="9327"/>
                  </a:cubicBezTo>
                  <a:cubicBezTo>
                    <a:pt x="10189" y="8742"/>
                    <a:pt x="10673" y="7739"/>
                    <a:pt x="10628" y="6928"/>
                  </a:cubicBezTo>
                  <a:cubicBezTo>
                    <a:pt x="10596" y="6119"/>
                    <a:pt x="10275" y="5390"/>
                    <a:pt x="9520" y="4466"/>
                  </a:cubicBezTo>
                  <a:cubicBezTo>
                    <a:pt x="8760" y="3542"/>
                    <a:pt x="5464" y="1174"/>
                    <a:pt x="4018" y="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en-US" sz="2800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45069" name="Line 9"/>
            <p:cNvSpPr>
              <a:spLocks noChangeShapeType="1"/>
            </p:cNvSpPr>
            <p:nvPr/>
          </p:nvSpPr>
          <p:spPr bwMode="auto">
            <a:xfrm>
              <a:off x="6781566" y="2819399"/>
              <a:ext cx="1142746" cy="533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grpSp>
          <p:nvGrpSpPr>
            <p:cNvPr id="45070" name="Group 33"/>
            <p:cNvGrpSpPr>
              <a:grpSpLocks/>
            </p:cNvGrpSpPr>
            <p:nvPr/>
          </p:nvGrpSpPr>
          <p:grpSpPr bwMode="auto">
            <a:xfrm rot="426170">
              <a:off x="6561323" y="4014312"/>
              <a:ext cx="1143000" cy="1871249"/>
              <a:chOff x="6604079" y="3924300"/>
              <a:chExt cx="1142998" cy="1871249"/>
            </a:xfrm>
          </p:grpSpPr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 flipH="1">
                <a:off x="6597548" y="4749556"/>
                <a:ext cx="807857" cy="1041400"/>
              </a:xfrm>
              <a:custGeom>
                <a:avLst/>
                <a:gdLst>
                  <a:gd name="T0" fmla="*/ 2147483647 w 1417"/>
                  <a:gd name="T1" fmla="*/ 2147483647 h 1710"/>
                  <a:gd name="T2" fmla="*/ 2147483647 w 1417"/>
                  <a:gd name="T3" fmla="*/ 2147483647 h 1710"/>
                  <a:gd name="T4" fmla="*/ 2147483647 w 1417"/>
                  <a:gd name="T5" fmla="*/ 2147483647 h 1710"/>
                  <a:gd name="T6" fmla="*/ 2147483647 w 1417"/>
                  <a:gd name="T7" fmla="*/ 2147483647 h 1710"/>
                  <a:gd name="T8" fmla="*/ 2147483647 w 1417"/>
                  <a:gd name="T9" fmla="*/ 2147483647 h 1710"/>
                  <a:gd name="T10" fmla="*/ 2147483647 w 1417"/>
                  <a:gd name="T11" fmla="*/ 2147483647 h 1710"/>
                  <a:gd name="T12" fmla="*/ 2147483647 w 1417"/>
                  <a:gd name="T13" fmla="*/ 2147483647 h 1710"/>
                  <a:gd name="T14" fmla="*/ 2147483647 w 1417"/>
                  <a:gd name="T15" fmla="*/ 2147483647 h 1710"/>
                  <a:gd name="T16" fmla="*/ 2147483647 w 1417"/>
                  <a:gd name="T17" fmla="*/ 2147483647 h 1710"/>
                  <a:gd name="T18" fmla="*/ 2147483647 w 1417"/>
                  <a:gd name="T19" fmla="*/ 0 h 1710"/>
                  <a:gd name="T20" fmla="*/ 2147483647 w 1417"/>
                  <a:gd name="T21" fmla="*/ 2147483647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E1AE1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342900" prst="cross"/>
              </a:sp3d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DCE6F2"/>
                  </a:solidFill>
                  <a:ea typeface="ＭＳ Ｐゴシック" pitchFamily="16" charset="-128"/>
                  <a:cs typeface="Arial" charset="0"/>
                </a:endParaRPr>
              </a:p>
            </p:txBody>
          </p:sp>
          <p:sp>
            <p:nvSpPr>
              <p:cNvPr id="45077" name="Line 7"/>
              <p:cNvSpPr>
                <a:spLocks noChangeShapeType="1"/>
              </p:cNvSpPr>
              <p:nvPr/>
            </p:nvSpPr>
            <p:spPr bwMode="auto">
              <a:xfrm rot="5400000" flipV="1">
                <a:off x="6717610" y="4911688"/>
                <a:ext cx="603250" cy="5015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5078" name="Line 9"/>
              <p:cNvSpPr>
                <a:spLocks noChangeShapeType="1"/>
              </p:cNvSpPr>
              <p:nvPr/>
            </p:nvSpPr>
            <p:spPr bwMode="auto">
              <a:xfrm flipV="1">
                <a:off x="6605261" y="3923666"/>
                <a:ext cx="1134808" cy="1076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</p:grpSp>
        <p:sp>
          <p:nvSpPr>
            <p:cNvPr id="45071" name="Line 9"/>
            <p:cNvSpPr>
              <a:spLocks noChangeShapeType="1"/>
            </p:cNvSpPr>
            <p:nvPr/>
          </p:nvSpPr>
          <p:spPr bwMode="auto">
            <a:xfrm rot="16626170" flipV="1">
              <a:off x="7138618" y="3784649"/>
              <a:ext cx="492123" cy="4666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5072" name="Line 9"/>
            <p:cNvSpPr>
              <a:spLocks noChangeShapeType="1"/>
            </p:cNvSpPr>
            <p:nvPr/>
          </p:nvSpPr>
          <p:spPr bwMode="auto">
            <a:xfrm rot="-5400000">
              <a:off x="6893347" y="3464768"/>
              <a:ext cx="990601" cy="461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5073" name="Line 8"/>
            <p:cNvSpPr>
              <a:spLocks noChangeShapeType="1"/>
            </p:cNvSpPr>
            <p:nvPr/>
          </p:nvSpPr>
          <p:spPr bwMode="auto">
            <a:xfrm flipV="1">
              <a:off x="6364144" y="4859337"/>
              <a:ext cx="387262" cy="11239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</p:grpSp>
      <p:sp>
        <p:nvSpPr>
          <p:cNvPr id="45060" name="Text Placeholder 1"/>
          <p:cNvSpPr txBox="1">
            <a:spLocks/>
          </p:cNvSpPr>
          <p:nvPr/>
        </p:nvSpPr>
        <p:spPr bwMode="auto">
          <a:xfrm>
            <a:off x="0" y="0"/>
            <a:ext cx="9144000" cy="12827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6000" b="1" dirty="0" smtClean="0">
                <a:solidFill>
                  <a:srgbClr val="DCE6F2"/>
                </a:solidFill>
                <a:cs typeface="Arial" charset="0"/>
              </a:rPr>
              <a:t>THE </a:t>
            </a:r>
            <a:r>
              <a:rPr lang="en-US" sz="6000" b="1" dirty="0">
                <a:solidFill>
                  <a:srgbClr val="DCE6F2"/>
                </a:solidFill>
                <a:cs typeface="Arial" charset="0"/>
              </a:rPr>
              <a:t>PARAMETERS</a:t>
            </a:r>
          </a:p>
        </p:txBody>
      </p:sp>
    </p:spTree>
    <p:extLst>
      <p:ext uri="{BB962C8B-B14F-4D97-AF65-F5344CB8AC3E}">
        <p14:creationId xmlns="" xmlns:p14="http://schemas.microsoft.com/office/powerpoint/2010/main" val="30627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7000" dirty="0" smtClean="0"/>
              <a:t>FELLOWS?</a:t>
            </a:r>
          </a:p>
        </p:txBody>
      </p:sp>
      <p:pic>
        <p:nvPicPr>
          <p:cNvPr id="301059" name="Content Placeholder 6" descr="AP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737" t="-900" r="35849" b="571"/>
          <a:stretch>
            <a:fillRect/>
          </a:stretch>
        </p:blipFill>
        <p:spPr bwMode="auto">
          <a:xfrm>
            <a:off x="0" y="1409700"/>
            <a:ext cx="2851150" cy="5497513"/>
          </a:xfrm>
          <a:noFill/>
          <a:ln>
            <a:miter lim="800000"/>
            <a:headEnd/>
            <a:tailEnd/>
          </a:ln>
        </p:spPr>
      </p:pic>
      <p:pic>
        <p:nvPicPr>
          <p:cNvPr id="301060" name="Content Placeholder 7" descr="La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837868"/>
            <a:ext cx="4038600" cy="2050626"/>
          </a:xfrm>
          <a:noFill/>
          <a:ln>
            <a:miter lim="800000"/>
            <a:headEnd/>
            <a:tailEnd/>
          </a:ln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01061" name="TextBox 8"/>
          <p:cNvSpPr txBox="1">
            <a:spLocks noChangeArrowheads="1"/>
          </p:cNvSpPr>
          <p:nvPr/>
        </p:nvSpPr>
        <p:spPr bwMode="auto">
          <a:xfrm>
            <a:off x="3657600" y="1591733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L1-L4: 63</a:t>
            </a:r>
          </a:p>
          <a:p>
            <a:r>
              <a:rPr lang="en-US" dirty="0"/>
              <a:t>L4 tilt:  28 </a:t>
            </a:r>
          </a:p>
          <a:p>
            <a:r>
              <a:rPr lang="en-US" dirty="0"/>
              <a:t>CB: 73 mm </a:t>
            </a:r>
            <a:r>
              <a:rPr lang="en-US" dirty="0" err="1"/>
              <a:t>rt</a:t>
            </a:r>
            <a:endParaRPr lang="en-US" dirty="0"/>
          </a:p>
          <a:p>
            <a:endParaRPr lang="en-US" dirty="0"/>
          </a:p>
        </p:txBody>
      </p:sp>
      <p:sp>
        <p:nvSpPr>
          <p:cNvPr id="301062" name="TextBox 9"/>
          <p:cNvSpPr txBox="1">
            <a:spLocks noChangeArrowheads="1"/>
          </p:cNvSpPr>
          <p:nvPr/>
        </p:nvSpPr>
        <p:spPr bwMode="auto">
          <a:xfrm>
            <a:off x="3657600" y="2971800"/>
            <a:ext cx="1905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SVA: 111 mm</a:t>
            </a:r>
          </a:p>
          <a:p>
            <a:r>
              <a:rPr lang="en-US" dirty="0"/>
              <a:t>PI: 50</a:t>
            </a:r>
          </a:p>
          <a:p>
            <a:r>
              <a:rPr lang="en-US" dirty="0"/>
              <a:t>LL: 18</a:t>
            </a:r>
          </a:p>
          <a:p>
            <a:r>
              <a:rPr lang="en-US" dirty="0"/>
              <a:t>PT: 11</a:t>
            </a:r>
          </a:p>
          <a:p>
            <a:r>
              <a:rPr lang="en-US" dirty="0"/>
              <a:t>SS: 35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-346075" y="4156075"/>
            <a:ext cx="3881438" cy="26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5419372" y="4360158"/>
            <a:ext cx="3824287" cy="14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7859889" y="5461001"/>
            <a:ext cx="239891" cy="211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676444" y="4557889"/>
            <a:ext cx="239889" cy="987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76444" y="5613401"/>
            <a:ext cx="335845" cy="694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76444" y="5672667"/>
            <a:ext cx="0" cy="63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012289" y="5613401"/>
            <a:ext cx="524933" cy="694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04333" y="5348111"/>
            <a:ext cx="352778" cy="265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1444" y="4459111"/>
            <a:ext cx="310445" cy="197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34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1" grpId="0"/>
      <p:bldP spid="3010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1"/>
          </p:nvPr>
        </p:nvSpPr>
        <p:spPr bwMode="auto">
          <a:xfrm>
            <a:off x="319088" y="905933"/>
            <a:ext cx="8229600" cy="45259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Loss of lumbar </a:t>
            </a:r>
            <a:r>
              <a:rPr lang="en-US" dirty="0" err="1"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 is especially poorly tolerated and has direct effect on disability</a:t>
            </a:r>
          </a:p>
          <a:p>
            <a:pPr marL="0" indent="0"/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98913" y="6356350"/>
            <a:ext cx="2895600" cy="365125"/>
          </a:xfrm>
        </p:spPr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4667" y="-186266"/>
            <a:ext cx="8912225" cy="975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 b="1" dirty="0">
                <a:latin typeface="Calibri" charset="0"/>
                <a:ea typeface="ヒラギノ角ゴ Pro W3" charset="0"/>
              </a:rPr>
              <a:t>LORDOSIS</a:t>
            </a: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3581400"/>
            <a:ext cx="4205288" cy="31400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40467"/>
            <a:ext cx="4267200" cy="260032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5446713" y="2413000"/>
            <a:ext cx="3062287" cy="4381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928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0" y="0"/>
            <a:ext cx="9144000" cy="1282700"/>
          </a:xfrm>
          <a:solidFill>
            <a:srgbClr val="376092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THE PARAMETERS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Lumbar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 (LL)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Pelvic Incidence (PI)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Pelvic Tilt (PT)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Truncal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 Inclination (T1 Tilt)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Sacral Slope (SS)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Sagittal Vertical Axis (SVA)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600200"/>
            <a:ext cx="3149600" cy="3297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76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23786"/>
            <a:ext cx="54483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2808288" y="2740025"/>
            <a:ext cx="166687" cy="2073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6200000" flipH="1">
            <a:off x="2805907" y="2909093"/>
            <a:ext cx="1219200" cy="881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Arc 9"/>
          <p:cNvSpPr/>
          <p:nvPr/>
        </p:nvSpPr>
        <p:spPr bwMode="auto">
          <a:xfrm rot="5042372">
            <a:off x="2592388" y="2801938"/>
            <a:ext cx="1143000" cy="1066800"/>
          </a:xfrm>
          <a:prstGeom prst="arc">
            <a:avLst>
              <a:gd name="adj1" fmla="val 19143343"/>
              <a:gd name="adj2" fmla="val 206663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48134" name="TextBox 39"/>
          <p:cNvSpPr txBox="1">
            <a:spLocks noChangeArrowheads="1"/>
          </p:cNvSpPr>
          <p:nvPr/>
        </p:nvSpPr>
        <p:spPr bwMode="auto">
          <a:xfrm>
            <a:off x="5486400" y="1946275"/>
            <a:ext cx="30591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b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Morphological parameter</a:t>
            </a:r>
          </a:p>
          <a:p>
            <a:pPr algn="ctr" eaLnBrk="1" hangingPunct="1"/>
            <a:endParaRPr lang="en-US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 dirty="0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Not Affected by patient position</a:t>
            </a:r>
          </a:p>
          <a:p>
            <a:pPr algn="ctr" eaLnBrk="1" hangingPunct="1"/>
            <a:endParaRPr lang="en-US" b="1" dirty="0">
              <a:solidFill>
                <a:srgbClr val="DCE6F2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 dirty="0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No Variation over time in adult population</a:t>
            </a:r>
          </a:p>
        </p:txBody>
      </p:sp>
      <p:sp>
        <p:nvSpPr>
          <p:cNvPr id="4813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accent1">
                    <a:lumMod val="20000"/>
                    <a:lumOff val="80000"/>
                  </a:schemeClr>
                </a:solidFill>
              </a:rPr>
              <a:t>PELVIC INCIDENCE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251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8600" y="1674813"/>
            <a:ext cx="3854450" cy="3960812"/>
            <a:chOff x="228600" y="1675054"/>
            <a:chExt cx="3854147" cy="3959902"/>
          </a:xfrm>
        </p:grpSpPr>
        <p:pic>
          <p:nvPicPr>
            <p:cNvPr id="5019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75054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97" name="Straight Connector 10"/>
            <p:cNvCxnSpPr>
              <a:cxnSpLocks noChangeShapeType="1"/>
            </p:cNvCxnSpPr>
            <p:nvPr/>
          </p:nvCxnSpPr>
          <p:spPr bwMode="auto">
            <a:xfrm flipH="1">
              <a:off x="1927075" y="2726655"/>
              <a:ext cx="165962" cy="15440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98" name="Straight Connector 16"/>
            <p:cNvCxnSpPr>
              <a:cxnSpLocks noChangeShapeType="1"/>
            </p:cNvCxnSpPr>
            <p:nvPr/>
          </p:nvCxnSpPr>
          <p:spPr bwMode="auto">
            <a:xfrm rot="16200000" flipH="1">
              <a:off x="1924066" y="2895627"/>
              <a:ext cx="1219200" cy="8812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Arc 9"/>
            <p:cNvSpPr/>
            <p:nvPr/>
          </p:nvSpPr>
          <p:spPr bwMode="auto">
            <a:xfrm rot="5042372">
              <a:off x="1741455" y="2801839"/>
              <a:ext cx="1142737" cy="1066716"/>
            </a:xfrm>
            <a:prstGeom prst="arc">
              <a:avLst>
                <a:gd name="adj1" fmla="val 19143343"/>
                <a:gd name="adj2" fmla="val 2066637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 rot="845955">
            <a:off x="347663" y="1725613"/>
            <a:ext cx="3854450" cy="3960812"/>
            <a:chOff x="4191000" y="1862165"/>
            <a:chExt cx="3854147" cy="3959902"/>
          </a:xfrm>
        </p:grpSpPr>
        <p:pic>
          <p:nvPicPr>
            <p:cNvPr id="50192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862165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93" name="Straight Connector 15"/>
            <p:cNvCxnSpPr>
              <a:cxnSpLocks noChangeShapeType="1"/>
            </p:cNvCxnSpPr>
            <p:nvPr/>
          </p:nvCxnSpPr>
          <p:spPr bwMode="auto">
            <a:xfrm flipH="1">
              <a:off x="5889475" y="2913766"/>
              <a:ext cx="165962" cy="15440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94" name="Straight Connector 17"/>
            <p:cNvCxnSpPr>
              <a:cxnSpLocks noChangeShapeType="1"/>
            </p:cNvCxnSpPr>
            <p:nvPr/>
          </p:nvCxnSpPr>
          <p:spPr bwMode="auto">
            <a:xfrm rot="16200000" flipH="1">
              <a:off x="5886466" y="3082738"/>
              <a:ext cx="1219200" cy="8812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Arc 18"/>
            <p:cNvSpPr/>
            <p:nvPr/>
          </p:nvSpPr>
          <p:spPr bwMode="auto">
            <a:xfrm rot="5042372">
              <a:off x="5703623" y="2988703"/>
              <a:ext cx="1142737" cy="1066716"/>
            </a:xfrm>
            <a:prstGeom prst="arc">
              <a:avLst>
                <a:gd name="adj1" fmla="val 19143343"/>
                <a:gd name="adj2" fmla="val 2066637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 rot="1819363">
            <a:off x="500063" y="1860550"/>
            <a:ext cx="3854450" cy="3959225"/>
            <a:chOff x="4191000" y="1862165"/>
            <a:chExt cx="3854147" cy="3959902"/>
          </a:xfrm>
        </p:grpSpPr>
        <p:pic>
          <p:nvPicPr>
            <p:cNvPr id="50188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862165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89" name="Straight Connector 31"/>
            <p:cNvCxnSpPr>
              <a:cxnSpLocks noChangeShapeType="1"/>
            </p:cNvCxnSpPr>
            <p:nvPr/>
          </p:nvCxnSpPr>
          <p:spPr bwMode="auto">
            <a:xfrm flipH="1">
              <a:off x="5889475" y="2913766"/>
              <a:ext cx="165962" cy="15440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90" name="Straight Connector 32"/>
            <p:cNvCxnSpPr>
              <a:cxnSpLocks noChangeShapeType="1"/>
            </p:cNvCxnSpPr>
            <p:nvPr/>
          </p:nvCxnSpPr>
          <p:spPr bwMode="auto">
            <a:xfrm rot="16200000" flipH="1">
              <a:off x="5886466" y="3082738"/>
              <a:ext cx="1219200" cy="8812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Arc 33"/>
            <p:cNvSpPr/>
            <p:nvPr/>
          </p:nvSpPr>
          <p:spPr bwMode="auto">
            <a:xfrm rot="5042372">
              <a:off x="5701159" y="2988337"/>
              <a:ext cx="1143195" cy="1066716"/>
            </a:xfrm>
            <a:prstGeom prst="arc">
              <a:avLst>
                <a:gd name="adj1" fmla="val 19143343"/>
                <a:gd name="adj2" fmla="val 2066637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 rot="2496487">
            <a:off x="539750" y="1965325"/>
            <a:ext cx="3852863" cy="3960813"/>
            <a:chOff x="4191000" y="1862165"/>
            <a:chExt cx="3854147" cy="3959902"/>
          </a:xfrm>
        </p:grpSpPr>
        <p:pic>
          <p:nvPicPr>
            <p:cNvPr id="50184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862165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85" name="Straight Connector 36"/>
            <p:cNvCxnSpPr>
              <a:cxnSpLocks noChangeShapeType="1"/>
            </p:cNvCxnSpPr>
            <p:nvPr/>
          </p:nvCxnSpPr>
          <p:spPr bwMode="auto">
            <a:xfrm flipH="1">
              <a:off x="5889475" y="2913766"/>
              <a:ext cx="165962" cy="15440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86" name="Straight Connector 37"/>
            <p:cNvCxnSpPr>
              <a:cxnSpLocks noChangeShapeType="1"/>
            </p:cNvCxnSpPr>
            <p:nvPr/>
          </p:nvCxnSpPr>
          <p:spPr bwMode="auto">
            <a:xfrm rot="16200000" flipH="1">
              <a:off x="5886466" y="3082738"/>
              <a:ext cx="1219200" cy="8812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Arc 38"/>
            <p:cNvSpPr/>
            <p:nvPr/>
          </p:nvSpPr>
          <p:spPr bwMode="auto">
            <a:xfrm rot="5042372">
              <a:off x="5702925" y="2988388"/>
              <a:ext cx="1142737" cy="1067156"/>
            </a:xfrm>
            <a:prstGeom prst="arc">
              <a:avLst>
                <a:gd name="adj1" fmla="val 19143343"/>
                <a:gd name="adj2" fmla="val 2066637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sp>
        <p:nvSpPr>
          <p:cNvPr id="50182" name="TextBox 24"/>
          <p:cNvSpPr txBox="1">
            <a:spLocks noChangeArrowheads="1"/>
          </p:cNvSpPr>
          <p:nvPr/>
        </p:nvSpPr>
        <p:spPr bwMode="auto">
          <a:xfrm>
            <a:off x="5486400" y="1946275"/>
            <a:ext cx="3059113" cy="3416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b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Morphological parameter</a:t>
            </a:r>
          </a:p>
          <a:p>
            <a:pPr algn="ctr" eaLnBrk="1" hangingPunct="1"/>
            <a:endParaRPr lang="en-US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 dirty="0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Not Affected by patient position</a:t>
            </a:r>
          </a:p>
          <a:p>
            <a:pPr algn="ctr" eaLnBrk="1" hangingPunct="1"/>
            <a:endParaRPr lang="en-US" b="1" dirty="0">
              <a:solidFill>
                <a:srgbClr val="DCE6F2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 dirty="0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No Variation over time in adult population</a:t>
            </a:r>
          </a:p>
        </p:txBody>
      </p:sp>
      <p:sp>
        <p:nvSpPr>
          <p:cNvPr id="50183" name="TextBox 26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rgbClr val="DCE6F2"/>
                </a:solidFill>
              </a:rPr>
              <a:t>PELVIC INCIDENCE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019800" y="633939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92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9"/>
          <p:cNvGrpSpPr>
            <a:grpSpLocks/>
          </p:cNvGrpSpPr>
          <p:nvPr/>
        </p:nvGrpSpPr>
        <p:grpSpPr bwMode="auto">
          <a:xfrm>
            <a:off x="1117600" y="5332413"/>
            <a:ext cx="1371600" cy="1238250"/>
            <a:chOff x="1117599" y="5332349"/>
            <a:chExt cx="1371600" cy="1237785"/>
          </a:xfrm>
        </p:grpSpPr>
        <p:pic>
          <p:nvPicPr>
            <p:cNvPr id="5223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599" y="5332349"/>
              <a:ext cx="1371600" cy="123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239" name="Straight Connector 15"/>
            <p:cNvCxnSpPr>
              <a:cxnSpLocks noChangeShapeType="1"/>
            </p:cNvCxnSpPr>
            <p:nvPr/>
          </p:nvCxnSpPr>
          <p:spPr bwMode="auto">
            <a:xfrm flipH="1">
              <a:off x="1600200" y="5653617"/>
              <a:ext cx="57040" cy="5353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40" name="Straight Connector 17"/>
            <p:cNvCxnSpPr>
              <a:cxnSpLocks noChangeShapeType="1"/>
            </p:cNvCxnSpPr>
            <p:nvPr/>
          </p:nvCxnSpPr>
          <p:spPr bwMode="auto">
            <a:xfrm>
              <a:off x="1657240" y="5653617"/>
              <a:ext cx="476360" cy="2137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352800" y="5365750"/>
            <a:ext cx="1371600" cy="1236663"/>
            <a:chOff x="3352800" y="5365389"/>
            <a:chExt cx="1371600" cy="1237785"/>
          </a:xfrm>
        </p:grpSpPr>
        <p:pic>
          <p:nvPicPr>
            <p:cNvPr id="5223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5365389"/>
              <a:ext cx="1371600" cy="123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236" name="Straight Connector 23"/>
            <p:cNvCxnSpPr>
              <a:cxnSpLocks noChangeShapeType="1"/>
            </p:cNvCxnSpPr>
            <p:nvPr/>
          </p:nvCxnSpPr>
          <p:spPr bwMode="auto">
            <a:xfrm flipH="1">
              <a:off x="3848066" y="5668898"/>
              <a:ext cx="114334" cy="5353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37" name="Straight Connector 24"/>
            <p:cNvCxnSpPr>
              <a:cxnSpLocks noChangeShapeType="1"/>
            </p:cNvCxnSpPr>
            <p:nvPr/>
          </p:nvCxnSpPr>
          <p:spPr bwMode="auto">
            <a:xfrm>
              <a:off x="3962400" y="5668898"/>
              <a:ext cx="76200" cy="5201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Freeform 1"/>
          <p:cNvSpPr/>
          <p:nvPr/>
        </p:nvSpPr>
        <p:spPr>
          <a:xfrm>
            <a:off x="889000" y="1168400"/>
            <a:ext cx="1095375" cy="4595813"/>
          </a:xfrm>
          <a:custGeom>
            <a:avLst/>
            <a:gdLst>
              <a:gd name="connsiteX0" fmla="*/ 567267 w 1134533"/>
              <a:gd name="connsiteY0" fmla="*/ 0 h 2345266"/>
              <a:gd name="connsiteX1" fmla="*/ 50800 w 1134533"/>
              <a:gd name="connsiteY1" fmla="*/ 567266 h 2345266"/>
              <a:gd name="connsiteX2" fmla="*/ 0 w 1134533"/>
              <a:gd name="connsiteY2" fmla="*/ 1388533 h 2345266"/>
              <a:gd name="connsiteX3" fmla="*/ 304800 w 1134533"/>
              <a:gd name="connsiteY3" fmla="*/ 2159000 h 2345266"/>
              <a:gd name="connsiteX4" fmla="*/ 1049867 w 1134533"/>
              <a:gd name="connsiteY4" fmla="*/ 2345266 h 2345266"/>
              <a:gd name="connsiteX5" fmla="*/ 939800 w 1134533"/>
              <a:gd name="connsiteY5" fmla="*/ 1540933 h 2345266"/>
              <a:gd name="connsiteX6" fmla="*/ 1134533 w 1134533"/>
              <a:gd name="connsiteY6" fmla="*/ 254000 h 2345266"/>
              <a:gd name="connsiteX0" fmla="*/ 567267 w 1134533"/>
              <a:gd name="connsiteY0" fmla="*/ 0 h 2345266"/>
              <a:gd name="connsiteX1" fmla="*/ 110066 w 1134533"/>
              <a:gd name="connsiteY1" fmla="*/ 778932 h 2345266"/>
              <a:gd name="connsiteX2" fmla="*/ 0 w 1134533"/>
              <a:gd name="connsiteY2" fmla="*/ 1388533 h 2345266"/>
              <a:gd name="connsiteX3" fmla="*/ 304800 w 1134533"/>
              <a:gd name="connsiteY3" fmla="*/ 2159000 h 2345266"/>
              <a:gd name="connsiteX4" fmla="*/ 1049867 w 1134533"/>
              <a:gd name="connsiteY4" fmla="*/ 2345266 h 2345266"/>
              <a:gd name="connsiteX5" fmla="*/ 939800 w 1134533"/>
              <a:gd name="connsiteY5" fmla="*/ 1540933 h 2345266"/>
              <a:gd name="connsiteX6" fmla="*/ 1134533 w 1134533"/>
              <a:gd name="connsiteY6" fmla="*/ 254000 h 2345266"/>
              <a:gd name="connsiteX0" fmla="*/ 577386 w 1144652"/>
              <a:gd name="connsiteY0" fmla="*/ 0 h 2345266"/>
              <a:gd name="connsiteX1" fmla="*/ 120185 w 1144652"/>
              <a:gd name="connsiteY1" fmla="*/ 778932 h 2345266"/>
              <a:gd name="connsiteX2" fmla="*/ 10119 w 1144652"/>
              <a:gd name="connsiteY2" fmla="*/ 1388533 h 2345266"/>
              <a:gd name="connsiteX3" fmla="*/ 314919 w 1144652"/>
              <a:gd name="connsiteY3" fmla="*/ 2159000 h 2345266"/>
              <a:gd name="connsiteX4" fmla="*/ 1059986 w 1144652"/>
              <a:gd name="connsiteY4" fmla="*/ 2345266 h 2345266"/>
              <a:gd name="connsiteX5" fmla="*/ 949919 w 1144652"/>
              <a:gd name="connsiteY5" fmla="*/ 1540933 h 2345266"/>
              <a:gd name="connsiteX6" fmla="*/ 1144652 w 1144652"/>
              <a:gd name="connsiteY6" fmla="*/ 254000 h 2345266"/>
              <a:gd name="connsiteX0" fmla="*/ 606483 w 1173749"/>
              <a:gd name="connsiteY0" fmla="*/ 0 h 2345266"/>
              <a:gd name="connsiteX1" fmla="*/ 149282 w 1173749"/>
              <a:gd name="connsiteY1" fmla="*/ 778932 h 2345266"/>
              <a:gd name="connsiteX2" fmla="*/ 39216 w 1173749"/>
              <a:gd name="connsiteY2" fmla="*/ 1388533 h 2345266"/>
              <a:gd name="connsiteX3" fmla="*/ 344016 w 1173749"/>
              <a:gd name="connsiteY3" fmla="*/ 2159000 h 2345266"/>
              <a:gd name="connsiteX4" fmla="*/ 1089083 w 1173749"/>
              <a:gd name="connsiteY4" fmla="*/ 2345266 h 2345266"/>
              <a:gd name="connsiteX5" fmla="*/ 979016 w 1173749"/>
              <a:gd name="connsiteY5" fmla="*/ 1540933 h 2345266"/>
              <a:gd name="connsiteX6" fmla="*/ 1173749 w 1173749"/>
              <a:gd name="connsiteY6" fmla="*/ 254000 h 2345266"/>
              <a:gd name="connsiteX0" fmla="*/ 620610 w 1187876"/>
              <a:gd name="connsiteY0" fmla="*/ 0 h 3996267"/>
              <a:gd name="connsiteX1" fmla="*/ 163409 w 1187876"/>
              <a:gd name="connsiteY1" fmla="*/ 778932 h 3996267"/>
              <a:gd name="connsiteX2" fmla="*/ 53343 w 1187876"/>
              <a:gd name="connsiteY2" fmla="*/ 1388533 h 3996267"/>
              <a:gd name="connsiteX3" fmla="*/ 967743 w 1187876"/>
              <a:gd name="connsiteY3" fmla="*/ 3996267 h 3996267"/>
              <a:gd name="connsiteX4" fmla="*/ 1103210 w 1187876"/>
              <a:gd name="connsiteY4" fmla="*/ 2345266 h 3996267"/>
              <a:gd name="connsiteX5" fmla="*/ 993143 w 1187876"/>
              <a:gd name="connsiteY5" fmla="*/ 1540933 h 3996267"/>
              <a:gd name="connsiteX6" fmla="*/ 1187876 w 1187876"/>
              <a:gd name="connsiteY6" fmla="*/ 254000 h 3996267"/>
              <a:gd name="connsiteX0" fmla="*/ 620610 w 1221743"/>
              <a:gd name="connsiteY0" fmla="*/ 0 h 3996267"/>
              <a:gd name="connsiteX1" fmla="*/ 163409 w 1221743"/>
              <a:gd name="connsiteY1" fmla="*/ 778932 h 3996267"/>
              <a:gd name="connsiteX2" fmla="*/ 53343 w 1221743"/>
              <a:gd name="connsiteY2" fmla="*/ 1388533 h 3996267"/>
              <a:gd name="connsiteX3" fmla="*/ 967743 w 1221743"/>
              <a:gd name="connsiteY3" fmla="*/ 3996267 h 3996267"/>
              <a:gd name="connsiteX4" fmla="*/ 1221743 w 1221743"/>
              <a:gd name="connsiteY4" fmla="*/ 3852333 h 3996267"/>
              <a:gd name="connsiteX5" fmla="*/ 993143 w 1221743"/>
              <a:gd name="connsiteY5" fmla="*/ 1540933 h 3996267"/>
              <a:gd name="connsiteX6" fmla="*/ 1187876 w 1221743"/>
              <a:gd name="connsiteY6" fmla="*/ 254000 h 3996267"/>
              <a:gd name="connsiteX0" fmla="*/ 620610 w 1221743"/>
              <a:gd name="connsiteY0" fmla="*/ 0 h 4021667"/>
              <a:gd name="connsiteX1" fmla="*/ 163409 w 1221743"/>
              <a:gd name="connsiteY1" fmla="*/ 778932 h 4021667"/>
              <a:gd name="connsiteX2" fmla="*/ 53343 w 1221743"/>
              <a:gd name="connsiteY2" fmla="*/ 1388533 h 4021667"/>
              <a:gd name="connsiteX3" fmla="*/ 967743 w 1221743"/>
              <a:gd name="connsiteY3" fmla="*/ 4021667 h 4021667"/>
              <a:gd name="connsiteX4" fmla="*/ 1221743 w 1221743"/>
              <a:gd name="connsiteY4" fmla="*/ 3852333 h 4021667"/>
              <a:gd name="connsiteX5" fmla="*/ 993143 w 1221743"/>
              <a:gd name="connsiteY5" fmla="*/ 1540933 h 4021667"/>
              <a:gd name="connsiteX6" fmla="*/ 1187876 w 1221743"/>
              <a:gd name="connsiteY6" fmla="*/ 254000 h 4021667"/>
              <a:gd name="connsiteX0" fmla="*/ 481846 w 1082979"/>
              <a:gd name="connsiteY0" fmla="*/ 0 h 4021667"/>
              <a:gd name="connsiteX1" fmla="*/ 24645 w 1082979"/>
              <a:gd name="connsiteY1" fmla="*/ 778932 h 4021667"/>
              <a:gd name="connsiteX2" fmla="*/ 143179 w 1082979"/>
              <a:gd name="connsiteY2" fmla="*/ 2319867 h 4021667"/>
              <a:gd name="connsiteX3" fmla="*/ 828979 w 1082979"/>
              <a:gd name="connsiteY3" fmla="*/ 4021667 h 4021667"/>
              <a:gd name="connsiteX4" fmla="*/ 1082979 w 1082979"/>
              <a:gd name="connsiteY4" fmla="*/ 3852333 h 4021667"/>
              <a:gd name="connsiteX5" fmla="*/ 854379 w 1082979"/>
              <a:gd name="connsiteY5" fmla="*/ 1540933 h 4021667"/>
              <a:gd name="connsiteX6" fmla="*/ 1049112 w 1082979"/>
              <a:gd name="connsiteY6" fmla="*/ 254000 h 4021667"/>
              <a:gd name="connsiteX0" fmla="*/ 818137 w 1106004"/>
              <a:gd name="connsiteY0" fmla="*/ 0 h 4495800"/>
              <a:gd name="connsiteX1" fmla="*/ 47670 w 1106004"/>
              <a:gd name="connsiteY1" fmla="*/ 1253065 h 4495800"/>
              <a:gd name="connsiteX2" fmla="*/ 166204 w 1106004"/>
              <a:gd name="connsiteY2" fmla="*/ 2794000 h 4495800"/>
              <a:gd name="connsiteX3" fmla="*/ 852004 w 1106004"/>
              <a:gd name="connsiteY3" fmla="*/ 4495800 h 4495800"/>
              <a:gd name="connsiteX4" fmla="*/ 1106004 w 1106004"/>
              <a:gd name="connsiteY4" fmla="*/ 4326466 h 4495800"/>
              <a:gd name="connsiteX5" fmla="*/ 877404 w 1106004"/>
              <a:gd name="connsiteY5" fmla="*/ 2015066 h 4495800"/>
              <a:gd name="connsiteX6" fmla="*/ 1072137 w 1106004"/>
              <a:gd name="connsiteY6" fmla="*/ 728133 h 4495800"/>
              <a:gd name="connsiteX0" fmla="*/ 818137 w 1165270"/>
              <a:gd name="connsiteY0" fmla="*/ 0 h 4495800"/>
              <a:gd name="connsiteX1" fmla="*/ 47670 w 1165270"/>
              <a:gd name="connsiteY1" fmla="*/ 1253065 h 4495800"/>
              <a:gd name="connsiteX2" fmla="*/ 166204 w 1165270"/>
              <a:gd name="connsiteY2" fmla="*/ 2794000 h 4495800"/>
              <a:gd name="connsiteX3" fmla="*/ 852004 w 1165270"/>
              <a:gd name="connsiteY3" fmla="*/ 4495800 h 4495800"/>
              <a:gd name="connsiteX4" fmla="*/ 1106004 w 1165270"/>
              <a:gd name="connsiteY4" fmla="*/ 4326466 h 4495800"/>
              <a:gd name="connsiteX5" fmla="*/ 877404 w 1165270"/>
              <a:gd name="connsiteY5" fmla="*/ 2015066 h 4495800"/>
              <a:gd name="connsiteX6" fmla="*/ 1165270 w 1165270"/>
              <a:gd name="connsiteY6" fmla="*/ 8466 h 4495800"/>
              <a:gd name="connsiteX0" fmla="*/ 832556 w 1179689"/>
              <a:gd name="connsiteY0" fmla="*/ 0 h 4495800"/>
              <a:gd name="connsiteX1" fmla="*/ 62089 w 1179689"/>
              <a:gd name="connsiteY1" fmla="*/ 1253065 h 4495800"/>
              <a:gd name="connsiteX2" fmla="*/ 138289 w 1179689"/>
              <a:gd name="connsiteY2" fmla="*/ 3539067 h 4495800"/>
              <a:gd name="connsiteX3" fmla="*/ 866423 w 1179689"/>
              <a:gd name="connsiteY3" fmla="*/ 4495800 h 4495800"/>
              <a:gd name="connsiteX4" fmla="*/ 1120423 w 1179689"/>
              <a:gd name="connsiteY4" fmla="*/ 4326466 h 4495800"/>
              <a:gd name="connsiteX5" fmla="*/ 891823 w 1179689"/>
              <a:gd name="connsiteY5" fmla="*/ 2015066 h 4495800"/>
              <a:gd name="connsiteX6" fmla="*/ 1179689 w 1179689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912011 w 1199877"/>
              <a:gd name="connsiteY5" fmla="*/ 2015066 h 4495800"/>
              <a:gd name="connsiteX6" fmla="*/ 1199877 w 1199877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912011 w 1199877"/>
              <a:gd name="connsiteY5" fmla="*/ 2015066 h 4495800"/>
              <a:gd name="connsiteX6" fmla="*/ 1199877 w 1199877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759613 w 1199877"/>
              <a:gd name="connsiteY5" fmla="*/ 3403599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759613 w 1199877"/>
              <a:gd name="connsiteY5" fmla="*/ 3403599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91880 w 1199877"/>
              <a:gd name="connsiteY5" fmla="*/ 3412066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91880 w 1199877"/>
              <a:gd name="connsiteY5" fmla="*/ 3412066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658011 w 1199877"/>
              <a:gd name="connsiteY6" fmla="*/ 2692399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658011 w 1199877"/>
              <a:gd name="connsiteY6" fmla="*/ 2692399 h 4495800"/>
              <a:gd name="connsiteX7" fmla="*/ 878146 w 1199877"/>
              <a:gd name="connsiteY7" fmla="*/ 1710266 h 4495800"/>
              <a:gd name="connsiteX8" fmla="*/ 1199877 w 1199877"/>
              <a:gd name="connsiteY8" fmla="*/ 8466 h 4495800"/>
              <a:gd name="connsiteX0" fmla="*/ 852744 w 1401883"/>
              <a:gd name="connsiteY0" fmla="*/ 0 h 4495800"/>
              <a:gd name="connsiteX1" fmla="*/ 82277 w 1401883"/>
              <a:gd name="connsiteY1" fmla="*/ 1253065 h 4495800"/>
              <a:gd name="connsiteX2" fmla="*/ 158477 w 1401883"/>
              <a:gd name="connsiteY2" fmla="*/ 3539067 h 4495800"/>
              <a:gd name="connsiteX3" fmla="*/ 886611 w 1401883"/>
              <a:gd name="connsiteY3" fmla="*/ 4495800 h 4495800"/>
              <a:gd name="connsiteX4" fmla="*/ 1140611 w 1401883"/>
              <a:gd name="connsiteY4" fmla="*/ 4326466 h 4495800"/>
              <a:gd name="connsiteX5" fmla="*/ 615680 w 1401883"/>
              <a:gd name="connsiteY5" fmla="*/ 3445933 h 4495800"/>
              <a:gd name="connsiteX6" fmla="*/ 658011 w 1401883"/>
              <a:gd name="connsiteY6" fmla="*/ 2692399 h 4495800"/>
              <a:gd name="connsiteX7" fmla="*/ 1386146 w 1401883"/>
              <a:gd name="connsiteY7" fmla="*/ 1676399 h 4495800"/>
              <a:gd name="connsiteX8" fmla="*/ 1199877 w 1401883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457212 w 1243415"/>
              <a:gd name="connsiteY5" fmla="*/ 3445933 h 4495800"/>
              <a:gd name="connsiteX6" fmla="*/ 499543 w 1243415"/>
              <a:gd name="connsiteY6" fmla="*/ 2692399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524945 w 1243415"/>
              <a:gd name="connsiteY5" fmla="*/ 3682999 h 4495800"/>
              <a:gd name="connsiteX6" fmla="*/ 499543 w 1243415"/>
              <a:gd name="connsiteY6" fmla="*/ 2692399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524945 w 1243415"/>
              <a:gd name="connsiteY5" fmla="*/ 3682999 h 4495800"/>
              <a:gd name="connsiteX6" fmla="*/ 584209 w 1243415"/>
              <a:gd name="connsiteY6" fmla="*/ 2700865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592678 w 1141817"/>
              <a:gd name="connsiteY0" fmla="*/ 0 h 4495800"/>
              <a:gd name="connsiteX1" fmla="*/ 643477 w 1141817"/>
              <a:gd name="connsiteY1" fmla="*/ 1481665 h 4495800"/>
              <a:gd name="connsiteX2" fmla="*/ 11 w 1141817"/>
              <a:gd name="connsiteY2" fmla="*/ 3716867 h 4495800"/>
              <a:gd name="connsiteX3" fmla="*/ 626545 w 1141817"/>
              <a:gd name="connsiteY3" fmla="*/ 4495800 h 4495800"/>
              <a:gd name="connsiteX4" fmla="*/ 880545 w 1141817"/>
              <a:gd name="connsiteY4" fmla="*/ 4326466 h 4495800"/>
              <a:gd name="connsiteX5" fmla="*/ 423347 w 1141817"/>
              <a:gd name="connsiteY5" fmla="*/ 3682999 h 4495800"/>
              <a:gd name="connsiteX6" fmla="*/ 482611 w 1141817"/>
              <a:gd name="connsiteY6" fmla="*/ 2700865 h 4495800"/>
              <a:gd name="connsiteX7" fmla="*/ 1126080 w 1141817"/>
              <a:gd name="connsiteY7" fmla="*/ 1676399 h 4495800"/>
              <a:gd name="connsiteX8" fmla="*/ 939811 w 1141817"/>
              <a:gd name="connsiteY8" fmla="*/ 8466 h 4495800"/>
              <a:gd name="connsiteX0" fmla="*/ 602522 w 1151661"/>
              <a:gd name="connsiteY0" fmla="*/ 0 h 4495800"/>
              <a:gd name="connsiteX1" fmla="*/ 653321 w 1151661"/>
              <a:gd name="connsiteY1" fmla="*/ 1481665 h 4495800"/>
              <a:gd name="connsiteX2" fmla="*/ 280791 w 1151661"/>
              <a:gd name="connsiteY2" fmla="*/ 2700866 h 4495800"/>
              <a:gd name="connsiteX3" fmla="*/ 9855 w 1151661"/>
              <a:gd name="connsiteY3" fmla="*/ 3716867 h 4495800"/>
              <a:gd name="connsiteX4" fmla="*/ 636389 w 1151661"/>
              <a:gd name="connsiteY4" fmla="*/ 4495800 h 4495800"/>
              <a:gd name="connsiteX5" fmla="*/ 890389 w 1151661"/>
              <a:gd name="connsiteY5" fmla="*/ 4326466 h 4495800"/>
              <a:gd name="connsiteX6" fmla="*/ 433191 w 1151661"/>
              <a:gd name="connsiteY6" fmla="*/ 3682999 h 4495800"/>
              <a:gd name="connsiteX7" fmla="*/ 492455 w 1151661"/>
              <a:gd name="connsiteY7" fmla="*/ 2700865 h 4495800"/>
              <a:gd name="connsiteX8" fmla="*/ 1135924 w 1151661"/>
              <a:gd name="connsiteY8" fmla="*/ 1676399 h 4495800"/>
              <a:gd name="connsiteX9" fmla="*/ 949655 w 1151661"/>
              <a:gd name="connsiteY9" fmla="*/ 8466 h 4495800"/>
              <a:gd name="connsiteX0" fmla="*/ 606515 w 1155654"/>
              <a:gd name="connsiteY0" fmla="*/ 0 h 4495800"/>
              <a:gd name="connsiteX1" fmla="*/ 657314 w 1155654"/>
              <a:gd name="connsiteY1" fmla="*/ 14816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06515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06515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65782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65782 w 1154994"/>
              <a:gd name="connsiteY0" fmla="*/ 16934 h 4512734"/>
              <a:gd name="connsiteX1" fmla="*/ 852047 w 1154994"/>
              <a:gd name="connsiteY1" fmla="*/ 1600199 h 4512734"/>
              <a:gd name="connsiteX2" fmla="*/ 242451 w 1154994"/>
              <a:gd name="connsiteY2" fmla="*/ 2717800 h 4512734"/>
              <a:gd name="connsiteX3" fmla="*/ 13848 w 1154994"/>
              <a:gd name="connsiteY3" fmla="*/ 3733801 h 4512734"/>
              <a:gd name="connsiteX4" fmla="*/ 640382 w 1154994"/>
              <a:gd name="connsiteY4" fmla="*/ 4512734 h 4512734"/>
              <a:gd name="connsiteX5" fmla="*/ 894382 w 1154994"/>
              <a:gd name="connsiteY5" fmla="*/ 4343400 h 4512734"/>
              <a:gd name="connsiteX6" fmla="*/ 437184 w 1154994"/>
              <a:gd name="connsiteY6" fmla="*/ 3699933 h 4512734"/>
              <a:gd name="connsiteX7" fmla="*/ 496448 w 1154994"/>
              <a:gd name="connsiteY7" fmla="*/ 2717799 h 4512734"/>
              <a:gd name="connsiteX8" fmla="*/ 1139917 w 1154994"/>
              <a:gd name="connsiteY8" fmla="*/ 1693333 h 4512734"/>
              <a:gd name="connsiteX9" fmla="*/ 936715 w 1154994"/>
              <a:gd name="connsiteY9" fmla="*/ 0 h 4512734"/>
              <a:gd name="connsiteX0" fmla="*/ 665782 w 1157046"/>
              <a:gd name="connsiteY0" fmla="*/ 16934 h 4512734"/>
              <a:gd name="connsiteX1" fmla="*/ 852047 w 1157046"/>
              <a:gd name="connsiteY1" fmla="*/ 1600199 h 4512734"/>
              <a:gd name="connsiteX2" fmla="*/ 242451 w 1157046"/>
              <a:gd name="connsiteY2" fmla="*/ 2717800 h 4512734"/>
              <a:gd name="connsiteX3" fmla="*/ 13848 w 1157046"/>
              <a:gd name="connsiteY3" fmla="*/ 3733801 h 4512734"/>
              <a:gd name="connsiteX4" fmla="*/ 640382 w 1157046"/>
              <a:gd name="connsiteY4" fmla="*/ 4512734 h 4512734"/>
              <a:gd name="connsiteX5" fmla="*/ 894382 w 1157046"/>
              <a:gd name="connsiteY5" fmla="*/ 4343400 h 4512734"/>
              <a:gd name="connsiteX6" fmla="*/ 437184 w 1157046"/>
              <a:gd name="connsiteY6" fmla="*/ 3699933 h 4512734"/>
              <a:gd name="connsiteX7" fmla="*/ 496448 w 1157046"/>
              <a:gd name="connsiteY7" fmla="*/ 2717799 h 4512734"/>
              <a:gd name="connsiteX8" fmla="*/ 1139917 w 1157046"/>
              <a:gd name="connsiteY8" fmla="*/ 1693333 h 4512734"/>
              <a:gd name="connsiteX9" fmla="*/ 936715 w 1157046"/>
              <a:gd name="connsiteY9" fmla="*/ 0 h 4512734"/>
              <a:gd name="connsiteX0" fmla="*/ 665782 w 1254856"/>
              <a:gd name="connsiteY0" fmla="*/ 16934 h 4512734"/>
              <a:gd name="connsiteX1" fmla="*/ 852047 w 1254856"/>
              <a:gd name="connsiteY1" fmla="*/ 1600199 h 4512734"/>
              <a:gd name="connsiteX2" fmla="*/ 242451 w 1254856"/>
              <a:gd name="connsiteY2" fmla="*/ 2717800 h 4512734"/>
              <a:gd name="connsiteX3" fmla="*/ 13848 w 1254856"/>
              <a:gd name="connsiteY3" fmla="*/ 3733801 h 4512734"/>
              <a:gd name="connsiteX4" fmla="*/ 640382 w 1254856"/>
              <a:gd name="connsiteY4" fmla="*/ 4512734 h 4512734"/>
              <a:gd name="connsiteX5" fmla="*/ 894382 w 1254856"/>
              <a:gd name="connsiteY5" fmla="*/ 4343400 h 4512734"/>
              <a:gd name="connsiteX6" fmla="*/ 437184 w 1254856"/>
              <a:gd name="connsiteY6" fmla="*/ 3699933 h 4512734"/>
              <a:gd name="connsiteX7" fmla="*/ 496448 w 1254856"/>
              <a:gd name="connsiteY7" fmla="*/ 2717799 h 4512734"/>
              <a:gd name="connsiteX8" fmla="*/ 1241517 w 1254856"/>
              <a:gd name="connsiteY8" fmla="*/ 1507066 h 4512734"/>
              <a:gd name="connsiteX9" fmla="*/ 936715 w 1254856"/>
              <a:gd name="connsiteY9" fmla="*/ 0 h 4512734"/>
              <a:gd name="connsiteX0" fmla="*/ 665782 w 1254856"/>
              <a:gd name="connsiteY0" fmla="*/ 16934 h 4512734"/>
              <a:gd name="connsiteX1" fmla="*/ 852047 w 1254856"/>
              <a:gd name="connsiteY1" fmla="*/ 1600199 h 4512734"/>
              <a:gd name="connsiteX2" fmla="*/ 242451 w 1254856"/>
              <a:gd name="connsiteY2" fmla="*/ 2717800 h 4512734"/>
              <a:gd name="connsiteX3" fmla="*/ 13848 w 1254856"/>
              <a:gd name="connsiteY3" fmla="*/ 3733801 h 4512734"/>
              <a:gd name="connsiteX4" fmla="*/ 640382 w 1254856"/>
              <a:gd name="connsiteY4" fmla="*/ 4512734 h 4512734"/>
              <a:gd name="connsiteX5" fmla="*/ 894382 w 1254856"/>
              <a:gd name="connsiteY5" fmla="*/ 4343400 h 4512734"/>
              <a:gd name="connsiteX6" fmla="*/ 437184 w 1254856"/>
              <a:gd name="connsiteY6" fmla="*/ 3699933 h 4512734"/>
              <a:gd name="connsiteX7" fmla="*/ 496448 w 1254856"/>
              <a:gd name="connsiteY7" fmla="*/ 2717799 h 4512734"/>
              <a:gd name="connsiteX8" fmla="*/ 1241517 w 1254856"/>
              <a:gd name="connsiteY8" fmla="*/ 1507066 h 4512734"/>
              <a:gd name="connsiteX9" fmla="*/ 936715 w 1254856"/>
              <a:gd name="connsiteY9" fmla="*/ 0 h 4512734"/>
              <a:gd name="connsiteX0" fmla="*/ 665782 w 1245551"/>
              <a:gd name="connsiteY0" fmla="*/ 16934 h 4512734"/>
              <a:gd name="connsiteX1" fmla="*/ 852047 w 1245551"/>
              <a:gd name="connsiteY1" fmla="*/ 1600199 h 4512734"/>
              <a:gd name="connsiteX2" fmla="*/ 242451 w 1245551"/>
              <a:gd name="connsiteY2" fmla="*/ 2717800 h 4512734"/>
              <a:gd name="connsiteX3" fmla="*/ 13848 w 1245551"/>
              <a:gd name="connsiteY3" fmla="*/ 3733801 h 4512734"/>
              <a:gd name="connsiteX4" fmla="*/ 640382 w 1245551"/>
              <a:gd name="connsiteY4" fmla="*/ 4512734 h 4512734"/>
              <a:gd name="connsiteX5" fmla="*/ 894382 w 1245551"/>
              <a:gd name="connsiteY5" fmla="*/ 4343400 h 4512734"/>
              <a:gd name="connsiteX6" fmla="*/ 437184 w 1245551"/>
              <a:gd name="connsiteY6" fmla="*/ 3699933 h 4512734"/>
              <a:gd name="connsiteX7" fmla="*/ 496448 w 1245551"/>
              <a:gd name="connsiteY7" fmla="*/ 2717799 h 4512734"/>
              <a:gd name="connsiteX8" fmla="*/ 1241517 w 1245551"/>
              <a:gd name="connsiteY8" fmla="*/ 1507066 h 4512734"/>
              <a:gd name="connsiteX9" fmla="*/ 936715 w 1245551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51937 w 1228779"/>
              <a:gd name="connsiteY0" fmla="*/ 16934 h 4512734"/>
              <a:gd name="connsiteX1" fmla="*/ 922868 w 1228779"/>
              <a:gd name="connsiteY1" fmla="*/ 1473199 h 4512734"/>
              <a:gd name="connsiteX2" fmla="*/ 228606 w 1228779"/>
              <a:gd name="connsiteY2" fmla="*/ 2717800 h 4512734"/>
              <a:gd name="connsiteX3" fmla="*/ 3 w 1228779"/>
              <a:gd name="connsiteY3" fmla="*/ 3733801 h 4512734"/>
              <a:gd name="connsiteX4" fmla="*/ 626537 w 1228779"/>
              <a:gd name="connsiteY4" fmla="*/ 4512734 h 4512734"/>
              <a:gd name="connsiteX5" fmla="*/ 880537 w 1228779"/>
              <a:gd name="connsiteY5" fmla="*/ 4343400 h 4512734"/>
              <a:gd name="connsiteX6" fmla="*/ 423339 w 1228779"/>
              <a:gd name="connsiteY6" fmla="*/ 3699933 h 4512734"/>
              <a:gd name="connsiteX7" fmla="*/ 482603 w 1228779"/>
              <a:gd name="connsiteY7" fmla="*/ 2717799 h 4512734"/>
              <a:gd name="connsiteX8" fmla="*/ 1227672 w 1228779"/>
              <a:gd name="connsiteY8" fmla="*/ 1507066 h 4512734"/>
              <a:gd name="connsiteX9" fmla="*/ 922870 w 1228779"/>
              <a:gd name="connsiteY9" fmla="*/ 0 h 4512734"/>
              <a:gd name="connsiteX0" fmla="*/ 575737 w 1152579"/>
              <a:gd name="connsiteY0" fmla="*/ 16934 h 4512734"/>
              <a:gd name="connsiteX1" fmla="*/ 846668 w 1152579"/>
              <a:gd name="connsiteY1" fmla="*/ 1473199 h 4512734"/>
              <a:gd name="connsiteX2" fmla="*/ 152406 w 1152579"/>
              <a:gd name="connsiteY2" fmla="*/ 2717800 h 4512734"/>
              <a:gd name="connsiteX3" fmla="*/ 3 w 1152579"/>
              <a:gd name="connsiteY3" fmla="*/ 3716868 h 4512734"/>
              <a:gd name="connsiteX4" fmla="*/ 550337 w 1152579"/>
              <a:gd name="connsiteY4" fmla="*/ 4512734 h 4512734"/>
              <a:gd name="connsiteX5" fmla="*/ 804337 w 1152579"/>
              <a:gd name="connsiteY5" fmla="*/ 4343400 h 4512734"/>
              <a:gd name="connsiteX6" fmla="*/ 347139 w 1152579"/>
              <a:gd name="connsiteY6" fmla="*/ 3699933 h 4512734"/>
              <a:gd name="connsiteX7" fmla="*/ 406403 w 1152579"/>
              <a:gd name="connsiteY7" fmla="*/ 2717799 h 4512734"/>
              <a:gd name="connsiteX8" fmla="*/ 1151472 w 1152579"/>
              <a:gd name="connsiteY8" fmla="*/ 1507066 h 4512734"/>
              <a:gd name="connsiteX9" fmla="*/ 846670 w 1152579"/>
              <a:gd name="connsiteY9" fmla="*/ 0 h 4512734"/>
              <a:gd name="connsiteX0" fmla="*/ 575737 w 1152579"/>
              <a:gd name="connsiteY0" fmla="*/ 16934 h 4512734"/>
              <a:gd name="connsiteX1" fmla="*/ 846668 w 1152579"/>
              <a:gd name="connsiteY1" fmla="*/ 1473199 h 4512734"/>
              <a:gd name="connsiteX2" fmla="*/ 152406 w 1152579"/>
              <a:gd name="connsiteY2" fmla="*/ 2717800 h 4512734"/>
              <a:gd name="connsiteX3" fmla="*/ 3 w 1152579"/>
              <a:gd name="connsiteY3" fmla="*/ 3716868 h 4512734"/>
              <a:gd name="connsiteX4" fmla="*/ 550337 w 1152579"/>
              <a:gd name="connsiteY4" fmla="*/ 4512734 h 4512734"/>
              <a:gd name="connsiteX5" fmla="*/ 804337 w 1152579"/>
              <a:gd name="connsiteY5" fmla="*/ 4343400 h 4512734"/>
              <a:gd name="connsiteX6" fmla="*/ 347139 w 1152579"/>
              <a:gd name="connsiteY6" fmla="*/ 3699933 h 4512734"/>
              <a:gd name="connsiteX7" fmla="*/ 406403 w 1152579"/>
              <a:gd name="connsiteY7" fmla="*/ 2717799 h 4512734"/>
              <a:gd name="connsiteX8" fmla="*/ 1151472 w 1152579"/>
              <a:gd name="connsiteY8" fmla="*/ 1507066 h 4512734"/>
              <a:gd name="connsiteX9" fmla="*/ 846670 w 1152579"/>
              <a:gd name="connsiteY9" fmla="*/ 0 h 4512734"/>
              <a:gd name="connsiteX0" fmla="*/ 575737 w 1156404"/>
              <a:gd name="connsiteY0" fmla="*/ 16934 h 4512734"/>
              <a:gd name="connsiteX1" fmla="*/ 846668 w 1156404"/>
              <a:gd name="connsiteY1" fmla="*/ 1473199 h 4512734"/>
              <a:gd name="connsiteX2" fmla="*/ 152406 w 1156404"/>
              <a:gd name="connsiteY2" fmla="*/ 2717800 h 4512734"/>
              <a:gd name="connsiteX3" fmla="*/ 3 w 1156404"/>
              <a:gd name="connsiteY3" fmla="*/ 3716868 h 4512734"/>
              <a:gd name="connsiteX4" fmla="*/ 550337 w 1156404"/>
              <a:gd name="connsiteY4" fmla="*/ 4512734 h 4512734"/>
              <a:gd name="connsiteX5" fmla="*/ 804337 w 1156404"/>
              <a:gd name="connsiteY5" fmla="*/ 4343400 h 4512734"/>
              <a:gd name="connsiteX6" fmla="*/ 347139 w 1156404"/>
              <a:gd name="connsiteY6" fmla="*/ 3699933 h 4512734"/>
              <a:gd name="connsiteX7" fmla="*/ 541870 w 1156404"/>
              <a:gd name="connsiteY7" fmla="*/ 2717799 h 4512734"/>
              <a:gd name="connsiteX8" fmla="*/ 1151472 w 1156404"/>
              <a:gd name="connsiteY8" fmla="*/ 1507066 h 4512734"/>
              <a:gd name="connsiteX9" fmla="*/ 846670 w 1156404"/>
              <a:gd name="connsiteY9" fmla="*/ 0 h 4512734"/>
              <a:gd name="connsiteX0" fmla="*/ 582943 w 1163610"/>
              <a:gd name="connsiteY0" fmla="*/ 16934 h 4512734"/>
              <a:gd name="connsiteX1" fmla="*/ 853874 w 1163610"/>
              <a:gd name="connsiteY1" fmla="*/ 1473199 h 4512734"/>
              <a:gd name="connsiteX2" fmla="*/ 269679 w 1163610"/>
              <a:gd name="connsiteY2" fmla="*/ 2683933 h 4512734"/>
              <a:gd name="connsiteX3" fmla="*/ 7209 w 1163610"/>
              <a:gd name="connsiteY3" fmla="*/ 3716868 h 4512734"/>
              <a:gd name="connsiteX4" fmla="*/ 557543 w 1163610"/>
              <a:gd name="connsiteY4" fmla="*/ 4512734 h 4512734"/>
              <a:gd name="connsiteX5" fmla="*/ 811543 w 1163610"/>
              <a:gd name="connsiteY5" fmla="*/ 4343400 h 4512734"/>
              <a:gd name="connsiteX6" fmla="*/ 354345 w 1163610"/>
              <a:gd name="connsiteY6" fmla="*/ 3699933 h 4512734"/>
              <a:gd name="connsiteX7" fmla="*/ 549076 w 1163610"/>
              <a:gd name="connsiteY7" fmla="*/ 2717799 h 4512734"/>
              <a:gd name="connsiteX8" fmla="*/ 1158678 w 1163610"/>
              <a:gd name="connsiteY8" fmla="*/ 1507066 h 4512734"/>
              <a:gd name="connsiteX9" fmla="*/ 853876 w 1163610"/>
              <a:gd name="connsiteY9" fmla="*/ 0 h 4512734"/>
              <a:gd name="connsiteX0" fmla="*/ 582943 w 1163610"/>
              <a:gd name="connsiteY0" fmla="*/ 16934 h 4512734"/>
              <a:gd name="connsiteX1" fmla="*/ 853874 w 1163610"/>
              <a:gd name="connsiteY1" fmla="*/ 1473199 h 4512734"/>
              <a:gd name="connsiteX2" fmla="*/ 269679 w 1163610"/>
              <a:gd name="connsiteY2" fmla="*/ 2683933 h 4512734"/>
              <a:gd name="connsiteX3" fmla="*/ 7209 w 1163610"/>
              <a:gd name="connsiteY3" fmla="*/ 3716868 h 4512734"/>
              <a:gd name="connsiteX4" fmla="*/ 557543 w 1163610"/>
              <a:gd name="connsiteY4" fmla="*/ 4512734 h 4512734"/>
              <a:gd name="connsiteX5" fmla="*/ 811543 w 1163610"/>
              <a:gd name="connsiteY5" fmla="*/ 4343400 h 4512734"/>
              <a:gd name="connsiteX6" fmla="*/ 354345 w 1163610"/>
              <a:gd name="connsiteY6" fmla="*/ 3699933 h 4512734"/>
              <a:gd name="connsiteX7" fmla="*/ 549076 w 1163610"/>
              <a:gd name="connsiteY7" fmla="*/ 2717799 h 4512734"/>
              <a:gd name="connsiteX8" fmla="*/ 1158678 w 1163610"/>
              <a:gd name="connsiteY8" fmla="*/ 1507066 h 4512734"/>
              <a:gd name="connsiteX9" fmla="*/ 853876 w 1163610"/>
              <a:gd name="connsiteY9" fmla="*/ 0 h 4512734"/>
              <a:gd name="connsiteX0" fmla="*/ 582943 w 1163610"/>
              <a:gd name="connsiteY0" fmla="*/ 94507 h 4590307"/>
              <a:gd name="connsiteX1" fmla="*/ 608345 w 1163610"/>
              <a:gd name="connsiteY1" fmla="*/ 111440 h 4590307"/>
              <a:gd name="connsiteX2" fmla="*/ 853874 w 1163610"/>
              <a:gd name="connsiteY2" fmla="*/ 1550772 h 4590307"/>
              <a:gd name="connsiteX3" fmla="*/ 269679 w 1163610"/>
              <a:gd name="connsiteY3" fmla="*/ 2761506 h 4590307"/>
              <a:gd name="connsiteX4" fmla="*/ 7209 w 1163610"/>
              <a:gd name="connsiteY4" fmla="*/ 3794441 h 4590307"/>
              <a:gd name="connsiteX5" fmla="*/ 557543 w 1163610"/>
              <a:gd name="connsiteY5" fmla="*/ 4590307 h 4590307"/>
              <a:gd name="connsiteX6" fmla="*/ 811543 w 1163610"/>
              <a:gd name="connsiteY6" fmla="*/ 4420973 h 4590307"/>
              <a:gd name="connsiteX7" fmla="*/ 354345 w 1163610"/>
              <a:gd name="connsiteY7" fmla="*/ 3777506 h 4590307"/>
              <a:gd name="connsiteX8" fmla="*/ 549076 w 1163610"/>
              <a:gd name="connsiteY8" fmla="*/ 2795372 h 4590307"/>
              <a:gd name="connsiteX9" fmla="*/ 1158678 w 1163610"/>
              <a:gd name="connsiteY9" fmla="*/ 1584639 h 4590307"/>
              <a:gd name="connsiteX10" fmla="*/ 853876 w 1163610"/>
              <a:gd name="connsiteY10" fmla="*/ 77573 h 4590307"/>
              <a:gd name="connsiteX0" fmla="*/ 582943 w 1162637"/>
              <a:gd name="connsiteY0" fmla="*/ 94507 h 4590307"/>
              <a:gd name="connsiteX1" fmla="*/ 608345 w 1162637"/>
              <a:gd name="connsiteY1" fmla="*/ 111440 h 4590307"/>
              <a:gd name="connsiteX2" fmla="*/ 853874 w 1162637"/>
              <a:gd name="connsiteY2" fmla="*/ 1550772 h 4590307"/>
              <a:gd name="connsiteX3" fmla="*/ 269679 w 1162637"/>
              <a:gd name="connsiteY3" fmla="*/ 2761506 h 4590307"/>
              <a:gd name="connsiteX4" fmla="*/ 7209 w 1162637"/>
              <a:gd name="connsiteY4" fmla="*/ 3794441 h 4590307"/>
              <a:gd name="connsiteX5" fmla="*/ 557543 w 1162637"/>
              <a:gd name="connsiteY5" fmla="*/ 4590307 h 4590307"/>
              <a:gd name="connsiteX6" fmla="*/ 811543 w 1162637"/>
              <a:gd name="connsiteY6" fmla="*/ 4420973 h 4590307"/>
              <a:gd name="connsiteX7" fmla="*/ 354345 w 1162637"/>
              <a:gd name="connsiteY7" fmla="*/ 3777506 h 4590307"/>
              <a:gd name="connsiteX8" fmla="*/ 549076 w 1162637"/>
              <a:gd name="connsiteY8" fmla="*/ 2795372 h 4590307"/>
              <a:gd name="connsiteX9" fmla="*/ 1158678 w 1162637"/>
              <a:gd name="connsiteY9" fmla="*/ 1584639 h 4590307"/>
              <a:gd name="connsiteX10" fmla="*/ 828476 w 1162637"/>
              <a:gd name="connsiteY10" fmla="*/ 77573 h 4590307"/>
              <a:gd name="connsiteX0" fmla="*/ 582943 w 1163181"/>
              <a:gd name="connsiteY0" fmla="*/ 94507 h 4590307"/>
              <a:gd name="connsiteX1" fmla="*/ 608345 w 1163181"/>
              <a:gd name="connsiteY1" fmla="*/ 111440 h 4590307"/>
              <a:gd name="connsiteX2" fmla="*/ 853874 w 1163181"/>
              <a:gd name="connsiteY2" fmla="*/ 1550772 h 4590307"/>
              <a:gd name="connsiteX3" fmla="*/ 269679 w 1163181"/>
              <a:gd name="connsiteY3" fmla="*/ 2761506 h 4590307"/>
              <a:gd name="connsiteX4" fmla="*/ 7209 w 1163181"/>
              <a:gd name="connsiteY4" fmla="*/ 3794441 h 4590307"/>
              <a:gd name="connsiteX5" fmla="*/ 557543 w 1163181"/>
              <a:gd name="connsiteY5" fmla="*/ 4590307 h 4590307"/>
              <a:gd name="connsiteX6" fmla="*/ 811543 w 1163181"/>
              <a:gd name="connsiteY6" fmla="*/ 4420973 h 4590307"/>
              <a:gd name="connsiteX7" fmla="*/ 354345 w 1163181"/>
              <a:gd name="connsiteY7" fmla="*/ 3777506 h 4590307"/>
              <a:gd name="connsiteX8" fmla="*/ 549076 w 1163181"/>
              <a:gd name="connsiteY8" fmla="*/ 2795372 h 4590307"/>
              <a:gd name="connsiteX9" fmla="*/ 1158678 w 1163181"/>
              <a:gd name="connsiteY9" fmla="*/ 1584639 h 4590307"/>
              <a:gd name="connsiteX10" fmla="*/ 828476 w 1163181"/>
              <a:gd name="connsiteY10" fmla="*/ 77573 h 4590307"/>
              <a:gd name="connsiteX0" fmla="*/ 582943 w 1163181"/>
              <a:gd name="connsiteY0" fmla="*/ 18163 h 4513963"/>
              <a:gd name="connsiteX1" fmla="*/ 633745 w 1163181"/>
              <a:gd name="connsiteY1" fmla="*/ 162096 h 4513963"/>
              <a:gd name="connsiteX2" fmla="*/ 853874 w 1163181"/>
              <a:gd name="connsiteY2" fmla="*/ 1474428 h 4513963"/>
              <a:gd name="connsiteX3" fmla="*/ 269679 w 1163181"/>
              <a:gd name="connsiteY3" fmla="*/ 2685162 h 4513963"/>
              <a:gd name="connsiteX4" fmla="*/ 7209 w 1163181"/>
              <a:gd name="connsiteY4" fmla="*/ 3718097 h 4513963"/>
              <a:gd name="connsiteX5" fmla="*/ 557543 w 1163181"/>
              <a:gd name="connsiteY5" fmla="*/ 4513963 h 4513963"/>
              <a:gd name="connsiteX6" fmla="*/ 811543 w 1163181"/>
              <a:gd name="connsiteY6" fmla="*/ 4344629 h 4513963"/>
              <a:gd name="connsiteX7" fmla="*/ 354345 w 1163181"/>
              <a:gd name="connsiteY7" fmla="*/ 3701162 h 4513963"/>
              <a:gd name="connsiteX8" fmla="*/ 549076 w 1163181"/>
              <a:gd name="connsiteY8" fmla="*/ 2719028 h 4513963"/>
              <a:gd name="connsiteX9" fmla="*/ 1158678 w 1163181"/>
              <a:gd name="connsiteY9" fmla="*/ 1508295 h 4513963"/>
              <a:gd name="connsiteX10" fmla="*/ 828476 w 1163181"/>
              <a:gd name="connsiteY10" fmla="*/ 1229 h 4513963"/>
              <a:gd name="connsiteX0" fmla="*/ 582943 w 1163181"/>
              <a:gd name="connsiteY0" fmla="*/ 16934 h 4512734"/>
              <a:gd name="connsiteX1" fmla="*/ 8538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63181"/>
              <a:gd name="connsiteY0" fmla="*/ 16934 h 4512734"/>
              <a:gd name="connsiteX1" fmla="*/ 8792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63181"/>
              <a:gd name="connsiteY0" fmla="*/ 16934 h 4512734"/>
              <a:gd name="connsiteX1" fmla="*/ 8792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58707"/>
              <a:gd name="connsiteY0" fmla="*/ 16934 h 4512734"/>
              <a:gd name="connsiteX1" fmla="*/ 879274 w 1158707"/>
              <a:gd name="connsiteY1" fmla="*/ 1473199 h 4512734"/>
              <a:gd name="connsiteX2" fmla="*/ 269679 w 1158707"/>
              <a:gd name="connsiteY2" fmla="*/ 2683933 h 4512734"/>
              <a:gd name="connsiteX3" fmla="*/ 7209 w 1158707"/>
              <a:gd name="connsiteY3" fmla="*/ 3716868 h 4512734"/>
              <a:gd name="connsiteX4" fmla="*/ 557543 w 1158707"/>
              <a:gd name="connsiteY4" fmla="*/ 4512734 h 4512734"/>
              <a:gd name="connsiteX5" fmla="*/ 811543 w 1158707"/>
              <a:gd name="connsiteY5" fmla="*/ 4343400 h 4512734"/>
              <a:gd name="connsiteX6" fmla="*/ 354345 w 1158707"/>
              <a:gd name="connsiteY6" fmla="*/ 3699933 h 4512734"/>
              <a:gd name="connsiteX7" fmla="*/ 549076 w 1158707"/>
              <a:gd name="connsiteY7" fmla="*/ 2717799 h 4512734"/>
              <a:gd name="connsiteX8" fmla="*/ 1158678 w 1158707"/>
              <a:gd name="connsiteY8" fmla="*/ 1507066 h 4512734"/>
              <a:gd name="connsiteX9" fmla="*/ 828476 w 1158707"/>
              <a:gd name="connsiteY9" fmla="*/ 0 h 4512734"/>
              <a:gd name="connsiteX0" fmla="*/ 582943 w 1124843"/>
              <a:gd name="connsiteY0" fmla="*/ 16934 h 4512734"/>
              <a:gd name="connsiteX1" fmla="*/ 879274 w 1124843"/>
              <a:gd name="connsiteY1" fmla="*/ 1473199 h 4512734"/>
              <a:gd name="connsiteX2" fmla="*/ 269679 w 1124843"/>
              <a:gd name="connsiteY2" fmla="*/ 2683933 h 4512734"/>
              <a:gd name="connsiteX3" fmla="*/ 7209 w 1124843"/>
              <a:gd name="connsiteY3" fmla="*/ 3716868 h 4512734"/>
              <a:gd name="connsiteX4" fmla="*/ 557543 w 1124843"/>
              <a:gd name="connsiteY4" fmla="*/ 4512734 h 4512734"/>
              <a:gd name="connsiteX5" fmla="*/ 811543 w 1124843"/>
              <a:gd name="connsiteY5" fmla="*/ 4343400 h 4512734"/>
              <a:gd name="connsiteX6" fmla="*/ 354345 w 1124843"/>
              <a:gd name="connsiteY6" fmla="*/ 3699933 h 4512734"/>
              <a:gd name="connsiteX7" fmla="*/ 549076 w 1124843"/>
              <a:gd name="connsiteY7" fmla="*/ 2717799 h 4512734"/>
              <a:gd name="connsiteX8" fmla="*/ 1124812 w 1124843"/>
              <a:gd name="connsiteY8" fmla="*/ 1515533 h 4512734"/>
              <a:gd name="connsiteX9" fmla="*/ 828476 w 1124843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6568 w 1128471"/>
              <a:gd name="connsiteY0" fmla="*/ 16934 h 4512734"/>
              <a:gd name="connsiteX1" fmla="*/ 882899 w 1128471"/>
              <a:gd name="connsiteY1" fmla="*/ 1473199 h 4512734"/>
              <a:gd name="connsiteX2" fmla="*/ 273304 w 1128471"/>
              <a:gd name="connsiteY2" fmla="*/ 2683933 h 4512734"/>
              <a:gd name="connsiteX3" fmla="*/ 10834 w 1128471"/>
              <a:gd name="connsiteY3" fmla="*/ 3716868 h 4512734"/>
              <a:gd name="connsiteX4" fmla="*/ 561168 w 1128471"/>
              <a:gd name="connsiteY4" fmla="*/ 4512734 h 4512734"/>
              <a:gd name="connsiteX5" fmla="*/ 815168 w 1128471"/>
              <a:gd name="connsiteY5" fmla="*/ 4343400 h 4512734"/>
              <a:gd name="connsiteX6" fmla="*/ 357970 w 1128471"/>
              <a:gd name="connsiteY6" fmla="*/ 3699933 h 4512734"/>
              <a:gd name="connsiteX7" fmla="*/ 552701 w 1128471"/>
              <a:gd name="connsiteY7" fmla="*/ 2717799 h 4512734"/>
              <a:gd name="connsiteX8" fmla="*/ 1128437 w 1128471"/>
              <a:gd name="connsiteY8" fmla="*/ 1515533 h 4512734"/>
              <a:gd name="connsiteX9" fmla="*/ 832101 w 1128471"/>
              <a:gd name="connsiteY9" fmla="*/ 0 h 45127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9991 w 1133294"/>
              <a:gd name="connsiteY5" fmla="*/ 4343400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9991 w 1133294"/>
              <a:gd name="connsiteY5" fmla="*/ 4343400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2848 w 1133294"/>
              <a:gd name="connsiteY5" fmla="*/ 4355307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2848 w 1133294"/>
              <a:gd name="connsiteY5" fmla="*/ 4355307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2848 w 1133294"/>
              <a:gd name="connsiteY5" fmla="*/ 4355307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3089 w 1134992"/>
              <a:gd name="connsiteY0" fmla="*/ 16934 h 4614334"/>
              <a:gd name="connsiteX1" fmla="*/ 889420 w 1134992"/>
              <a:gd name="connsiteY1" fmla="*/ 1473199 h 4614334"/>
              <a:gd name="connsiteX2" fmla="*/ 279825 w 1134992"/>
              <a:gd name="connsiteY2" fmla="*/ 2683933 h 4614334"/>
              <a:gd name="connsiteX3" fmla="*/ 17355 w 1134992"/>
              <a:gd name="connsiteY3" fmla="*/ 3716868 h 4614334"/>
              <a:gd name="connsiteX4" fmla="*/ 680930 w 1134992"/>
              <a:gd name="connsiteY4" fmla="*/ 4614334 h 4614334"/>
              <a:gd name="connsiteX5" fmla="*/ 814546 w 1134992"/>
              <a:gd name="connsiteY5" fmla="*/ 4355307 h 4614334"/>
              <a:gd name="connsiteX6" fmla="*/ 364491 w 1134992"/>
              <a:gd name="connsiteY6" fmla="*/ 3699933 h 4614334"/>
              <a:gd name="connsiteX7" fmla="*/ 559222 w 1134992"/>
              <a:gd name="connsiteY7" fmla="*/ 2717799 h 4614334"/>
              <a:gd name="connsiteX8" fmla="*/ 1134958 w 1134992"/>
              <a:gd name="connsiteY8" fmla="*/ 1515533 h 4614334"/>
              <a:gd name="connsiteX9" fmla="*/ 838622 w 1134992"/>
              <a:gd name="connsiteY9" fmla="*/ 0 h 4614334"/>
              <a:gd name="connsiteX0" fmla="*/ 593089 w 1134992"/>
              <a:gd name="connsiteY0" fmla="*/ 16934 h 4614334"/>
              <a:gd name="connsiteX1" fmla="*/ 889420 w 1134992"/>
              <a:gd name="connsiteY1" fmla="*/ 1473199 h 4614334"/>
              <a:gd name="connsiteX2" fmla="*/ 279825 w 1134992"/>
              <a:gd name="connsiteY2" fmla="*/ 2683933 h 4614334"/>
              <a:gd name="connsiteX3" fmla="*/ 17355 w 1134992"/>
              <a:gd name="connsiteY3" fmla="*/ 3716868 h 4614334"/>
              <a:gd name="connsiteX4" fmla="*/ 680930 w 1134992"/>
              <a:gd name="connsiteY4" fmla="*/ 4614334 h 4614334"/>
              <a:gd name="connsiteX5" fmla="*/ 831214 w 1134992"/>
              <a:gd name="connsiteY5" fmla="*/ 4362450 h 4614334"/>
              <a:gd name="connsiteX6" fmla="*/ 364491 w 1134992"/>
              <a:gd name="connsiteY6" fmla="*/ 3699933 h 4614334"/>
              <a:gd name="connsiteX7" fmla="*/ 559222 w 1134992"/>
              <a:gd name="connsiteY7" fmla="*/ 2717799 h 4614334"/>
              <a:gd name="connsiteX8" fmla="*/ 1134958 w 1134992"/>
              <a:gd name="connsiteY8" fmla="*/ 1515533 h 4614334"/>
              <a:gd name="connsiteX9" fmla="*/ 838622 w 1134992"/>
              <a:gd name="connsiteY9" fmla="*/ 0 h 4614334"/>
              <a:gd name="connsiteX0" fmla="*/ 591814 w 1133717"/>
              <a:gd name="connsiteY0" fmla="*/ 16934 h 4595284"/>
              <a:gd name="connsiteX1" fmla="*/ 888145 w 1133717"/>
              <a:gd name="connsiteY1" fmla="*/ 1473199 h 4595284"/>
              <a:gd name="connsiteX2" fmla="*/ 278550 w 1133717"/>
              <a:gd name="connsiteY2" fmla="*/ 2683933 h 4595284"/>
              <a:gd name="connsiteX3" fmla="*/ 16080 w 1133717"/>
              <a:gd name="connsiteY3" fmla="*/ 3716868 h 4595284"/>
              <a:gd name="connsiteX4" fmla="*/ 658223 w 1133717"/>
              <a:gd name="connsiteY4" fmla="*/ 4595284 h 4595284"/>
              <a:gd name="connsiteX5" fmla="*/ 829939 w 1133717"/>
              <a:gd name="connsiteY5" fmla="*/ 4362450 h 4595284"/>
              <a:gd name="connsiteX6" fmla="*/ 363216 w 1133717"/>
              <a:gd name="connsiteY6" fmla="*/ 3699933 h 4595284"/>
              <a:gd name="connsiteX7" fmla="*/ 557947 w 1133717"/>
              <a:gd name="connsiteY7" fmla="*/ 2717799 h 4595284"/>
              <a:gd name="connsiteX8" fmla="*/ 1133683 w 1133717"/>
              <a:gd name="connsiteY8" fmla="*/ 1515533 h 4595284"/>
              <a:gd name="connsiteX9" fmla="*/ 837347 w 1133717"/>
              <a:gd name="connsiteY9" fmla="*/ 0 h 4595284"/>
              <a:gd name="connsiteX0" fmla="*/ 556629 w 1098532"/>
              <a:gd name="connsiteY0" fmla="*/ 16934 h 4595284"/>
              <a:gd name="connsiteX1" fmla="*/ 852960 w 1098532"/>
              <a:gd name="connsiteY1" fmla="*/ 1473199 h 4595284"/>
              <a:gd name="connsiteX2" fmla="*/ 243365 w 1098532"/>
              <a:gd name="connsiteY2" fmla="*/ 2683933 h 4595284"/>
              <a:gd name="connsiteX3" fmla="*/ 14761 w 1098532"/>
              <a:gd name="connsiteY3" fmla="*/ 3716868 h 4595284"/>
              <a:gd name="connsiteX4" fmla="*/ 623038 w 1098532"/>
              <a:gd name="connsiteY4" fmla="*/ 4595284 h 4595284"/>
              <a:gd name="connsiteX5" fmla="*/ 794754 w 1098532"/>
              <a:gd name="connsiteY5" fmla="*/ 4362450 h 4595284"/>
              <a:gd name="connsiteX6" fmla="*/ 328031 w 1098532"/>
              <a:gd name="connsiteY6" fmla="*/ 3699933 h 4595284"/>
              <a:gd name="connsiteX7" fmla="*/ 522762 w 1098532"/>
              <a:gd name="connsiteY7" fmla="*/ 2717799 h 4595284"/>
              <a:gd name="connsiteX8" fmla="*/ 1098498 w 1098532"/>
              <a:gd name="connsiteY8" fmla="*/ 1515533 h 4595284"/>
              <a:gd name="connsiteX9" fmla="*/ 802162 w 1098532"/>
              <a:gd name="connsiteY9" fmla="*/ 0 h 4595284"/>
              <a:gd name="connsiteX0" fmla="*/ 541903 w 1083806"/>
              <a:gd name="connsiteY0" fmla="*/ 16934 h 4595284"/>
              <a:gd name="connsiteX1" fmla="*/ 838234 w 1083806"/>
              <a:gd name="connsiteY1" fmla="*/ 1473199 h 4595284"/>
              <a:gd name="connsiteX2" fmla="*/ 228639 w 1083806"/>
              <a:gd name="connsiteY2" fmla="*/ 2683933 h 4595284"/>
              <a:gd name="connsiteX3" fmla="*/ 35 w 1083806"/>
              <a:gd name="connsiteY3" fmla="*/ 3716868 h 4595284"/>
              <a:gd name="connsiteX4" fmla="*/ 608312 w 1083806"/>
              <a:gd name="connsiteY4" fmla="*/ 4595284 h 4595284"/>
              <a:gd name="connsiteX5" fmla="*/ 780028 w 1083806"/>
              <a:gd name="connsiteY5" fmla="*/ 4362450 h 4595284"/>
              <a:gd name="connsiteX6" fmla="*/ 313305 w 1083806"/>
              <a:gd name="connsiteY6" fmla="*/ 3699933 h 4595284"/>
              <a:gd name="connsiteX7" fmla="*/ 508036 w 1083806"/>
              <a:gd name="connsiteY7" fmla="*/ 2717799 h 4595284"/>
              <a:gd name="connsiteX8" fmla="*/ 1083772 w 1083806"/>
              <a:gd name="connsiteY8" fmla="*/ 1515533 h 4595284"/>
              <a:gd name="connsiteX9" fmla="*/ 787436 w 1083806"/>
              <a:gd name="connsiteY9" fmla="*/ 0 h 4595284"/>
              <a:gd name="connsiteX0" fmla="*/ 546505 w 1088408"/>
              <a:gd name="connsiteY0" fmla="*/ 16934 h 4595284"/>
              <a:gd name="connsiteX1" fmla="*/ 842836 w 1088408"/>
              <a:gd name="connsiteY1" fmla="*/ 1473199 h 4595284"/>
              <a:gd name="connsiteX2" fmla="*/ 233241 w 1088408"/>
              <a:gd name="connsiteY2" fmla="*/ 2683933 h 4595284"/>
              <a:gd name="connsiteX3" fmla="*/ 4637 w 1088408"/>
              <a:gd name="connsiteY3" fmla="*/ 3716868 h 4595284"/>
              <a:gd name="connsiteX4" fmla="*/ 612914 w 1088408"/>
              <a:gd name="connsiteY4" fmla="*/ 4595284 h 4595284"/>
              <a:gd name="connsiteX5" fmla="*/ 784630 w 1088408"/>
              <a:gd name="connsiteY5" fmla="*/ 4362450 h 4595284"/>
              <a:gd name="connsiteX6" fmla="*/ 317907 w 1088408"/>
              <a:gd name="connsiteY6" fmla="*/ 3699933 h 4595284"/>
              <a:gd name="connsiteX7" fmla="*/ 512638 w 1088408"/>
              <a:gd name="connsiteY7" fmla="*/ 2717799 h 4595284"/>
              <a:gd name="connsiteX8" fmla="*/ 1088374 w 1088408"/>
              <a:gd name="connsiteY8" fmla="*/ 1515533 h 4595284"/>
              <a:gd name="connsiteX9" fmla="*/ 792038 w 1088408"/>
              <a:gd name="connsiteY9" fmla="*/ 0 h 4595284"/>
              <a:gd name="connsiteX0" fmla="*/ 547512 w 1089415"/>
              <a:gd name="connsiteY0" fmla="*/ 16934 h 4595284"/>
              <a:gd name="connsiteX1" fmla="*/ 843843 w 1089415"/>
              <a:gd name="connsiteY1" fmla="*/ 1473199 h 4595284"/>
              <a:gd name="connsiteX2" fmla="*/ 234248 w 1089415"/>
              <a:gd name="connsiteY2" fmla="*/ 2683933 h 4595284"/>
              <a:gd name="connsiteX3" fmla="*/ 5644 w 1089415"/>
              <a:gd name="connsiteY3" fmla="*/ 3716868 h 4595284"/>
              <a:gd name="connsiteX4" fmla="*/ 613921 w 1089415"/>
              <a:gd name="connsiteY4" fmla="*/ 4595284 h 4595284"/>
              <a:gd name="connsiteX5" fmla="*/ 785637 w 1089415"/>
              <a:gd name="connsiteY5" fmla="*/ 4362450 h 4595284"/>
              <a:gd name="connsiteX6" fmla="*/ 318914 w 1089415"/>
              <a:gd name="connsiteY6" fmla="*/ 3699933 h 4595284"/>
              <a:gd name="connsiteX7" fmla="*/ 513645 w 1089415"/>
              <a:gd name="connsiteY7" fmla="*/ 2717799 h 4595284"/>
              <a:gd name="connsiteX8" fmla="*/ 1089381 w 1089415"/>
              <a:gd name="connsiteY8" fmla="*/ 1515533 h 4595284"/>
              <a:gd name="connsiteX9" fmla="*/ 793045 w 1089415"/>
              <a:gd name="connsiteY9" fmla="*/ 0 h 4595284"/>
              <a:gd name="connsiteX0" fmla="*/ 547512 w 1091781"/>
              <a:gd name="connsiteY0" fmla="*/ 16934 h 4595284"/>
              <a:gd name="connsiteX1" fmla="*/ 843843 w 1091781"/>
              <a:gd name="connsiteY1" fmla="*/ 1473199 h 4595284"/>
              <a:gd name="connsiteX2" fmla="*/ 234248 w 1091781"/>
              <a:gd name="connsiteY2" fmla="*/ 2683933 h 4595284"/>
              <a:gd name="connsiteX3" fmla="*/ 5644 w 1091781"/>
              <a:gd name="connsiteY3" fmla="*/ 3716868 h 4595284"/>
              <a:gd name="connsiteX4" fmla="*/ 613921 w 1091781"/>
              <a:gd name="connsiteY4" fmla="*/ 4595284 h 4595284"/>
              <a:gd name="connsiteX5" fmla="*/ 785637 w 1091781"/>
              <a:gd name="connsiteY5" fmla="*/ 4362450 h 4595284"/>
              <a:gd name="connsiteX6" fmla="*/ 318914 w 1091781"/>
              <a:gd name="connsiteY6" fmla="*/ 3699933 h 4595284"/>
              <a:gd name="connsiteX7" fmla="*/ 606778 w 1091781"/>
              <a:gd name="connsiteY7" fmla="*/ 2734732 h 4595284"/>
              <a:gd name="connsiteX8" fmla="*/ 1089381 w 1091781"/>
              <a:gd name="connsiteY8" fmla="*/ 1515533 h 4595284"/>
              <a:gd name="connsiteX9" fmla="*/ 793045 w 1091781"/>
              <a:gd name="connsiteY9" fmla="*/ 0 h 4595284"/>
              <a:gd name="connsiteX0" fmla="*/ 549616 w 1093885"/>
              <a:gd name="connsiteY0" fmla="*/ 16934 h 4595284"/>
              <a:gd name="connsiteX1" fmla="*/ 845947 w 1093885"/>
              <a:gd name="connsiteY1" fmla="*/ 1473199 h 4595284"/>
              <a:gd name="connsiteX2" fmla="*/ 321019 w 1093885"/>
              <a:gd name="connsiteY2" fmla="*/ 2683933 h 4595284"/>
              <a:gd name="connsiteX3" fmla="*/ 7748 w 1093885"/>
              <a:gd name="connsiteY3" fmla="*/ 3716868 h 4595284"/>
              <a:gd name="connsiteX4" fmla="*/ 616025 w 1093885"/>
              <a:gd name="connsiteY4" fmla="*/ 4595284 h 4595284"/>
              <a:gd name="connsiteX5" fmla="*/ 787741 w 1093885"/>
              <a:gd name="connsiteY5" fmla="*/ 4362450 h 4595284"/>
              <a:gd name="connsiteX6" fmla="*/ 321018 w 1093885"/>
              <a:gd name="connsiteY6" fmla="*/ 3699933 h 4595284"/>
              <a:gd name="connsiteX7" fmla="*/ 608882 w 1093885"/>
              <a:gd name="connsiteY7" fmla="*/ 2734732 h 4595284"/>
              <a:gd name="connsiteX8" fmla="*/ 1091485 w 1093885"/>
              <a:gd name="connsiteY8" fmla="*/ 1515533 h 4595284"/>
              <a:gd name="connsiteX9" fmla="*/ 795149 w 1093885"/>
              <a:gd name="connsiteY9" fmla="*/ 0 h 459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3885" h="4595284">
                <a:moveTo>
                  <a:pt x="549616" y="16934"/>
                </a:moveTo>
                <a:cubicBezTo>
                  <a:pt x="606060" y="320323"/>
                  <a:pt x="884046" y="1028699"/>
                  <a:pt x="845947" y="1473199"/>
                </a:cubicBezTo>
                <a:cubicBezTo>
                  <a:pt x="807848" y="1917699"/>
                  <a:pt x="494586" y="2309988"/>
                  <a:pt x="321019" y="2683933"/>
                </a:cubicBezTo>
                <a:cubicBezTo>
                  <a:pt x="152957" y="3046019"/>
                  <a:pt x="-41420" y="3398310"/>
                  <a:pt x="7748" y="3716868"/>
                </a:cubicBezTo>
                <a:cubicBezTo>
                  <a:pt x="56916" y="4035427"/>
                  <a:pt x="427642" y="4413956"/>
                  <a:pt x="616025" y="4595284"/>
                </a:cubicBezTo>
                <a:lnTo>
                  <a:pt x="787741" y="4362450"/>
                </a:lnTo>
                <a:cubicBezTo>
                  <a:pt x="684819" y="4265083"/>
                  <a:pt x="350828" y="3971219"/>
                  <a:pt x="321018" y="3699933"/>
                </a:cubicBezTo>
                <a:cubicBezTo>
                  <a:pt x="291208" y="3428647"/>
                  <a:pt x="438137" y="3090333"/>
                  <a:pt x="608882" y="2734732"/>
                </a:cubicBezTo>
                <a:cubicBezTo>
                  <a:pt x="779627" y="2379131"/>
                  <a:pt x="1060440" y="1971322"/>
                  <a:pt x="1091485" y="1515533"/>
                </a:cubicBezTo>
                <a:cubicBezTo>
                  <a:pt x="1122530" y="1059744"/>
                  <a:pt x="843127" y="292099"/>
                  <a:pt x="795149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603625" y="1146175"/>
            <a:ext cx="641350" cy="4506913"/>
          </a:xfrm>
          <a:custGeom>
            <a:avLst/>
            <a:gdLst>
              <a:gd name="connsiteX0" fmla="*/ 567267 w 1134533"/>
              <a:gd name="connsiteY0" fmla="*/ 0 h 2345266"/>
              <a:gd name="connsiteX1" fmla="*/ 50800 w 1134533"/>
              <a:gd name="connsiteY1" fmla="*/ 567266 h 2345266"/>
              <a:gd name="connsiteX2" fmla="*/ 0 w 1134533"/>
              <a:gd name="connsiteY2" fmla="*/ 1388533 h 2345266"/>
              <a:gd name="connsiteX3" fmla="*/ 304800 w 1134533"/>
              <a:gd name="connsiteY3" fmla="*/ 2159000 h 2345266"/>
              <a:gd name="connsiteX4" fmla="*/ 1049867 w 1134533"/>
              <a:gd name="connsiteY4" fmla="*/ 2345266 h 2345266"/>
              <a:gd name="connsiteX5" fmla="*/ 939800 w 1134533"/>
              <a:gd name="connsiteY5" fmla="*/ 1540933 h 2345266"/>
              <a:gd name="connsiteX6" fmla="*/ 1134533 w 1134533"/>
              <a:gd name="connsiteY6" fmla="*/ 254000 h 2345266"/>
              <a:gd name="connsiteX0" fmla="*/ 567267 w 1134533"/>
              <a:gd name="connsiteY0" fmla="*/ 0 h 2345266"/>
              <a:gd name="connsiteX1" fmla="*/ 110066 w 1134533"/>
              <a:gd name="connsiteY1" fmla="*/ 778932 h 2345266"/>
              <a:gd name="connsiteX2" fmla="*/ 0 w 1134533"/>
              <a:gd name="connsiteY2" fmla="*/ 1388533 h 2345266"/>
              <a:gd name="connsiteX3" fmla="*/ 304800 w 1134533"/>
              <a:gd name="connsiteY3" fmla="*/ 2159000 h 2345266"/>
              <a:gd name="connsiteX4" fmla="*/ 1049867 w 1134533"/>
              <a:gd name="connsiteY4" fmla="*/ 2345266 h 2345266"/>
              <a:gd name="connsiteX5" fmla="*/ 939800 w 1134533"/>
              <a:gd name="connsiteY5" fmla="*/ 1540933 h 2345266"/>
              <a:gd name="connsiteX6" fmla="*/ 1134533 w 1134533"/>
              <a:gd name="connsiteY6" fmla="*/ 254000 h 2345266"/>
              <a:gd name="connsiteX0" fmla="*/ 577386 w 1144652"/>
              <a:gd name="connsiteY0" fmla="*/ 0 h 2345266"/>
              <a:gd name="connsiteX1" fmla="*/ 120185 w 1144652"/>
              <a:gd name="connsiteY1" fmla="*/ 778932 h 2345266"/>
              <a:gd name="connsiteX2" fmla="*/ 10119 w 1144652"/>
              <a:gd name="connsiteY2" fmla="*/ 1388533 h 2345266"/>
              <a:gd name="connsiteX3" fmla="*/ 314919 w 1144652"/>
              <a:gd name="connsiteY3" fmla="*/ 2159000 h 2345266"/>
              <a:gd name="connsiteX4" fmla="*/ 1059986 w 1144652"/>
              <a:gd name="connsiteY4" fmla="*/ 2345266 h 2345266"/>
              <a:gd name="connsiteX5" fmla="*/ 949919 w 1144652"/>
              <a:gd name="connsiteY5" fmla="*/ 1540933 h 2345266"/>
              <a:gd name="connsiteX6" fmla="*/ 1144652 w 1144652"/>
              <a:gd name="connsiteY6" fmla="*/ 254000 h 2345266"/>
              <a:gd name="connsiteX0" fmla="*/ 606483 w 1173749"/>
              <a:gd name="connsiteY0" fmla="*/ 0 h 2345266"/>
              <a:gd name="connsiteX1" fmla="*/ 149282 w 1173749"/>
              <a:gd name="connsiteY1" fmla="*/ 778932 h 2345266"/>
              <a:gd name="connsiteX2" fmla="*/ 39216 w 1173749"/>
              <a:gd name="connsiteY2" fmla="*/ 1388533 h 2345266"/>
              <a:gd name="connsiteX3" fmla="*/ 344016 w 1173749"/>
              <a:gd name="connsiteY3" fmla="*/ 2159000 h 2345266"/>
              <a:gd name="connsiteX4" fmla="*/ 1089083 w 1173749"/>
              <a:gd name="connsiteY4" fmla="*/ 2345266 h 2345266"/>
              <a:gd name="connsiteX5" fmla="*/ 979016 w 1173749"/>
              <a:gd name="connsiteY5" fmla="*/ 1540933 h 2345266"/>
              <a:gd name="connsiteX6" fmla="*/ 1173749 w 1173749"/>
              <a:gd name="connsiteY6" fmla="*/ 254000 h 2345266"/>
              <a:gd name="connsiteX0" fmla="*/ 620610 w 1187876"/>
              <a:gd name="connsiteY0" fmla="*/ 0 h 3996267"/>
              <a:gd name="connsiteX1" fmla="*/ 163409 w 1187876"/>
              <a:gd name="connsiteY1" fmla="*/ 778932 h 3996267"/>
              <a:gd name="connsiteX2" fmla="*/ 53343 w 1187876"/>
              <a:gd name="connsiteY2" fmla="*/ 1388533 h 3996267"/>
              <a:gd name="connsiteX3" fmla="*/ 967743 w 1187876"/>
              <a:gd name="connsiteY3" fmla="*/ 3996267 h 3996267"/>
              <a:gd name="connsiteX4" fmla="*/ 1103210 w 1187876"/>
              <a:gd name="connsiteY4" fmla="*/ 2345266 h 3996267"/>
              <a:gd name="connsiteX5" fmla="*/ 993143 w 1187876"/>
              <a:gd name="connsiteY5" fmla="*/ 1540933 h 3996267"/>
              <a:gd name="connsiteX6" fmla="*/ 1187876 w 1187876"/>
              <a:gd name="connsiteY6" fmla="*/ 254000 h 3996267"/>
              <a:gd name="connsiteX0" fmla="*/ 620610 w 1221743"/>
              <a:gd name="connsiteY0" fmla="*/ 0 h 3996267"/>
              <a:gd name="connsiteX1" fmla="*/ 163409 w 1221743"/>
              <a:gd name="connsiteY1" fmla="*/ 778932 h 3996267"/>
              <a:gd name="connsiteX2" fmla="*/ 53343 w 1221743"/>
              <a:gd name="connsiteY2" fmla="*/ 1388533 h 3996267"/>
              <a:gd name="connsiteX3" fmla="*/ 967743 w 1221743"/>
              <a:gd name="connsiteY3" fmla="*/ 3996267 h 3996267"/>
              <a:gd name="connsiteX4" fmla="*/ 1221743 w 1221743"/>
              <a:gd name="connsiteY4" fmla="*/ 3852333 h 3996267"/>
              <a:gd name="connsiteX5" fmla="*/ 993143 w 1221743"/>
              <a:gd name="connsiteY5" fmla="*/ 1540933 h 3996267"/>
              <a:gd name="connsiteX6" fmla="*/ 1187876 w 1221743"/>
              <a:gd name="connsiteY6" fmla="*/ 254000 h 3996267"/>
              <a:gd name="connsiteX0" fmla="*/ 620610 w 1221743"/>
              <a:gd name="connsiteY0" fmla="*/ 0 h 4021667"/>
              <a:gd name="connsiteX1" fmla="*/ 163409 w 1221743"/>
              <a:gd name="connsiteY1" fmla="*/ 778932 h 4021667"/>
              <a:gd name="connsiteX2" fmla="*/ 53343 w 1221743"/>
              <a:gd name="connsiteY2" fmla="*/ 1388533 h 4021667"/>
              <a:gd name="connsiteX3" fmla="*/ 967743 w 1221743"/>
              <a:gd name="connsiteY3" fmla="*/ 4021667 h 4021667"/>
              <a:gd name="connsiteX4" fmla="*/ 1221743 w 1221743"/>
              <a:gd name="connsiteY4" fmla="*/ 3852333 h 4021667"/>
              <a:gd name="connsiteX5" fmla="*/ 993143 w 1221743"/>
              <a:gd name="connsiteY5" fmla="*/ 1540933 h 4021667"/>
              <a:gd name="connsiteX6" fmla="*/ 1187876 w 1221743"/>
              <a:gd name="connsiteY6" fmla="*/ 254000 h 4021667"/>
              <a:gd name="connsiteX0" fmla="*/ 481846 w 1082979"/>
              <a:gd name="connsiteY0" fmla="*/ 0 h 4021667"/>
              <a:gd name="connsiteX1" fmla="*/ 24645 w 1082979"/>
              <a:gd name="connsiteY1" fmla="*/ 778932 h 4021667"/>
              <a:gd name="connsiteX2" fmla="*/ 143179 w 1082979"/>
              <a:gd name="connsiteY2" fmla="*/ 2319867 h 4021667"/>
              <a:gd name="connsiteX3" fmla="*/ 828979 w 1082979"/>
              <a:gd name="connsiteY3" fmla="*/ 4021667 h 4021667"/>
              <a:gd name="connsiteX4" fmla="*/ 1082979 w 1082979"/>
              <a:gd name="connsiteY4" fmla="*/ 3852333 h 4021667"/>
              <a:gd name="connsiteX5" fmla="*/ 854379 w 1082979"/>
              <a:gd name="connsiteY5" fmla="*/ 1540933 h 4021667"/>
              <a:gd name="connsiteX6" fmla="*/ 1049112 w 1082979"/>
              <a:gd name="connsiteY6" fmla="*/ 254000 h 4021667"/>
              <a:gd name="connsiteX0" fmla="*/ 818137 w 1106004"/>
              <a:gd name="connsiteY0" fmla="*/ 0 h 4495800"/>
              <a:gd name="connsiteX1" fmla="*/ 47670 w 1106004"/>
              <a:gd name="connsiteY1" fmla="*/ 1253065 h 4495800"/>
              <a:gd name="connsiteX2" fmla="*/ 166204 w 1106004"/>
              <a:gd name="connsiteY2" fmla="*/ 2794000 h 4495800"/>
              <a:gd name="connsiteX3" fmla="*/ 852004 w 1106004"/>
              <a:gd name="connsiteY3" fmla="*/ 4495800 h 4495800"/>
              <a:gd name="connsiteX4" fmla="*/ 1106004 w 1106004"/>
              <a:gd name="connsiteY4" fmla="*/ 4326466 h 4495800"/>
              <a:gd name="connsiteX5" fmla="*/ 877404 w 1106004"/>
              <a:gd name="connsiteY5" fmla="*/ 2015066 h 4495800"/>
              <a:gd name="connsiteX6" fmla="*/ 1072137 w 1106004"/>
              <a:gd name="connsiteY6" fmla="*/ 728133 h 4495800"/>
              <a:gd name="connsiteX0" fmla="*/ 818137 w 1165270"/>
              <a:gd name="connsiteY0" fmla="*/ 0 h 4495800"/>
              <a:gd name="connsiteX1" fmla="*/ 47670 w 1165270"/>
              <a:gd name="connsiteY1" fmla="*/ 1253065 h 4495800"/>
              <a:gd name="connsiteX2" fmla="*/ 166204 w 1165270"/>
              <a:gd name="connsiteY2" fmla="*/ 2794000 h 4495800"/>
              <a:gd name="connsiteX3" fmla="*/ 852004 w 1165270"/>
              <a:gd name="connsiteY3" fmla="*/ 4495800 h 4495800"/>
              <a:gd name="connsiteX4" fmla="*/ 1106004 w 1165270"/>
              <a:gd name="connsiteY4" fmla="*/ 4326466 h 4495800"/>
              <a:gd name="connsiteX5" fmla="*/ 877404 w 1165270"/>
              <a:gd name="connsiteY5" fmla="*/ 2015066 h 4495800"/>
              <a:gd name="connsiteX6" fmla="*/ 1165270 w 1165270"/>
              <a:gd name="connsiteY6" fmla="*/ 8466 h 4495800"/>
              <a:gd name="connsiteX0" fmla="*/ 832556 w 1179689"/>
              <a:gd name="connsiteY0" fmla="*/ 0 h 4495800"/>
              <a:gd name="connsiteX1" fmla="*/ 62089 w 1179689"/>
              <a:gd name="connsiteY1" fmla="*/ 1253065 h 4495800"/>
              <a:gd name="connsiteX2" fmla="*/ 138289 w 1179689"/>
              <a:gd name="connsiteY2" fmla="*/ 3539067 h 4495800"/>
              <a:gd name="connsiteX3" fmla="*/ 866423 w 1179689"/>
              <a:gd name="connsiteY3" fmla="*/ 4495800 h 4495800"/>
              <a:gd name="connsiteX4" fmla="*/ 1120423 w 1179689"/>
              <a:gd name="connsiteY4" fmla="*/ 4326466 h 4495800"/>
              <a:gd name="connsiteX5" fmla="*/ 891823 w 1179689"/>
              <a:gd name="connsiteY5" fmla="*/ 2015066 h 4495800"/>
              <a:gd name="connsiteX6" fmla="*/ 1179689 w 1179689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912011 w 1199877"/>
              <a:gd name="connsiteY5" fmla="*/ 2015066 h 4495800"/>
              <a:gd name="connsiteX6" fmla="*/ 1199877 w 1199877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912011 w 1199877"/>
              <a:gd name="connsiteY5" fmla="*/ 2015066 h 4495800"/>
              <a:gd name="connsiteX6" fmla="*/ 1199877 w 1199877"/>
              <a:gd name="connsiteY6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759613 w 1199877"/>
              <a:gd name="connsiteY5" fmla="*/ 3403599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759613 w 1199877"/>
              <a:gd name="connsiteY5" fmla="*/ 3403599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91880 w 1199877"/>
              <a:gd name="connsiteY5" fmla="*/ 3412066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91880 w 1199877"/>
              <a:gd name="connsiteY5" fmla="*/ 3412066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912011 w 1199877"/>
              <a:gd name="connsiteY6" fmla="*/ 2015066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658011 w 1199877"/>
              <a:gd name="connsiteY6" fmla="*/ 2692399 h 4495800"/>
              <a:gd name="connsiteX7" fmla="*/ 1199877 w 1199877"/>
              <a:gd name="connsiteY7" fmla="*/ 8466 h 4495800"/>
              <a:gd name="connsiteX0" fmla="*/ 852744 w 1199877"/>
              <a:gd name="connsiteY0" fmla="*/ 0 h 4495800"/>
              <a:gd name="connsiteX1" fmla="*/ 82277 w 1199877"/>
              <a:gd name="connsiteY1" fmla="*/ 1253065 h 4495800"/>
              <a:gd name="connsiteX2" fmla="*/ 158477 w 1199877"/>
              <a:gd name="connsiteY2" fmla="*/ 3539067 h 4495800"/>
              <a:gd name="connsiteX3" fmla="*/ 886611 w 1199877"/>
              <a:gd name="connsiteY3" fmla="*/ 4495800 h 4495800"/>
              <a:gd name="connsiteX4" fmla="*/ 1140611 w 1199877"/>
              <a:gd name="connsiteY4" fmla="*/ 4326466 h 4495800"/>
              <a:gd name="connsiteX5" fmla="*/ 615680 w 1199877"/>
              <a:gd name="connsiteY5" fmla="*/ 3445933 h 4495800"/>
              <a:gd name="connsiteX6" fmla="*/ 658011 w 1199877"/>
              <a:gd name="connsiteY6" fmla="*/ 2692399 h 4495800"/>
              <a:gd name="connsiteX7" fmla="*/ 878146 w 1199877"/>
              <a:gd name="connsiteY7" fmla="*/ 1710266 h 4495800"/>
              <a:gd name="connsiteX8" fmla="*/ 1199877 w 1199877"/>
              <a:gd name="connsiteY8" fmla="*/ 8466 h 4495800"/>
              <a:gd name="connsiteX0" fmla="*/ 852744 w 1401883"/>
              <a:gd name="connsiteY0" fmla="*/ 0 h 4495800"/>
              <a:gd name="connsiteX1" fmla="*/ 82277 w 1401883"/>
              <a:gd name="connsiteY1" fmla="*/ 1253065 h 4495800"/>
              <a:gd name="connsiteX2" fmla="*/ 158477 w 1401883"/>
              <a:gd name="connsiteY2" fmla="*/ 3539067 h 4495800"/>
              <a:gd name="connsiteX3" fmla="*/ 886611 w 1401883"/>
              <a:gd name="connsiteY3" fmla="*/ 4495800 h 4495800"/>
              <a:gd name="connsiteX4" fmla="*/ 1140611 w 1401883"/>
              <a:gd name="connsiteY4" fmla="*/ 4326466 h 4495800"/>
              <a:gd name="connsiteX5" fmla="*/ 615680 w 1401883"/>
              <a:gd name="connsiteY5" fmla="*/ 3445933 h 4495800"/>
              <a:gd name="connsiteX6" fmla="*/ 658011 w 1401883"/>
              <a:gd name="connsiteY6" fmla="*/ 2692399 h 4495800"/>
              <a:gd name="connsiteX7" fmla="*/ 1386146 w 1401883"/>
              <a:gd name="connsiteY7" fmla="*/ 1676399 h 4495800"/>
              <a:gd name="connsiteX8" fmla="*/ 1199877 w 1401883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457212 w 1243415"/>
              <a:gd name="connsiteY5" fmla="*/ 3445933 h 4495800"/>
              <a:gd name="connsiteX6" fmla="*/ 499543 w 1243415"/>
              <a:gd name="connsiteY6" fmla="*/ 2692399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524945 w 1243415"/>
              <a:gd name="connsiteY5" fmla="*/ 3682999 h 4495800"/>
              <a:gd name="connsiteX6" fmla="*/ 499543 w 1243415"/>
              <a:gd name="connsiteY6" fmla="*/ 2692399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694276 w 1243415"/>
              <a:gd name="connsiteY0" fmla="*/ 0 h 4495800"/>
              <a:gd name="connsiteX1" fmla="*/ 745075 w 1243415"/>
              <a:gd name="connsiteY1" fmla="*/ 1481665 h 4495800"/>
              <a:gd name="connsiteX2" fmla="*/ 9 w 1243415"/>
              <a:gd name="connsiteY2" fmla="*/ 3539067 h 4495800"/>
              <a:gd name="connsiteX3" fmla="*/ 728143 w 1243415"/>
              <a:gd name="connsiteY3" fmla="*/ 4495800 h 4495800"/>
              <a:gd name="connsiteX4" fmla="*/ 982143 w 1243415"/>
              <a:gd name="connsiteY4" fmla="*/ 4326466 h 4495800"/>
              <a:gd name="connsiteX5" fmla="*/ 524945 w 1243415"/>
              <a:gd name="connsiteY5" fmla="*/ 3682999 h 4495800"/>
              <a:gd name="connsiteX6" fmla="*/ 584209 w 1243415"/>
              <a:gd name="connsiteY6" fmla="*/ 2700865 h 4495800"/>
              <a:gd name="connsiteX7" fmla="*/ 1227678 w 1243415"/>
              <a:gd name="connsiteY7" fmla="*/ 1676399 h 4495800"/>
              <a:gd name="connsiteX8" fmla="*/ 1041409 w 1243415"/>
              <a:gd name="connsiteY8" fmla="*/ 8466 h 4495800"/>
              <a:gd name="connsiteX0" fmla="*/ 592678 w 1141817"/>
              <a:gd name="connsiteY0" fmla="*/ 0 h 4495800"/>
              <a:gd name="connsiteX1" fmla="*/ 643477 w 1141817"/>
              <a:gd name="connsiteY1" fmla="*/ 1481665 h 4495800"/>
              <a:gd name="connsiteX2" fmla="*/ 11 w 1141817"/>
              <a:gd name="connsiteY2" fmla="*/ 3716867 h 4495800"/>
              <a:gd name="connsiteX3" fmla="*/ 626545 w 1141817"/>
              <a:gd name="connsiteY3" fmla="*/ 4495800 h 4495800"/>
              <a:gd name="connsiteX4" fmla="*/ 880545 w 1141817"/>
              <a:gd name="connsiteY4" fmla="*/ 4326466 h 4495800"/>
              <a:gd name="connsiteX5" fmla="*/ 423347 w 1141817"/>
              <a:gd name="connsiteY5" fmla="*/ 3682999 h 4495800"/>
              <a:gd name="connsiteX6" fmla="*/ 482611 w 1141817"/>
              <a:gd name="connsiteY6" fmla="*/ 2700865 h 4495800"/>
              <a:gd name="connsiteX7" fmla="*/ 1126080 w 1141817"/>
              <a:gd name="connsiteY7" fmla="*/ 1676399 h 4495800"/>
              <a:gd name="connsiteX8" fmla="*/ 939811 w 1141817"/>
              <a:gd name="connsiteY8" fmla="*/ 8466 h 4495800"/>
              <a:gd name="connsiteX0" fmla="*/ 602522 w 1151661"/>
              <a:gd name="connsiteY0" fmla="*/ 0 h 4495800"/>
              <a:gd name="connsiteX1" fmla="*/ 653321 w 1151661"/>
              <a:gd name="connsiteY1" fmla="*/ 1481665 h 4495800"/>
              <a:gd name="connsiteX2" fmla="*/ 280791 w 1151661"/>
              <a:gd name="connsiteY2" fmla="*/ 2700866 h 4495800"/>
              <a:gd name="connsiteX3" fmla="*/ 9855 w 1151661"/>
              <a:gd name="connsiteY3" fmla="*/ 3716867 h 4495800"/>
              <a:gd name="connsiteX4" fmla="*/ 636389 w 1151661"/>
              <a:gd name="connsiteY4" fmla="*/ 4495800 h 4495800"/>
              <a:gd name="connsiteX5" fmla="*/ 890389 w 1151661"/>
              <a:gd name="connsiteY5" fmla="*/ 4326466 h 4495800"/>
              <a:gd name="connsiteX6" fmla="*/ 433191 w 1151661"/>
              <a:gd name="connsiteY6" fmla="*/ 3682999 h 4495800"/>
              <a:gd name="connsiteX7" fmla="*/ 492455 w 1151661"/>
              <a:gd name="connsiteY7" fmla="*/ 2700865 h 4495800"/>
              <a:gd name="connsiteX8" fmla="*/ 1135924 w 1151661"/>
              <a:gd name="connsiteY8" fmla="*/ 1676399 h 4495800"/>
              <a:gd name="connsiteX9" fmla="*/ 949655 w 1151661"/>
              <a:gd name="connsiteY9" fmla="*/ 8466 h 4495800"/>
              <a:gd name="connsiteX0" fmla="*/ 606515 w 1155654"/>
              <a:gd name="connsiteY0" fmla="*/ 0 h 4495800"/>
              <a:gd name="connsiteX1" fmla="*/ 657314 w 1155654"/>
              <a:gd name="connsiteY1" fmla="*/ 14816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06515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06515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65782 w 1155654"/>
              <a:gd name="connsiteY0" fmla="*/ 0 h 4495800"/>
              <a:gd name="connsiteX1" fmla="*/ 852047 w 1155654"/>
              <a:gd name="connsiteY1" fmla="*/ 1583265 h 4495800"/>
              <a:gd name="connsiteX2" fmla="*/ 242451 w 1155654"/>
              <a:gd name="connsiteY2" fmla="*/ 2700866 h 4495800"/>
              <a:gd name="connsiteX3" fmla="*/ 13848 w 1155654"/>
              <a:gd name="connsiteY3" fmla="*/ 3716867 h 4495800"/>
              <a:gd name="connsiteX4" fmla="*/ 640382 w 1155654"/>
              <a:gd name="connsiteY4" fmla="*/ 4495800 h 4495800"/>
              <a:gd name="connsiteX5" fmla="*/ 894382 w 1155654"/>
              <a:gd name="connsiteY5" fmla="*/ 4326466 h 4495800"/>
              <a:gd name="connsiteX6" fmla="*/ 437184 w 1155654"/>
              <a:gd name="connsiteY6" fmla="*/ 3682999 h 4495800"/>
              <a:gd name="connsiteX7" fmla="*/ 496448 w 1155654"/>
              <a:gd name="connsiteY7" fmla="*/ 2700865 h 4495800"/>
              <a:gd name="connsiteX8" fmla="*/ 1139917 w 1155654"/>
              <a:gd name="connsiteY8" fmla="*/ 1676399 h 4495800"/>
              <a:gd name="connsiteX9" fmla="*/ 953648 w 1155654"/>
              <a:gd name="connsiteY9" fmla="*/ 8466 h 4495800"/>
              <a:gd name="connsiteX0" fmla="*/ 665782 w 1154994"/>
              <a:gd name="connsiteY0" fmla="*/ 16934 h 4512734"/>
              <a:gd name="connsiteX1" fmla="*/ 852047 w 1154994"/>
              <a:gd name="connsiteY1" fmla="*/ 1600199 h 4512734"/>
              <a:gd name="connsiteX2" fmla="*/ 242451 w 1154994"/>
              <a:gd name="connsiteY2" fmla="*/ 2717800 h 4512734"/>
              <a:gd name="connsiteX3" fmla="*/ 13848 w 1154994"/>
              <a:gd name="connsiteY3" fmla="*/ 3733801 h 4512734"/>
              <a:gd name="connsiteX4" fmla="*/ 640382 w 1154994"/>
              <a:gd name="connsiteY4" fmla="*/ 4512734 h 4512734"/>
              <a:gd name="connsiteX5" fmla="*/ 894382 w 1154994"/>
              <a:gd name="connsiteY5" fmla="*/ 4343400 h 4512734"/>
              <a:gd name="connsiteX6" fmla="*/ 437184 w 1154994"/>
              <a:gd name="connsiteY6" fmla="*/ 3699933 h 4512734"/>
              <a:gd name="connsiteX7" fmla="*/ 496448 w 1154994"/>
              <a:gd name="connsiteY7" fmla="*/ 2717799 h 4512734"/>
              <a:gd name="connsiteX8" fmla="*/ 1139917 w 1154994"/>
              <a:gd name="connsiteY8" fmla="*/ 1693333 h 4512734"/>
              <a:gd name="connsiteX9" fmla="*/ 936715 w 1154994"/>
              <a:gd name="connsiteY9" fmla="*/ 0 h 4512734"/>
              <a:gd name="connsiteX0" fmla="*/ 665782 w 1157046"/>
              <a:gd name="connsiteY0" fmla="*/ 16934 h 4512734"/>
              <a:gd name="connsiteX1" fmla="*/ 852047 w 1157046"/>
              <a:gd name="connsiteY1" fmla="*/ 1600199 h 4512734"/>
              <a:gd name="connsiteX2" fmla="*/ 242451 w 1157046"/>
              <a:gd name="connsiteY2" fmla="*/ 2717800 h 4512734"/>
              <a:gd name="connsiteX3" fmla="*/ 13848 w 1157046"/>
              <a:gd name="connsiteY3" fmla="*/ 3733801 h 4512734"/>
              <a:gd name="connsiteX4" fmla="*/ 640382 w 1157046"/>
              <a:gd name="connsiteY4" fmla="*/ 4512734 h 4512734"/>
              <a:gd name="connsiteX5" fmla="*/ 894382 w 1157046"/>
              <a:gd name="connsiteY5" fmla="*/ 4343400 h 4512734"/>
              <a:gd name="connsiteX6" fmla="*/ 437184 w 1157046"/>
              <a:gd name="connsiteY6" fmla="*/ 3699933 h 4512734"/>
              <a:gd name="connsiteX7" fmla="*/ 496448 w 1157046"/>
              <a:gd name="connsiteY7" fmla="*/ 2717799 h 4512734"/>
              <a:gd name="connsiteX8" fmla="*/ 1139917 w 1157046"/>
              <a:gd name="connsiteY8" fmla="*/ 1693333 h 4512734"/>
              <a:gd name="connsiteX9" fmla="*/ 936715 w 1157046"/>
              <a:gd name="connsiteY9" fmla="*/ 0 h 4512734"/>
              <a:gd name="connsiteX0" fmla="*/ 665782 w 1254856"/>
              <a:gd name="connsiteY0" fmla="*/ 16934 h 4512734"/>
              <a:gd name="connsiteX1" fmla="*/ 852047 w 1254856"/>
              <a:gd name="connsiteY1" fmla="*/ 1600199 h 4512734"/>
              <a:gd name="connsiteX2" fmla="*/ 242451 w 1254856"/>
              <a:gd name="connsiteY2" fmla="*/ 2717800 h 4512734"/>
              <a:gd name="connsiteX3" fmla="*/ 13848 w 1254856"/>
              <a:gd name="connsiteY3" fmla="*/ 3733801 h 4512734"/>
              <a:gd name="connsiteX4" fmla="*/ 640382 w 1254856"/>
              <a:gd name="connsiteY4" fmla="*/ 4512734 h 4512734"/>
              <a:gd name="connsiteX5" fmla="*/ 894382 w 1254856"/>
              <a:gd name="connsiteY5" fmla="*/ 4343400 h 4512734"/>
              <a:gd name="connsiteX6" fmla="*/ 437184 w 1254856"/>
              <a:gd name="connsiteY6" fmla="*/ 3699933 h 4512734"/>
              <a:gd name="connsiteX7" fmla="*/ 496448 w 1254856"/>
              <a:gd name="connsiteY7" fmla="*/ 2717799 h 4512734"/>
              <a:gd name="connsiteX8" fmla="*/ 1241517 w 1254856"/>
              <a:gd name="connsiteY8" fmla="*/ 1507066 h 4512734"/>
              <a:gd name="connsiteX9" fmla="*/ 936715 w 1254856"/>
              <a:gd name="connsiteY9" fmla="*/ 0 h 4512734"/>
              <a:gd name="connsiteX0" fmla="*/ 665782 w 1254856"/>
              <a:gd name="connsiteY0" fmla="*/ 16934 h 4512734"/>
              <a:gd name="connsiteX1" fmla="*/ 852047 w 1254856"/>
              <a:gd name="connsiteY1" fmla="*/ 1600199 h 4512734"/>
              <a:gd name="connsiteX2" fmla="*/ 242451 w 1254856"/>
              <a:gd name="connsiteY2" fmla="*/ 2717800 h 4512734"/>
              <a:gd name="connsiteX3" fmla="*/ 13848 w 1254856"/>
              <a:gd name="connsiteY3" fmla="*/ 3733801 h 4512734"/>
              <a:gd name="connsiteX4" fmla="*/ 640382 w 1254856"/>
              <a:gd name="connsiteY4" fmla="*/ 4512734 h 4512734"/>
              <a:gd name="connsiteX5" fmla="*/ 894382 w 1254856"/>
              <a:gd name="connsiteY5" fmla="*/ 4343400 h 4512734"/>
              <a:gd name="connsiteX6" fmla="*/ 437184 w 1254856"/>
              <a:gd name="connsiteY6" fmla="*/ 3699933 h 4512734"/>
              <a:gd name="connsiteX7" fmla="*/ 496448 w 1254856"/>
              <a:gd name="connsiteY7" fmla="*/ 2717799 h 4512734"/>
              <a:gd name="connsiteX8" fmla="*/ 1241517 w 1254856"/>
              <a:gd name="connsiteY8" fmla="*/ 1507066 h 4512734"/>
              <a:gd name="connsiteX9" fmla="*/ 936715 w 1254856"/>
              <a:gd name="connsiteY9" fmla="*/ 0 h 4512734"/>
              <a:gd name="connsiteX0" fmla="*/ 665782 w 1245551"/>
              <a:gd name="connsiteY0" fmla="*/ 16934 h 4512734"/>
              <a:gd name="connsiteX1" fmla="*/ 852047 w 1245551"/>
              <a:gd name="connsiteY1" fmla="*/ 1600199 h 4512734"/>
              <a:gd name="connsiteX2" fmla="*/ 242451 w 1245551"/>
              <a:gd name="connsiteY2" fmla="*/ 2717800 h 4512734"/>
              <a:gd name="connsiteX3" fmla="*/ 13848 w 1245551"/>
              <a:gd name="connsiteY3" fmla="*/ 3733801 h 4512734"/>
              <a:gd name="connsiteX4" fmla="*/ 640382 w 1245551"/>
              <a:gd name="connsiteY4" fmla="*/ 4512734 h 4512734"/>
              <a:gd name="connsiteX5" fmla="*/ 894382 w 1245551"/>
              <a:gd name="connsiteY5" fmla="*/ 4343400 h 4512734"/>
              <a:gd name="connsiteX6" fmla="*/ 437184 w 1245551"/>
              <a:gd name="connsiteY6" fmla="*/ 3699933 h 4512734"/>
              <a:gd name="connsiteX7" fmla="*/ 496448 w 1245551"/>
              <a:gd name="connsiteY7" fmla="*/ 2717799 h 4512734"/>
              <a:gd name="connsiteX8" fmla="*/ 1241517 w 1245551"/>
              <a:gd name="connsiteY8" fmla="*/ 1507066 h 4512734"/>
              <a:gd name="connsiteX9" fmla="*/ 936715 w 1245551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852047 w 1242624"/>
              <a:gd name="connsiteY1" fmla="*/ 1600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65782 w 1242624"/>
              <a:gd name="connsiteY0" fmla="*/ 16934 h 4512734"/>
              <a:gd name="connsiteX1" fmla="*/ 936713 w 1242624"/>
              <a:gd name="connsiteY1" fmla="*/ 1473199 h 4512734"/>
              <a:gd name="connsiteX2" fmla="*/ 242451 w 1242624"/>
              <a:gd name="connsiteY2" fmla="*/ 2717800 h 4512734"/>
              <a:gd name="connsiteX3" fmla="*/ 13848 w 1242624"/>
              <a:gd name="connsiteY3" fmla="*/ 3733801 h 4512734"/>
              <a:gd name="connsiteX4" fmla="*/ 640382 w 1242624"/>
              <a:gd name="connsiteY4" fmla="*/ 4512734 h 4512734"/>
              <a:gd name="connsiteX5" fmla="*/ 894382 w 1242624"/>
              <a:gd name="connsiteY5" fmla="*/ 4343400 h 4512734"/>
              <a:gd name="connsiteX6" fmla="*/ 437184 w 1242624"/>
              <a:gd name="connsiteY6" fmla="*/ 3699933 h 4512734"/>
              <a:gd name="connsiteX7" fmla="*/ 496448 w 1242624"/>
              <a:gd name="connsiteY7" fmla="*/ 2717799 h 4512734"/>
              <a:gd name="connsiteX8" fmla="*/ 1241517 w 1242624"/>
              <a:gd name="connsiteY8" fmla="*/ 1507066 h 4512734"/>
              <a:gd name="connsiteX9" fmla="*/ 936715 w 1242624"/>
              <a:gd name="connsiteY9" fmla="*/ 0 h 4512734"/>
              <a:gd name="connsiteX0" fmla="*/ 651937 w 1228779"/>
              <a:gd name="connsiteY0" fmla="*/ 16934 h 4512734"/>
              <a:gd name="connsiteX1" fmla="*/ 922868 w 1228779"/>
              <a:gd name="connsiteY1" fmla="*/ 1473199 h 4512734"/>
              <a:gd name="connsiteX2" fmla="*/ 228606 w 1228779"/>
              <a:gd name="connsiteY2" fmla="*/ 2717800 h 4512734"/>
              <a:gd name="connsiteX3" fmla="*/ 3 w 1228779"/>
              <a:gd name="connsiteY3" fmla="*/ 3733801 h 4512734"/>
              <a:gd name="connsiteX4" fmla="*/ 626537 w 1228779"/>
              <a:gd name="connsiteY4" fmla="*/ 4512734 h 4512734"/>
              <a:gd name="connsiteX5" fmla="*/ 880537 w 1228779"/>
              <a:gd name="connsiteY5" fmla="*/ 4343400 h 4512734"/>
              <a:gd name="connsiteX6" fmla="*/ 423339 w 1228779"/>
              <a:gd name="connsiteY6" fmla="*/ 3699933 h 4512734"/>
              <a:gd name="connsiteX7" fmla="*/ 482603 w 1228779"/>
              <a:gd name="connsiteY7" fmla="*/ 2717799 h 4512734"/>
              <a:gd name="connsiteX8" fmla="*/ 1227672 w 1228779"/>
              <a:gd name="connsiteY8" fmla="*/ 1507066 h 4512734"/>
              <a:gd name="connsiteX9" fmla="*/ 922870 w 1228779"/>
              <a:gd name="connsiteY9" fmla="*/ 0 h 4512734"/>
              <a:gd name="connsiteX0" fmla="*/ 575737 w 1152579"/>
              <a:gd name="connsiteY0" fmla="*/ 16934 h 4512734"/>
              <a:gd name="connsiteX1" fmla="*/ 846668 w 1152579"/>
              <a:gd name="connsiteY1" fmla="*/ 1473199 h 4512734"/>
              <a:gd name="connsiteX2" fmla="*/ 152406 w 1152579"/>
              <a:gd name="connsiteY2" fmla="*/ 2717800 h 4512734"/>
              <a:gd name="connsiteX3" fmla="*/ 3 w 1152579"/>
              <a:gd name="connsiteY3" fmla="*/ 3716868 h 4512734"/>
              <a:gd name="connsiteX4" fmla="*/ 550337 w 1152579"/>
              <a:gd name="connsiteY4" fmla="*/ 4512734 h 4512734"/>
              <a:gd name="connsiteX5" fmla="*/ 804337 w 1152579"/>
              <a:gd name="connsiteY5" fmla="*/ 4343400 h 4512734"/>
              <a:gd name="connsiteX6" fmla="*/ 347139 w 1152579"/>
              <a:gd name="connsiteY6" fmla="*/ 3699933 h 4512734"/>
              <a:gd name="connsiteX7" fmla="*/ 406403 w 1152579"/>
              <a:gd name="connsiteY7" fmla="*/ 2717799 h 4512734"/>
              <a:gd name="connsiteX8" fmla="*/ 1151472 w 1152579"/>
              <a:gd name="connsiteY8" fmla="*/ 1507066 h 4512734"/>
              <a:gd name="connsiteX9" fmla="*/ 846670 w 1152579"/>
              <a:gd name="connsiteY9" fmla="*/ 0 h 4512734"/>
              <a:gd name="connsiteX0" fmla="*/ 575737 w 1152579"/>
              <a:gd name="connsiteY0" fmla="*/ 16934 h 4512734"/>
              <a:gd name="connsiteX1" fmla="*/ 846668 w 1152579"/>
              <a:gd name="connsiteY1" fmla="*/ 1473199 h 4512734"/>
              <a:gd name="connsiteX2" fmla="*/ 152406 w 1152579"/>
              <a:gd name="connsiteY2" fmla="*/ 2717800 h 4512734"/>
              <a:gd name="connsiteX3" fmla="*/ 3 w 1152579"/>
              <a:gd name="connsiteY3" fmla="*/ 3716868 h 4512734"/>
              <a:gd name="connsiteX4" fmla="*/ 550337 w 1152579"/>
              <a:gd name="connsiteY4" fmla="*/ 4512734 h 4512734"/>
              <a:gd name="connsiteX5" fmla="*/ 804337 w 1152579"/>
              <a:gd name="connsiteY5" fmla="*/ 4343400 h 4512734"/>
              <a:gd name="connsiteX6" fmla="*/ 347139 w 1152579"/>
              <a:gd name="connsiteY6" fmla="*/ 3699933 h 4512734"/>
              <a:gd name="connsiteX7" fmla="*/ 406403 w 1152579"/>
              <a:gd name="connsiteY7" fmla="*/ 2717799 h 4512734"/>
              <a:gd name="connsiteX8" fmla="*/ 1151472 w 1152579"/>
              <a:gd name="connsiteY8" fmla="*/ 1507066 h 4512734"/>
              <a:gd name="connsiteX9" fmla="*/ 846670 w 1152579"/>
              <a:gd name="connsiteY9" fmla="*/ 0 h 4512734"/>
              <a:gd name="connsiteX0" fmla="*/ 575737 w 1156404"/>
              <a:gd name="connsiteY0" fmla="*/ 16934 h 4512734"/>
              <a:gd name="connsiteX1" fmla="*/ 846668 w 1156404"/>
              <a:gd name="connsiteY1" fmla="*/ 1473199 h 4512734"/>
              <a:gd name="connsiteX2" fmla="*/ 152406 w 1156404"/>
              <a:gd name="connsiteY2" fmla="*/ 2717800 h 4512734"/>
              <a:gd name="connsiteX3" fmla="*/ 3 w 1156404"/>
              <a:gd name="connsiteY3" fmla="*/ 3716868 h 4512734"/>
              <a:gd name="connsiteX4" fmla="*/ 550337 w 1156404"/>
              <a:gd name="connsiteY4" fmla="*/ 4512734 h 4512734"/>
              <a:gd name="connsiteX5" fmla="*/ 804337 w 1156404"/>
              <a:gd name="connsiteY5" fmla="*/ 4343400 h 4512734"/>
              <a:gd name="connsiteX6" fmla="*/ 347139 w 1156404"/>
              <a:gd name="connsiteY6" fmla="*/ 3699933 h 4512734"/>
              <a:gd name="connsiteX7" fmla="*/ 541870 w 1156404"/>
              <a:gd name="connsiteY7" fmla="*/ 2717799 h 4512734"/>
              <a:gd name="connsiteX8" fmla="*/ 1151472 w 1156404"/>
              <a:gd name="connsiteY8" fmla="*/ 1507066 h 4512734"/>
              <a:gd name="connsiteX9" fmla="*/ 846670 w 1156404"/>
              <a:gd name="connsiteY9" fmla="*/ 0 h 4512734"/>
              <a:gd name="connsiteX0" fmla="*/ 582943 w 1163610"/>
              <a:gd name="connsiteY0" fmla="*/ 16934 h 4512734"/>
              <a:gd name="connsiteX1" fmla="*/ 853874 w 1163610"/>
              <a:gd name="connsiteY1" fmla="*/ 1473199 h 4512734"/>
              <a:gd name="connsiteX2" fmla="*/ 269679 w 1163610"/>
              <a:gd name="connsiteY2" fmla="*/ 2683933 h 4512734"/>
              <a:gd name="connsiteX3" fmla="*/ 7209 w 1163610"/>
              <a:gd name="connsiteY3" fmla="*/ 3716868 h 4512734"/>
              <a:gd name="connsiteX4" fmla="*/ 557543 w 1163610"/>
              <a:gd name="connsiteY4" fmla="*/ 4512734 h 4512734"/>
              <a:gd name="connsiteX5" fmla="*/ 811543 w 1163610"/>
              <a:gd name="connsiteY5" fmla="*/ 4343400 h 4512734"/>
              <a:gd name="connsiteX6" fmla="*/ 354345 w 1163610"/>
              <a:gd name="connsiteY6" fmla="*/ 3699933 h 4512734"/>
              <a:gd name="connsiteX7" fmla="*/ 549076 w 1163610"/>
              <a:gd name="connsiteY7" fmla="*/ 2717799 h 4512734"/>
              <a:gd name="connsiteX8" fmla="*/ 1158678 w 1163610"/>
              <a:gd name="connsiteY8" fmla="*/ 1507066 h 4512734"/>
              <a:gd name="connsiteX9" fmla="*/ 853876 w 1163610"/>
              <a:gd name="connsiteY9" fmla="*/ 0 h 4512734"/>
              <a:gd name="connsiteX0" fmla="*/ 582943 w 1163610"/>
              <a:gd name="connsiteY0" fmla="*/ 16934 h 4512734"/>
              <a:gd name="connsiteX1" fmla="*/ 853874 w 1163610"/>
              <a:gd name="connsiteY1" fmla="*/ 1473199 h 4512734"/>
              <a:gd name="connsiteX2" fmla="*/ 269679 w 1163610"/>
              <a:gd name="connsiteY2" fmla="*/ 2683933 h 4512734"/>
              <a:gd name="connsiteX3" fmla="*/ 7209 w 1163610"/>
              <a:gd name="connsiteY3" fmla="*/ 3716868 h 4512734"/>
              <a:gd name="connsiteX4" fmla="*/ 557543 w 1163610"/>
              <a:gd name="connsiteY4" fmla="*/ 4512734 h 4512734"/>
              <a:gd name="connsiteX5" fmla="*/ 811543 w 1163610"/>
              <a:gd name="connsiteY5" fmla="*/ 4343400 h 4512734"/>
              <a:gd name="connsiteX6" fmla="*/ 354345 w 1163610"/>
              <a:gd name="connsiteY6" fmla="*/ 3699933 h 4512734"/>
              <a:gd name="connsiteX7" fmla="*/ 549076 w 1163610"/>
              <a:gd name="connsiteY7" fmla="*/ 2717799 h 4512734"/>
              <a:gd name="connsiteX8" fmla="*/ 1158678 w 1163610"/>
              <a:gd name="connsiteY8" fmla="*/ 1507066 h 4512734"/>
              <a:gd name="connsiteX9" fmla="*/ 853876 w 1163610"/>
              <a:gd name="connsiteY9" fmla="*/ 0 h 4512734"/>
              <a:gd name="connsiteX0" fmla="*/ 582943 w 1163610"/>
              <a:gd name="connsiteY0" fmla="*/ 94507 h 4590307"/>
              <a:gd name="connsiteX1" fmla="*/ 608345 w 1163610"/>
              <a:gd name="connsiteY1" fmla="*/ 111440 h 4590307"/>
              <a:gd name="connsiteX2" fmla="*/ 853874 w 1163610"/>
              <a:gd name="connsiteY2" fmla="*/ 1550772 h 4590307"/>
              <a:gd name="connsiteX3" fmla="*/ 269679 w 1163610"/>
              <a:gd name="connsiteY3" fmla="*/ 2761506 h 4590307"/>
              <a:gd name="connsiteX4" fmla="*/ 7209 w 1163610"/>
              <a:gd name="connsiteY4" fmla="*/ 3794441 h 4590307"/>
              <a:gd name="connsiteX5" fmla="*/ 557543 w 1163610"/>
              <a:gd name="connsiteY5" fmla="*/ 4590307 h 4590307"/>
              <a:gd name="connsiteX6" fmla="*/ 811543 w 1163610"/>
              <a:gd name="connsiteY6" fmla="*/ 4420973 h 4590307"/>
              <a:gd name="connsiteX7" fmla="*/ 354345 w 1163610"/>
              <a:gd name="connsiteY7" fmla="*/ 3777506 h 4590307"/>
              <a:gd name="connsiteX8" fmla="*/ 549076 w 1163610"/>
              <a:gd name="connsiteY8" fmla="*/ 2795372 h 4590307"/>
              <a:gd name="connsiteX9" fmla="*/ 1158678 w 1163610"/>
              <a:gd name="connsiteY9" fmla="*/ 1584639 h 4590307"/>
              <a:gd name="connsiteX10" fmla="*/ 853876 w 1163610"/>
              <a:gd name="connsiteY10" fmla="*/ 77573 h 4590307"/>
              <a:gd name="connsiteX0" fmla="*/ 582943 w 1162637"/>
              <a:gd name="connsiteY0" fmla="*/ 94507 h 4590307"/>
              <a:gd name="connsiteX1" fmla="*/ 608345 w 1162637"/>
              <a:gd name="connsiteY1" fmla="*/ 111440 h 4590307"/>
              <a:gd name="connsiteX2" fmla="*/ 853874 w 1162637"/>
              <a:gd name="connsiteY2" fmla="*/ 1550772 h 4590307"/>
              <a:gd name="connsiteX3" fmla="*/ 269679 w 1162637"/>
              <a:gd name="connsiteY3" fmla="*/ 2761506 h 4590307"/>
              <a:gd name="connsiteX4" fmla="*/ 7209 w 1162637"/>
              <a:gd name="connsiteY4" fmla="*/ 3794441 h 4590307"/>
              <a:gd name="connsiteX5" fmla="*/ 557543 w 1162637"/>
              <a:gd name="connsiteY5" fmla="*/ 4590307 h 4590307"/>
              <a:gd name="connsiteX6" fmla="*/ 811543 w 1162637"/>
              <a:gd name="connsiteY6" fmla="*/ 4420973 h 4590307"/>
              <a:gd name="connsiteX7" fmla="*/ 354345 w 1162637"/>
              <a:gd name="connsiteY7" fmla="*/ 3777506 h 4590307"/>
              <a:gd name="connsiteX8" fmla="*/ 549076 w 1162637"/>
              <a:gd name="connsiteY8" fmla="*/ 2795372 h 4590307"/>
              <a:gd name="connsiteX9" fmla="*/ 1158678 w 1162637"/>
              <a:gd name="connsiteY9" fmla="*/ 1584639 h 4590307"/>
              <a:gd name="connsiteX10" fmla="*/ 828476 w 1162637"/>
              <a:gd name="connsiteY10" fmla="*/ 77573 h 4590307"/>
              <a:gd name="connsiteX0" fmla="*/ 582943 w 1163181"/>
              <a:gd name="connsiteY0" fmla="*/ 94507 h 4590307"/>
              <a:gd name="connsiteX1" fmla="*/ 608345 w 1163181"/>
              <a:gd name="connsiteY1" fmla="*/ 111440 h 4590307"/>
              <a:gd name="connsiteX2" fmla="*/ 853874 w 1163181"/>
              <a:gd name="connsiteY2" fmla="*/ 1550772 h 4590307"/>
              <a:gd name="connsiteX3" fmla="*/ 269679 w 1163181"/>
              <a:gd name="connsiteY3" fmla="*/ 2761506 h 4590307"/>
              <a:gd name="connsiteX4" fmla="*/ 7209 w 1163181"/>
              <a:gd name="connsiteY4" fmla="*/ 3794441 h 4590307"/>
              <a:gd name="connsiteX5" fmla="*/ 557543 w 1163181"/>
              <a:gd name="connsiteY5" fmla="*/ 4590307 h 4590307"/>
              <a:gd name="connsiteX6" fmla="*/ 811543 w 1163181"/>
              <a:gd name="connsiteY6" fmla="*/ 4420973 h 4590307"/>
              <a:gd name="connsiteX7" fmla="*/ 354345 w 1163181"/>
              <a:gd name="connsiteY7" fmla="*/ 3777506 h 4590307"/>
              <a:gd name="connsiteX8" fmla="*/ 549076 w 1163181"/>
              <a:gd name="connsiteY8" fmla="*/ 2795372 h 4590307"/>
              <a:gd name="connsiteX9" fmla="*/ 1158678 w 1163181"/>
              <a:gd name="connsiteY9" fmla="*/ 1584639 h 4590307"/>
              <a:gd name="connsiteX10" fmla="*/ 828476 w 1163181"/>
              <a:gd name="connsiteY10" fmla="*/ 77573 h 4590307"/>
              <a:gd name="connsiteX0" fmla="*/ 582943 w 1163181"/>
              <a:gd name="connsiteY0" fmla="*/ 18163 h 4513963"/>
              <a:gd name="connsiteX1" fmla="*/ 633745 w 1163181"/>
              <a:gd name="connsiteY1" fmla="*/ 162096 h 4513963"/>
              <a:gd name="connsiteX2" fmla="*/ 853874 w 1163181"/>
              <a:gd name="connsiteY2" fmla="*/ 1474428 h 4513963"/>
              <a:gd name="connsiteX3" fmla="*/ 269679 w 1163181"/>
              <a:gd name="connsiteY3" fmla="*/ 2685162 h 4513963"/>
              <a:gd name="connsiteX4" fmla="*/ 7209 w 1163181"/>
              <a:gd name="connsiteY4" fmla="*/ 3718097 h 4513963"/>
              <a:gd name="connsiteX5" fmla="*/ 557543 w 1163181"/>
              <a:gd name="connsiteY5" fmla="*/ 4513963 h 4513963"/>
              <a:gd name="connsiteX6" fmla="*/ 811543 w 1163181"/>
              <a:gd name="connsiteY6" fmla="*/ 4344629 h 4513963"/>
              <a:gd name="connsiteX7" fmla="*/ 354345 w 1163181"/>
              <a:gd name="connsiteY7" fmla="*/ 3701162 h 4513963"/>
              <a:gd name="connsiteX8" fmla="*/ 549076 w 1163181"/>
              <a:gd name="connsiteY8" fmla="*/ 2719028 h 4513963"/>
              <a:gd name="connsiteX9" fmla="*/ 1158678 w 1163181"/>
              <a:gd name="connsiteY9" fmla="*/ 1508295 h 4513963"/>
              <a:gd name="connsiteX10" fmla="*/ 828476 w 1163181"/>
              <a:gd name="connsiteY10" fmla="*/ 1229 h 4513963"/>
              <a:gd name="connsiteX0" fmla="*/ 582943 w 1163181"/>
              <a:gd name="connsiteY0" fmla="*/ 16934 h 4512734"/>
              <a:gd name="connsiteX1" fmla="*/ 8538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63181"/>
              <a:gd name="connsiteY0" fmla="*/ 16934 h 4512734"/>
              <a:gd name="connsiteX1" fmla="*/ 8792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63181"/>
              <a:gd name="connsiteY0" fmla="*/ 16934 h 4512734"/>
              <a:gd name="connsiteX1" fmla="*/ 879274 w 1163181"/>
              <a:gd name="connsiteY1" fmla="*/ 1473199 h 4512734"/>
              <a:gd name="connsiteX2" fmla="*/ 269679 w 1163181"/>
              <a:gd name="connsiteY2" fmla="*/ 2683933 h 4512734"/>
              <a:gd name="connsiteX3" fmla="*/ 7209 w 1163181"/>
              <a:gd name="connsiteY3" fmla="*/ 3716868 h 4512734"/>
              <a:gd name="connsiteX4" fmla="*/ 557543 w 1163181"/>
              <a:gd name="connsiteY4" fmla="*/ 4512734 h 4512734"/>
              <a:gd name="connsiteX5" fmla="*/ 811543 w 1163181"/>
              <a:gd name="connsiteY5" fmla="*/ 4343400 h 4512734"/>
              <a:gd name="connsiteX6" fmla="*/ 354345 w 1163181"/>
              <a:gd name="connsiteY6" fmla="*/ 3699933 h 4512734"/>
              <a:gd name="connsiteX7" fmla="*/ 549076 w 1163181"/>
              <a:gd name="connsiteY7" fmla="*/ 2717799 h 4512734"/>
              <a:gd name="connsiteX8" fmla="*/ 1158678 w 1163181"/>
              <a:gd name="connsiteY8" fmla="*/ 1507066 h 4512734"/>
              <a:gd name="connsiteX9" fmla="*/ 828476 w 1163181"/>
              <a:gd name="connsiteY9" fmla="*/ 0 h 4512734"/>
              <a:gd name="connsiteX0" fmla="*/ 582943 w 1158707"/>
              <a:gd name="connsiteY0" fmla="*/ 16934 h 4512734"/>
              <a:gd name="connsiteX1" fmla="*/ 879274 w 1158707"/>
              <a:gd name="connsiteY1" fmla="*/ 1473199 h 4512734"/>
              <a:gd name="connsiteX2" fmla="*/ 269679 w 1158707"/>
              <a:gd name="connsiteY2" fmla="*/ 2683933 h 4512734"/>
              <a:gd name="connsiteX3" fmla="*/ 7209 w 1158707"/>
              <a:gd name="connsiteY3" fmla="*/ 3716868 h 4512734"/>
              <a:gd name="connsiteX4" fmla="*/ 557543 w 1158707"/>
              <a:gd name="connsiteY4" fmla="*/ 4512734 h 4512734"/>
              <a:gd name="connsiteX5" fmla="*/ 811543 w 1158707"/>
              <a:gd name="connsiteY5" fmla="*/ 4343400 h 4512734"/>
              <a:gd name="connsiteX6" fmla="*/ 354345 w 1158707"/>
              <a:gd name="connsiteY6" fmla="*/ 3699933 h 4512734"/>
              <a:gd name="connsiteX7" fmla="*/ 549076 w 1158707"/>
              <a:gd name="connsiteY7" fmla="*/ 2717799 h 4512734"/>
              <a:gd name="connsiteX8" fmla="*/ 1158678 w 1158707"/>
              <a:gd name="connsiteY8" fmla="*/ 1507066 h 4512734"/>
              <a:gd name="connsiteX9" fmla="*/ 828476 w 1158707"/>
              <a:gd name="connsiteY9" fmla="*/ 0 h 4512734"/>
              <a:gd name="connsiteX0" fmla="*/ 582943 w 1124843"/>
              <a:gd name="connsiteY0" fmla="*/ 16934 h 4512734"/>
              <a:gd name="connsiteX1" fmla="*/ 879274 w 1124843"/>
              <a:gd name="connsiteY1" fmla="*/ 1473199 h 4512734"/>
              <a:gd name="connsiteX2" fmla="*/ 269679 w 1124843"/>
              <a:gd name="connsiteY2" fmla="*/ 2683933 h 4512734"/>
              <a:gd name="connsiteX3" fmla="*/ 7209 w 1124843"/>
              <a:gd name="connsiteY3" fmla="*/ 3716868 h 4512734"/>
              <a:gd name="connsiteX4" fmla="*/ 557543 w 1124843"/>
              <a:gd name="connsiteY4" fmla="*/ 4512734 h 4512734"/>
              <a:gd name="connsiteX5" fmla="*/ 811543 w 1124843"/>
              <a:gd name="connsiteY5" fmla="*/ 4343400 h 4512734"/>
              <a:gd name="connsiteX6" fmla="*/ 354345 w 1124843"/>
              <a:gd name="connsiteY6" fmla="*/ 3699933 h 4512734"/>
              <a:gd name="connsiteX7" fmla="*/ 549076 w 1124843"/>
              <a:gd name="connsiteY7" fmla="*/ 2717799 h 4512734"/>
              <a:gd name="connsiteX8" fmla="*/ 1124812 w 1124843"/>
              <a:gd name="connsiteY8" fmla="*/ 1515533 h 4512734"/>
              <a:gd name="connsiteX9" fmla="*/ 828476 w 1124843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2943 w 1124846"/>
              <a:gd name="connsiteY0" fmla="*/ 16934 h 4512734"/>
              <a:gd name="connsiteX1" fmla="*/ 879274 w 1124846"/>
              <a:gd name="connsiteY1" fmla="*/ 1473199 h 4512734"/>
              <a:gd name="connsiteX2" fmla="*/ 269679 w 1124846"/>
              <a:gd name="connsiteY2" fmla="*/ 2683933 h 4512734"/>
              <a:gd name="connsiteX3" fmla="*/ 7209 w 1124846"/>
              <a:gd name="connsiteY3" fmla="*/ 3716868 h 4512734"/>
              <a:gd name="connsiteX4" fmla="*/ 557543 w 1124846"/>
              <a:gd name="connsiteY4" fmla="*/ 4512734 h 4512734"/>
              <a:gd name="connsiteX5" fmla="*/ 811543 w 1124846"/>
              <a:gd name="connsiteY5" fmla="*/ 4343400 h 4512734"/>
              <a:gd name="connsiteX6" fmla="*/ 354345 w 1124846"/>
              <a:gd name="connsiteY6" fmla="*/ 3699933 h 4512734"/>
              <a:gd name="connsiteX7" fmla="*/ 549076 w 1124846"/>
              <a:gd name="connsiteY7" fmla="*/ 2717799 h 4512734"/>
              <a:gd name="connsiteX8" fmla="*/ 1124812 w 1124846"/>
              <a:gd name="connsiteY8" fmla="*/ 1515533 h 4512734"/>
              <a:gd name="connsiteX9" fmla="*/ 828476 w 1124846"/>
              <a:gd name="connsiteY9" fmla="*/ 0 h 4512734"/>
              <a:gd name="connsiteX0" fmla="*/ 586568 w 1128471"/>
              <a:gd name="connsiteY0" fmla="*/ 16934 h 4512734"/>
              <a:gd name="connsiteX1" fmla="*/ 882899 w 1128471"/>
              <a:gd name="connsiteY1" fmla="*/ 1473199 h 4512734"/>
              <a:gd name="connsiteX2" fmla="*/ 273304 w 1128471"/>
              <a:gd name="connsiteY2" fmla="*/ 2683933 h 4512734"/>
              <a:gd name="connsiteX3" fmla="*/ 10834 w 1128471"/>
              <a:gd name="connsiteY3" fmla="*/ 3716868 h 4512734"/>
              <a:gd name="connsiteX4" fmla="*/ 561168 w 1128471"/>
              <a:gd name="connsiteY4" fmla="*/ 4512734 h 4512734"/>
              <a:gd name="connsiteX5" fmla="*/ 815168 w 1128471"/>
              <a:gd name="connsiteY5" fmla="*/ 4343400 h 4512734"/>
              <a:gd name="connsiteX6" fmla="*/ 357970 w 1128471"/>
              <a:gd name="connsiteY6" fmla="*/ 3699933 h 4512734"/>
              <a:gd name="connsiteX7" fmla="*/ 552701 w 1128471"/>
              <a:gd name="connsiteY7" fmla="*/ 2717799 h 4512734"/>
              <a:gd name="connsiteX8" fmla="*/ 1128437 w 1128471"/>
              <a:gd name="connsiteY8" fmla="*/ 1515533 h 4512734"/>
              <a:gd name="connsiteX9" fmla="*/ 832101 w 1128471"/>
              <a:gd name="connsiteY9" fmla="*/ 0 h 45127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9991 w 1133294"/>
              <a:gd name="connsiteY5" fmla="*/ 4343400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91391 w 1133294"/>
              <a:gd name="connsiteY0" fmla="*/ 16934 h 4614334"/>
              <a:gd name="connsiteX1" fmla="*/ 887722 w 1133294"/>
              <a:gd name="connsiteY1" fmla="*/ 1473199 h 4614334"/>
              <a:gd name="connsiteX2" fmla="*/ 278127 w 1133294"/>
              <a:gd name="connsiteY2" fmla="*/ 2683933 h 4614334"/>
              <a:gd name="connsiteX3" fmla="*/ 15657 w 1133294"/>
              <a:gd name="connsiteY3" fmla="*/ 3716868 h 4614334"/>
              <a:gd name="connsiteX4" fmla="*/ 650657 w 1133294"/>
              <a:gd name="connsiteY4" fmla="*/ 4614334 h 4614334"/>
              <a:gd name="connsiteX5" fmla="*/ 819991 w 1133294"/>
              <a:gd name="connsiteY5" fmla="*/ 4343400 h 4614334"/>
              <a:gd name="connsiteX6" fmla="*/ 362793 w 1133294"/>
              <a:gd name="connsiteY6" fmla="*/ 3699933 h 4614334"/>
              <a:gd name="connsiteX7" fmla="*/ 557524 w 1133294"/>
              <a:gd name="connsiteY7" fmla="*/ 2717799 h 4614334"/>
              <a:gd name="connsiteX8" fmla="*/ 1133260 w 1133294"/>
              <a:gd name="connsiteY8" fmla="*/ 1515533 h 4614334"/>
              <a:gd name="connsiteX9" fmla="*/ 836924 w 1133294"/>
              <a:gd name="connsiteY9" fmla="*/ 0 h 4614334"/>
              <a:gd name="connsiteX0" fmla="*/ 587035 w 1128938"/>
              <a:gd name="connsiteY0" fmla="*/ 16934 h 4614334"/>
              <a:gd name="connsiteX1" fmla="*/ 883366 w 1128938"/>
              <a:gd name="connsiteY1" fmla="*/ 1473199 h 4614334"/>
              <a:gd name="connsiteX2" fmla="*/ 273771 w 1128938"/>
              <a:gd name="connsiteY2" fmla="*/ 2683933 h 4614334"/>
              <a:gd name="connsiteX3" fmla="*/ 11301 w 1128938"/>
              <a:gd name="connsiteY3" fmla="*/ 3716868 h 4614334"/>
              <a:gd name="connsiteX4" fmla="*/ 570101 w 1128938"/>
              <a:gd name="connsiteY4" fmla="*/ 4614334 h 4614334"/>
              <a:gd name="connsiteX5" fmla="*/ 815635 w 1128938"/>
              <a:gd name="connsiteY5" fmla="*/ 4343400 h 4614334"/>
              <a:gd name="connsiteX6" fmla="*/ 358437 w 1128938"/>
              <a:gd name="connsiteY6" fmla="*/ 3699933 h 4614334"/>
              <a:gd name="connsiteX7" fmla="*/ 553168 w 1128938"/>
              <a:gd name="connsiteY7" fmla="*/ 2717799 h 4614334"/>
              <a:gd name="connsiteX8" fmla="*/ 1128904 w 1128938"/>
              <a:gd name="connsiteY8" fmla="*/ 1515533 h 4614334"/>
              <a:gd name="connsiteX9" fmla="*/ 832568 w 1128938"/>
              <a:gd name="connsiteY9" fmla="*/ 0 h 4614334"/>
              <a:gd name="connsiteX0" fmla="*/ 587035 w 1128938"/>
              <a:gd name="connsiteY0" fmla="*/ 16934 h 4614334"/>
              <a:gd name="connsiteX1" fmla="*/ 883366 w 1128938"/>
              <a:gd name="connsiteY1" fmla="*/ 1473199 h 4614334"/>
              <a:gd name="connsiteX2" fmla="*/ 273771 w 1128938"/>
              <a:gd name="connsiteY2" fmla="*/ 2683933 h 4614334"/>
              <a:gd name="connsiteX3" fmla="*/ 11301 w 1128938"/>
              <a:gd name="connsiteY3" fmla="*/ 3716868 h 4614334"/>
              <a:gd name="connsiteX4" fmla="*/ 570101 w 1128938"/>
              <a:gd name="connsiteY4" fmla="*/ 4614334 h 4614334"/>
              <a:gd name="connsiteX5" fmla="*/ 846115 w 1128938"/>
              <a:gd name="connsiteY5" fmla="*/ 4549140 h 4614334"/>
              <a:gd name="connsiteX6" fmla="*/ 358437 w 1128938"/>
              <a:gd name="connsiteY6" fmla="*/ 3699933 h 4614334"/>
              <a:gd name="connsiteX7" fmla="*/ 553168 w 1128938"/>
              <a:gd name="connsiteY7" fmla="*/ 2717799 h 4614334"/>
              <a:gd name="connsiteX8" fmla="*/ 1128904 w 1128938"/>
              <a:gd name="connsiteY8" fmla="*/ 1515533 h 4614334"/>
              <a:gd name="connsiteX9" fmla="*/ 832568 w 1128938"/>
              <a:gd name="connsiteY9" fmla="*/ 0 h 4614334"/>
              <a:gd name="connsiteX0" fmla="*/ 587035 w 1128938"/>
              <a:gd name="connsiteY0" fmla="*/ 16934 h 4614334"/>
              <a:gd name="connsiteX1" fmla="*/ 883366 w 1128938"/>
              <a:gd name="connsiteY1" fmla="*/ 1473199 h 4614334"/>
              <a:gd name="connsiteX2" fmla="*/ 273771 w 1128938"/>
              <a:gd name="connsiteY2" fmla="*/ 2683933 h 4614334"/>
              <a:gd name="connsiteX3" fmla="*/ 11301 w 1128938"/>
              <a:gd name="connsiteY3" fmla="*/ 3716868 h 4614334"/>
              <a:gd name="connsiteX4" fmla="*/ 570101 w 1128938"/>
              <a:gd name="connsiteY4" fmla="*/ 4614334 h 4614334"/>
              <a:gd name="connsiteX5" fmla="*/ 846115 w 1128938"/>
              <a:gd name="connsiteY5" fmla="*/ 4549140 h 4614334"/>
              <a:gd name="connsiteX6" fmla="*/ 358437 w 1128938"/>
              <a:gd name="connsiteY6" fmla="*/ 3699933 h 4614334"/>
              <a:gd name="connsiteX7" fmla="*/ 553168 w 1128938"/>
              <a:gd name="connsiteY7" fmla="*/ 2717799 h 4614334"/>
              <a:gd name="connsiteX8" fmla="*/ 1128904 w 1128938"/>
              <a:gd name="connsiteY8" fmla="*/ 1515533 h 4614334"/>
              <a:gd name="connsiteX9" fmla="*/ 832568 w 1128938"/>
              <a:gd name="connsiteY9" fmla="*/ 0 h 4614334"/>
              <a:gd name="connsiteX0" fmla="*/ 587035 w 1128938"/>
              <a:gd name="connsiteY0" fmla="*/ 16934 h 4614334"/>
              <a:gd name="connsiteX1" fmla="*/ 883366 w 1128938"/>
              <a:gd name="connsiteY1" fmla="*/ 1473199 h 4614334"/>
              <a:gd name="connsiteX2" fmla="*/ 273771 w 1128938"/>
              <a:gd name="connsiteY2" fmla="*/ 2683933 h 4614334"/>
              <a:gd name="connsiteX3" fmla="*/ 11301 w 1128938"/>
              <a:gd name="connsiteY3" fmla="*/ 3716868 h 4614334"/>
              <a:gd name="connsiteX4" fmla="*/ 570101 w 1128938"/>
              <a:gd name="connsiteY4" fmla="*/ 4614334 h 4614334"/>
              <a:gd name="connsiteX5" fmla="*/ 846115 w 1128938"/>
              <a:gd name="connsiteY5" fmla="*/ 4549140 h 4614334"/>
              <a:gd name="connsiteX6" fmla="*/ 358437 w 1128938"/>
              <a:gd name="connsiteY6" fmla="*/ 3699933 h 4614334"/>
              <a:gd name="connsiteX7" fmla="*/ 553168 w 1128938"/>
              <a:gd name="connsiteY7" fmla="*/ 2717799 h 4614334"/>
              <a:gd name="connsiteX8" fmla="*/ 1128904 w 1128938"/>
              <a:gd name="connsiteY8" fmla="*/ 1515533 h 4614334"/>
              <a:gd name="connsiteX9" fmla="*/ 832568 w 1128938"/>
              <a:gd name="connsiteY9" fmla="*/ 0 h 4614334"/>
              <a:gd name="connsiteX0" fmla="*/ 587035 w 1128932"/>
              <a:gd name="connsiteY0" fmla="*/ 16934 h 4614334"/>
              <a:gd name="connsiteX1" fmla="*/ 883366 w 1128932"/>
              <a:gd name="connsiteY1" fmla="*/ 1473199 h 4614334"/>
              <a:gd name="connsiteX2" fmla="*/ 273771 w 1128932"/>
              <a:gd name="connsiteY2" fmla="*/ 2683933 h 4614334"/>
              <a:gd name="connsiteX3" fmla="*/ 11301 w 1128932"/>
              <a:gd name="connsiteY3" fmla="*/ 3716868 h 4614334"/>
              <a:gd name="connsiteX4" fmla="*/ 570101 w 1128932"/>
              <a:gd name="connsiteY4" fmla="*/ 4614334 h 4614334"/>
              <a:gd name="connsiteX5" fmla="*/ 846115 w 1128932"/>
              <a:gd name="connsiteY5" fmla="*/ 4549140 h 4614334"/>
              <a:gd name="connsiteX6" fmla="*/ 647997 w 1128932"/>
              <a:gd name="connsiteY6" fmla="*/ 3699933 h 4614334"/>
              <a:gd name="connsiteX7" fmla="*/ 553168 w 1128932"/>
              <a:gd name="connsiteY7" fmla="*/ 2717799 h 4614334"/>
              <a:gd name="connsiteX8" fmla="*/ 1128904 w 1128932"/>
              <a:gd name="connsiteY8" fmla="*/ 1515533 h 4614334"/>
              <a:gd name="connsiteX9" fmla="*/ 832568 w 1128932"/>
              <a:gd name="connsiteY9" fmla="*/ 0 h 4614334"/>
              <a:gd name="connsiteX0" fmla="*/ 344867 w 886764"/>
              <a:gd name="connsiteY0" fmla="*/ 16934 h 4614334"/>
              <a:gd name="connsiteX1" fmla="*/ 641198 w 886764"/>
              <a:gd name="connsiteY1" fmla="*/ 1473199 h 4614334"/>
              <a:gd name="connsiteX2" fmla="*/ 31603 w 886764"/>
              <a:gd name="connsiteY2" fmla="*/ 2683933 h 4614334"/>
              <a:gd name="connsiteX3" fmla="*/ 112033 w 886764"/>
              <a:gd name="connsiteY3" fmla="*/ 3709248 h 4614334"/>
              <a:gd name="connsiteX4" fmla="*/ 327933 w 886764"/>
              <a:gd name="connsiteY4" fmla="*/ 4614334 h 4614334"/>
              <a:gd name="connsiteX5" fmla="*/ 603947 w 886764"/>
              <a:gd name="connsiteY5" fmla="*/ 4549140 h 4614334"/>
              <a:gd name="connsiteX6" fmla="*/ 405829 w 886764"/>
              <a:gd name="connsiteY6" fmla="*/ 3699933 h 4614334"/>
              <a:gd name="connsiteX7" fmla="*/ 311000 w 886764"/>
              <a:gd name="connsiteY7" fmla="*/ 2717799 h 4614334"/>
              <a:gd name="connsiteX8" fmla="*/ 886736 w 886764"/>
              <a:gd name="connsiteY8" fmla="*/ 1515533 h 4614334"/>
              <a:gd name="connsiteX9" fmla="*/ 590400 w 886764"/>
              <a:gd name="connsiteY9" fmla="*/ 0 h 4614334"/>
              <a:gd name="connsiteX0" fmla="*/ 344867 w 886738"/>
              <a:gd name="connsiteY0" fmla="*/ 16934 h 4614334"/>
              <a:gd name="connsiteX1" fmla="*/ 641198 w 886738"/>
              <a:gd name="connsiteY1" fmla="*/ 1473199 h 4614334"/>
              <a:gd name="connsiteX2" fmla="*/ 31603 w 886738"/>
              <a:gd name="connsiteY2" fmla="*/ 2683933 h 4614334"/>
              <a:gd name="connsiteX3" fmla="*/ 112033 w 886738"/>
              <a:gd name="connsiteY3" fmla="*/ 3709248 h 4614334"/>
              <a:gd name="connsiteX4" fmla="*/ 327933 w 886738"/>
              <a:gd name="connsiteY4" fmla="*/ 4614334 h 4614334"/>
              <a:gd name="connsiteX5" fmla="*/ 603947 w 886738"/>
              <a:gd name="connsiteY5" fmla="*/ 4549140 h 4614334"/>
              <a:gd name="connsiteX6" fmla="*/ 405829 w 886738"/>
              <a:gd name="connsiteY6" fmla="*/ 3699933 h 4614334"/>
              <a:gd name="connsiteX7" fmla="*/ 585320 w 886738"/>
              <a:gd name="connsiteY7" fmla="*/ 2733039 h 4614334"/>
              <a:gd name="connsiteX8" fmla="*/ 886736 w 886738"/>
              <a:gd name="connsiteY8" fmla="*/ 1515533 h 4614334"/>
              <a:gd name="connsiteX9" fmla="*/ 590400 w 886738"/>
              <a:gd name="connsiteY9" fmla="*/ 0 h 4614334"/>
              <a:gd name="connsiteX0" fmla="*/ 232871 w 774742"/>
              <a:gd name="connsiteY0" fmla="*/ 16934 h 4614334"/>
              <a:gd name="connsiteX1" fmla="*/ 529202 w 774742"/>
              <a:gd name="connsiteY1" fmla="*/ 1473199 h 4614334"/>
              <a:gd name="connsiteX2" fmla="*/ 201547 w 774742"/>
              <a:gd name="connsiteY2" fmla="*/ 2699173 h 4614334"/>
              <a:gd name="connsiteX3" fmla="*/ 37 w 774742"/>
              <a:gd name="connsiteY3" fmla="*/ 3709248 h 4614334"/>
              <a:gd name="connsiteX4" fmla="*/ 215937 w 774742"/>
              <a:gd name="connsiteY4" fmla="*/ 4614334 h 4614334"/>
              <a:gd name="connsiteX5" fmla="*/ 491951 w 774742"/>
              <a:gd name="connsiteY5" fmla="*/ 4549140 h 4614334"/>
              <a:gd name="connsiteX6" fmla="*/ 293833 w 774742"/>
              <a:gd name="connsiteY6" fmla="*/ 3699933 h 4614334"/>
              <a:gd name="connsiteX7" fmla="*/ 473324 w 774742"/>
              <a:gd name="connsiteY7" fmla="*/ 2733039 h 4614334"/>
              <a:gd name="connsiteX8" fmla="*/ 774740 w 774742"/>
              <a:gd name="connsiteY8" fmla="*/ 1515533 h 4614334"/>
              <a:gd name="connsiteX9" fmla="*/ 478404 w 774742"/>
              <a:gd name="connsiteY9" fmla="*/ 0 h 4614334"/>
              <a:gd name="connsiteX0" fmla="*/ 232869 w 774740"/>
              <a:gd name="connsiteY0" fmla="*/ 16934 h 4614334"/>
              <a:gd name="connsiteX1" fmla="*/ 491100 w 774740"/>
              <a:gd name="connsiteY1" fmla="*/ 1473199 h 4614334"/>
              <a:gd name="connsiteX2" fmla="*/ 201545 w 774740"/>
              <a:gd name="connsiteY2" fmla="*/ 2699173 h 4614334"/>
              <a:gd name="connsiteX3" fmla="*/ 35 w 774740"/>
              <a:gd name="connsiteY3" fmla="*/ 3709248 h 4614334"/>
              <a:gd name="connsiteX4" fmla="*/ 215935 w 774740"/>
              <a:gd name="connsiteY4" fmla="*/ 4614334 h 4614334"/>
              <a:gd name="connsiteX5" fmla="*/ 491949 w 774740"/>
              <a:gd name="connsiteY5" fmla="*/ 4549140 h 4614334"/>
              <a:gd name="connsiteX6" fmla="*/ 293831 w 774740"/>
              <a:gd name="connsiteY6" fmla="*/ 3699933 h 4614334"/>
              <a:gd name="connsiteX7" fmla="*/ 473322 w 774740"/>
              <a:gd name="connsiteY7" fmla="*/ 2733039 h 4614334"/>
              <a:gd name="connsiteX8" fmla="*/ 774738 w 774740"/>
              <a:gd name="connsiteY8" fmla="*/ 1515533 h 4614334"/>
              <a:gd name="connsiteX9" fmla="*/ 478402 w 774740"/>
              <a:gd name="connsiteY9" fmla="*/ 0 h 4614334"/>
              <a:gd name="connsiteX0" fmla="*/ 232869 w 675681"/>
              <a:gd name="connsiteY0" fmla="*/ 16934 h 4614334"/>
              <a:gd name="connsiteX1" fmla="*/ 491100 w 675681"/>
              <a:gd name="connsiteY1" fmla="*/ 1473199 h 4614334"/>
              <a:gd name="connsiteX2" fmla="*/ 201545 w 675681"/>
              <a:gd name="connsiteY2" fmla="*/ 2699173 h 4614334"/>
              <a:gd name="connsiteX3" fmla="*/ 35 w 675681"/>
              <a:gd name="connsiteY3" fmla="*/ 3709248 h 4614334"/>
              <a:gd name="connsiteX4" fmla="*/ 215935 w 675681"/>
              <a:gd name="connsiteY4" fmla="*/ 4614334 h 4614334"/>
              <a:gd name="connsiteX5" fmla="*/ 491949 w 675681"/>
              <a:gd name="connsiteY5" fmla="*/ 4549140 h 4614334"/>
              <a:gd name="connsiteX6" fmla="*/ 293831 w 675681"/>
              <a:gd name="connsiteY6" fmla="*/ 3699933 h 4614334"/>
              <a:gd name="connsiteX7" fmla="*/ 473322 w 675681"/>
              <a:gd name="connsiteY7" fmla="*/ 2733039 h 4614334"/>
              <a:gd name="connsiteX8" fmla="*/ 675678 w 675681"/>
              <a:gd name="connsiteY8" fmla="*/ 1515533 h 4614334"/>
              <a:gd name="connsiteX9" fmla="*/ 478402 w 675681"/>
              <a:gd name="connsiteY9" fmla="*/ 0 h 4614334"/>
              <a:gd name="connsiteX0" fmla="*/ 232866 w 675678"/>
              <a:gd name="connsiteY0" fmla="*/ 16934 h 4614334"/>
              <a:gd name="connsiteX1" fmla="*/ 414897 w 675678"/>
              <a:gd name="connsiteY1" fmla="*/ 1473199 h 4614334"/>
              <a:gd name="connsiteX2" fmla="*/ 201542 w 675678"/>
              <a:gd name="connsiteY2" fmla="*/ 2699173 h 4614334"/>
              <a:gd name="connsiteX3" fmla="*/ 32 w 675678"/>
              <a:gd name="connsiteY3" fmla="*/ 3709248 h 4614334"/>
              <a:gd name="connsiteX4" fmla="*/ 215932 w 675678"/>
              <a:gd name="connsiteY4" fmla="*/ 4614334 h 4614334"/>
              <a:gd name="connsiteX5" fmla="*/ 491946 w 675678"/>
              <a:gd name="connsiteY5" fmla="*/ 4549140 h 4614334"/>
              <a:gd name="connsiteX6" fmla="*/ 293828 w 675678"/>
              <a:gd name="connsiteY6" fmla="*/ 3699933 h 4614334"/>
              <a:gd name="connsiteX7" fmla="*/ 473319 w 675678"/>
              <a:gd name="connsiteY7" fmla="*/ 2733039 h 4614334"/>
              <a:gd name="connsiteX8" fmla="*/ 675675 w 675678"/>
              <a:gd name="connsiteY8" fmla="*/ 1515533 h 4614334"/>
              <a:gd name="connsiteX9" fmla="*/ 478399 w 675678"/>
              <a:gd name="connsiteY9" fmla="*/ 0 h 4614334"/>
              <a:gd name="connsiteX0" fmla="*/ 232877 w 675689"/>
              <a:gd name="connsiteY0" fmla="*/ 16934 h 4633384"/>
              <a:gd name="connsiteX1" fmla="*/ 414908 w 675689"/>
              <a:gd name="connsiteY1" fmla="*/ 1473199 h 4633384"/>
              <a:gd name="connsiteX2" fmla="*/ 201553 w 675689"/>
              <a:gd name="connsiteY2" fmla="*/ 2699173 h 4633384"/>
              <a:gd name="connsiteX3" fmla="*/ 43 w 675689"/>
              <a:gd name="connsiteY3" fmla="*/ 3709248 h 4633384"/>
              <a:gd name="connsiteX4" fmla="*/ 182605 w 675689"/>
              <a:gd name="connsiteY4" fmla="*/ 4633384 h 4633384"/>
              <a:gd name="connsiteX5" fmla="*/ 491957 w 675689"/>
              <a:gd name="connsiteY5" fmla="*/ 4549140 h 4633384"/>
              <a:gd name="connsiteX6" fmla="*/ 293839 w 675689"/>
              <a:gd name="connsiteY6" fmla="*/ 3699933 h 4633384"/>
              <a:gd name="connsiteX7" fmla="*/ 473330 w 675689"/>
              <a:gd name="connsiteY7" fmla="*/ 2733039 h 4633384"/>
              <a:gd name="connsiteX8" fmla="*/ 675686 w 675689"/>
              <a:gd name="connsiteY8" fmla="*/ 1515533 h 4633384"/>
              <a:gd name="connsiteX9" fmla="*/ 478410 w 675689"/>
              <a:gd name="connsiteY9" fmla="*/ 0 h 4633384"/>
              <a:gd name="connsiteX0" fmla="*/ 232877 w 675689"/>
              <a:gd name="connsiteY0" fmla="*/ 16934 h 4633384"/>
              <a:gd name="connsiteX1" fmla="*/ 414908 w 675689"/>
              <a:gd name="connsiteY1" fmla="*/ 1473199 h 4633384"/>
              <a:gd name="connsiteX2" fmla="*/ 201553 w 675689"/>
              <a:gd name="connsiteY2" fmla="*/ 2699173 h 4633384"/>
              <a:gd name="connsiteX3" fmla="*/ 43 w 675689"/>
              <a:gd name="connsiteY3" fmla="*/ 3709248 h 4633384"/>
              <a:gd name="connsiteX4" fmla="*/ 182605 w 675689"/>
              <a:gd name="connsiteY4" fmla="*/ 4633384 h 4633384"/>
              <a:gd name="connsiteX5" fmla="*/ 477669 w 675689"/>
              <a:gd name="connsiteY5" fmla="*/ 4580096 h 4633384"/>
              <a:gd name="connsiteX6" fmla="*/ 293839 w 675689"/>
              <a:gd name="connsiteY6" fmla="*/ 3699933 h 4633384"/>
              <a:gd name="connsiteX7" fmla="*/ 473330 w 675689"/>
              <a:gd name="connsiteY7" fmla="*/ 2733039 h 4633384"/>
              <a:gd name="connsiteX8" fmla="*/ 675686 w 675689"/>
              <a:gd name="connsiteY8" fmla="*/ 1515533 h 4633384"/>
              <a:gd name="connsiteX9" fmla="*/ 478410 w 675689"/>
              <a:gd name="connsiteY9" fmla="*/ 0 h 4633384"/>
              <a:gd name="connsiteX0" fmla="*/ 232877 w 675689"/>
              <a:gd name="connsiteY0" fmla="*/ 16934 h 4633384"/>
              <a:gd name="connsiteX1" fmla="*/ 414908 w 675689"/>
              <a:gd name="connsiteY1" fmla="*/ 1473199 h 4633384"/>
              <a:gd name="connsiteX2" fmla="*/ 201553 w 675689"/>
              <a:gd name="connsiteY2" fmla="*/ 2699173 h 4633384"/>
              <a:gd name="connsiteX3" fmla="*/ 43 w 675689"/>
              <a:gd name="connsiteY3" fmla="*/ 3709248 h 4633384"/>
              <a:gd name="connsiteX4" fmla="*/ 182605 w 675689"/>
              <a:gd name="connsiteY4" fmla="*/ 4633384 h 4633384"/>
              <a:gd name="connsiteX5" fmla="*/ 477669 w 675689"/>
              <a:gd name="connsiteY5" fmla="*/ 4580096 h 4633384"/>
              <a:gd name="connsiteX6" fmla="*/ 293839 w 675689"/>
              <a:gd name="connsiteY6" fmla="*/ 3699933 h 4633384"/>
              <a:gd name="connsiteX7" fmla="*/ 473330 w 675689"/>
              <a:gd name="connsiteY7" fmla="*/ 2733039 h 4633384"/>
              <a:gd name="connsiteX8" fmla="*/ 675686 w 675689"/>
              <a:gd name="connsiteY8" fmla="*/ 1515533 h 4633384"/>
              <a:gd name="connsiteX9" fmla="*/ 478410 w 675689"/>
              <a:gd name="connsiteY9" fmla="*/ 0 h 4633384"/>
              <a:gd name="connsiteX0" fmla="*/ 232888 w 675700"/>
              <a:gd name="connsiteY0" fmla="*/ 16934 h 4633384"/>
              <a:gd name="connsiteX1" fmla="*/ 414919 w 675700"/>
              <a:gd name="connsiteY1" fmla="*/ 1473199 h 4633384"/>
              <a:gd name="connsiteX2" fmla="*/ 201564 w 675700"/>
              <a:gd name="connsiteY2" fmla="*/ 2699173 h 4633384"/>
              <a:gd name="connsiteX3" fmla="*/ 54 w 675700"/>
              <a:gd name="connsiteY3" fmla="*/ 3709248 h 4633384"/>
              <a:gd name="connsiteX4" fmla="*/ 182616 w 675700"/>
              <a:gd name="connsiteY4" fmla="*/ 4633384 h 4633384"/>
              <a:gd name="connsiteX5" fmla="*/ 477680 w 675700"/>
              <a:gd name="connsiteY5" fmla="*/ 4580096 h 4633384"/>
              <a:gd name="connsiteX6" fmla="*/ 293850 w 675700"/>
              <a:gd name="connsiteY6" fmla="*/ 3699933 h 4633384"/>
              <a:gd name="connsiteX7" fmla="*/ 473341 w 675700"/>
              <a:gd name="connsiteY7" fmla="*/ 2733039 h 4633384"/>
              <a:gd name="connsiteX8" fmla="*/ 675697 w 675700"/>
              <a:gd name="connsiteY8" fmla="*/ 1515533 h 4633384"/>
              <a:gd name="connsiteX9" fmla="*/ 478421 w 675700"/>
              <a:gd name="connsiteY9" fmla="*/ 0 h 4633384"/>
              <a:gd name="connsiteX0" fmla="*/ 232893 w 675705"/>
              <a:gd name="connsiteY0" fmla="*/ 16934 h 4633384"/>
              <a:gd name="connsiteX1" fmla="*/ 414924 w 675705"/>
              <a:gd name="connsiteY1" fmla="*/ 1473199 h 4633384"/>
              <a:gd name="connsiteX2" fmla="*/ 201569 w 675705"/>
              <a:gd name="connsiteY2" fmla="*/ 2699173 h 4633384"/>
              <a:gd name="connsiteX3" fmla="*/ 59 w 675705"/>
              <a:gd name="connsiteY3" fmla="*/ 3709248 h 4633384"/>
              <a:gd name="connsiteX4" fmla="*/ 182621 w 675705"/>
              <a:gd name="connsiteY4" fmla="*/ 4633384 h 4633384"/>
              <a:gd name="connsiteX5" fmla="*/ 477685 w 675705"/>
              <a:gd name="connsiteY5" fmla="*/ 4580096 h 4633384"/>
              <a:gd name="connsiteX6" fmla="*/ 293855 w 675705"/>
              <a:gd name="connsiteY6" fmla="*/ 3699933 h 4633384"/>
              <a:gd name="connsiteX7" fmla="*/ 473346 w 675705"/>
              <a:gd name="connsiteY7" fmla="*/ 2733039 h 4633384"/>
              <a:gd name="connsiteX8" fmla="*/ 675702 w 675705"/>
              <a:gd name="connsiteY8" fmla="*/ 1515533 h 4633384"/>
              <a:gd name="connsiteX9" fmla="*/ 478426 w 675705"/>
              <a:gd name="connsiteY9" fmla="*/ 0 h 4633384"/>
              <a:gd name="connsiteX0" fmla="*/ 232893 w 675705"/>
              <a:gd name="connsiteY0" fmla="*/ 16934 h 4633384"/>
              <a:gd name="connsiteX1" fmla="*/ 414924 w 675705"/>
              <a:gd name="connsiteY1" fmla="*/ 1473199 h 4633384"/>
              <a:gd name="connsiteX2" fmla="*/ 201569 w 675705"/>
              <a:gd name="connsiteY2" fmla="*/ 2699173 h 4633384"/>
              <a:gd name="connsiteX3" fmla="*/ 59 w 675705"/>
              <a:gd name="connsiteY3" fmla="*/ 3709248 h 4633384"/>
              <a:gd name="connsiteX4" fmla="*/ 182621 w 675705"/>
              <a:gd name="connsiteY4" fmla="*/ 4633384 h 4633384"/>
              <a:gd name="connsiteX5" fmla="*/ 477685 w 675705"/>
              <a:gd name="connsiteY5" fmla="*/ 4580096 h 4633384"/>
              <a:gd name="connsiteX6" fmla="*/ 308143 w 675705"/>
              <a:gd name="connsiteY6" fmla="*/ 3702315 h 4633384"/>
              <a:gd name="connsiteX7" fmla="*/ 473346 w 675705"/>
              <a:gd name="connsiteY7" fmla="*/ 2733039 h 4633384"/>
              <a:gd name="connsiteX8" fmla="*/ 675702 w 675705"/>
              <a:gd name="connsiteY8" fmla="*/ 1515533 h 4633384"/>
              <a:gd name="connsiteX9" fmla="*/ 478426 w 675705"/>
              <a:gd name="connsiteY9" fmla="*/ 0 h 4633384"/>
              <a:gd name="connsiteX0" fmla="*/ 197199 w 640011"/>
              <a:gd name="connsiteY0" fmla="*/ 16934 h 4633384"/>
              <a:gd name="connsiteX1" fmla="*/ 379230 w 640011"/>
              <a:gd name="connsiteY1" fmla="*/ 1473199 h 4633384"/>
              <a:gd name="connsiteX2" fmla="*/ 165875 w 640011"/>
              <a:gd name="connsiteY2" fmla="*/ 2699173 h 4633384"/>
              <a:gd name="connsiteX3" fmla="*/ 83 w 640011"/>
              <a:gd name="connsiteY3" fmla="*/ 3706866 h 4633384"/>
              <a:gd name="connsiteX4" fmla="*/ 146927 w 640011"/>
              <a:gd name="connsiteY4" fmla="*/ 4633384 h 4633384"/>
              <a:gd name="connsiteX5" fmla="*/ 441991 w 640011"/>
              <a:gd name="connsiteY5" fmla="*/ 4580096 h 4633384"/>
              <a:gd name="connsiteX6" fmla="*/ 272449 w 640011"/>
              <a:gd name="connsiteY6" fmla="*/ 3702315 h 4633384"/>
              <a:gd name="connsiteX7" fmla="*/ 437652 w 640011"/>
              <a:gd name="connsiteY7" fmla="*/ 2733039 h 4633384"/>
              <a:gd name="connsiteX8" fmla="*/ 640008 w 640011"/>
              <a:gd name="connsiteY8" fmla="*/ 1515533 h 4633384"/>
              <a:gd name="connsiteX9" fmla="*/ 442732 w 640011"/>
              <a:gd name="connsiteY9" fmla="*/ 0 h 4633384"/>
              <a:gd name="connsiteX0" fmla="*/ 197199 w 640011"/>
              <a:gd name="connsiteY0" fmla="*/ 16934 h 4633384"/>
              <a:gd name="connsiteX1" fmla="*/ 379230 w 640011"/>
              <a:gd name="connsiteY1" fmla="*/ 1473199 h 4633384"/>
              <a:gd name="connsiteX2" fmla="*/ 165875 w 640011"/>
              <a:gd name="connsiteY2" fmla="*/ 2699173 h 4633384"/>
              <a:gd name="connsiteX3" fmla="*/ 83 w 640011"/>
              <a:gd name="connsiteY3" fmla="*/ 3706866 h 4633384"/>
              <a:gd name="connsiteX4" fmla="*/ 146927 w 640011"/>
              <a:gd name="connsiteY4" fmla="*/ 4633384 h 4633384"/>
              <a:gd name="connsiteX5" fmla="*/ 441991 w 640011"/>
              <a:gd name="connsiteY5" fmla="*/ 4580096 h 4633384"/>
              <a:gd name="connsiteX6" fmla="*/ 293880 w 640011"/>
              <a:gd name="connsiteY6" fmla="*/ 3702315 h 4633384"/>
              <a:gd name="connsiteX7" fmla="*/ 437652 w 640011"/>
              <a:gd name="connsiteY7" fmla="*/ 2733039 h 4633384"/>
              <a:gd name="connsiteX8" fmla="*/ 640008 w 640011"/>
              <a:gd name="connsiteY8" fmla="*/ 1515533 h 4633384"/>
              <a:gd name="connsiteX9" fmla="*/ 442732 w 640011"/>
              <a:gd name="connsiteY9" fmla="*/ 0 h 4633384"/>
              <a:gd name="connsiteX0" fmla="*/ 197199 w 640137"/>
              <a:gd name="connsiteY0" fmla="*/ 0 h 4616450"/>
              <a:gd name="connsiteX1" fmla="*/ 379230 w 640137"/>
              <a:gd name="connsiteY1" fmla="*/ 1456265 h 4616450"/>
              <a:gd name="connsiteX2" fmla="*/ 165875 w 640137"/>
              <a:gd name="connsiteY2" fmla="*/ 2682239 h 4616450"/>
              <a:gd name="connsiteX3" fmla="*/ 83 w 640137"/>
              <a:gd name="connsiteY3" fmla="*/ 3689932 h 4616450"/>
              <a:gd name="connsiteX4" fmla="*/ 146927 w 640137"/>
              <a:gd name="connsiteY4" fmla="*/ 4616450 h 4616450"/>
              <a:gd name="connsiteX5" fmla="*/ 441991 w 640137"/>
              <a:gd name="connsiteY5" fmla="*/ 4563162 h 4616450"/>
              <a:gd name="connsiteX6" fmla="*/ 293880 w 640137"/>
              <a:gd name="connsiteY6" fmla="*/ 3685381 h 4616450"/>
              <a:gd name="connsiteX7" fmla="*/ 437652 w 640137"/>
              <a:gd name="connsiteY7" fmla="*/ 2716105 h 4616450"/>
              <a:gd name="connsiteX8" fmla="*/ 640008 w 640137"/>
              <a:gd name="connsiteY8" fmla="*/ 1498599 h 4616450"/>
              <a:gd name="connsiteX9" fmla="*/ 466545 w 640137"/>
              <a:gd name="connsiteY9" fmla="*/ 109272 h 4616450"/>
              <a:gd name="connsiteX0" fmla="*/ 228155 w 640137"/>
              <a:gd name="connsiteY0" fmla="*/ 24078 h 4507178"/>
              <a:gd name="connsiteX1" fmla="*/ 379230 w 640137"/>
              <a:gd name="connsiteY1" fmla="*/ 1346993 h 4507178"/>
              <a:gd name="connsiteX2" fmla="*/ 165875 w 640137"/>
              <a:gd name="connsiteY2" fmla="*/ 2572967 h 4507178"/>
              <a:gd name="connsiteX3" fmla="*/ 83 w 640137"/>
              <a:gd name="connsiteY3" fmla="*/ 3580660 h 4507178"/>
              <a:gd name="connsiteX4" fmla="*/ 146927 w 640137"/>
              <a:gd name="connsiteY4" fmla="*/ 4507178 h 4507178"/>
              <a:gd name="connsiteX5" fmla="*/ 441991 w 640137"/>
              <a:gd name="connsiteY5" fmla="*/ 4453890 h 4507178"/>
              <a:gd name="connsiteX6" fmla="*/ 293880 w 640137"/>
              <a:gd name="connsiteY6" fmla="*/ 3576109 h 4507178"/>
              <a:gd name="connsiteX7" fmla="*/ 437652 w 640137"/>
              <a:gd name="connsiteY7" fmla="*/ 2606833 h 4507178"/>
              <a:gd name="connsiteX8" fmla="*/ 640008 w 640137"/>
              <a:gd name="connsiteY8" fmla="*/ 1389327 h 4507178"/>
              <a:gd name="connsiteX9" fmla="*/ 466545 w 640137"/>
              <a:gd name="connsiteY9" fmla="*/ 0 h 450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137" h="4507178">
                <a:moveTo>
                  <a:pt x="228155" y="24078"/>
                </a:moveTo>
                <a:cubicBezTo>
                  <a:pt x="284599" y="327467"/>
                  <a:pt x="389610" y="922178"/>
                  <a:pt x="379230" y="1346993"/>
                </a:cubicBezTo>
                <a:cubicBezTo>
                  <a:pt x="368850" y="1771808"/>
                  <a:pt x="229066" y="2200689"/>
                  <a:pt x="165875" y="2572967"/>
                </a:cubicBezTo>
                <a:cubicBezTo>
                  <a:pt x="102684" y="2945245"/>
                  <a:pt x="3241" y="3258292"/>
                  <a:pt x="83" y="3580660"/>
                </a:cubicBezTo>
                <a:cubicBezTo>
                  <a:pt x="-3075" y="3903029"/>
                  <a:pt x="84750" y="4207264"/>
                  <a:pt x="146927" y="4507178"/>
                </a:cubicBezTo>
                <a:lnTo>
                  <a:pt x="441991" y="4453890"/>
                </a:lnTo>
                <a:cubicBezTo>
                  <a:pt x="407172" y="4208886"/>
                  <a:pt x="294603" y="3883952"/>
                  <a:pt x="293880" y="3576109"/>
                </a:cubicBezTo>
                <a:cubicBezTo>
                  <a:pt x="293157" y="3268266"/>
                  <a:pt x="379964" y="2971297"/>
                  <a:pt x="437652" y="2606833"/>
                </a:cubicBezTo>
                <a:cubicBezTo>
                  <a:pt x="495340" y="2242369"/>
                  <a:pt x="635193" y="1823799"/>
                  <a:pt x="640008" y="1389327"/>
                </a:cubicBezTo>
                <a:cubicBezTo>
                  <a:pt x="644823" y="954855"/>
                  <a:pt x="514523" y="292099"/>
                  <a:pt x="466545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mbria" pitchFamily="18" charset="0"/>
            </a:endParaRPr>
          </a:p>
        </p:txBody>
      </p:sp>
      <p:cxnSp>
        <p:nvCxnSpPr>
          <p:cNvPr id="561153" name="Straight Connector 561152"/>
          <p:cNvCxnSpPr>
            <a:cxnSpLocks noChangeShapeType="1"/>
          </p:cNvCxnSpPr>
          <p:nvPr/>
        </p:nvCxnSpPr>
        <p:spPr bwMode="auto">
          <a:xfrm flipH="1">
            <a:off x="1597025" y="1185863"/>
            <a:ext cx="3175" cy="4479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H="1">
            <a:off x="3902075" y="1054100"/>
            <a:ext cx="3175" cy="4479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5762625" y="3086100"/>
            <a:ext cx="2266950" cy="1181100"/>
          </a:xfrm>
          <a:prstGeom prst="rect">
            <a:avLst/>
          </a:prstGeom>
          <a:solidFill>
            <a:srgbClr val="37609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u="sng" dirty="0" smtClean="0">
                <a:solidFill>
                  <a:srgbClr val="FFFF00"/>
                </a:solidFill>
              </a:rPr>
              <a:t>Small PI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Vertical Sacrum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Flat </a:t>
            </a:r>
            <a:r>
              <a:rPr lang="en-US" sz="2000" dirty="0" err="1" smtClean="0">
                <a:solidFill>
                  <a:srgbClr val="FFFFFF"/>
                </a:solidFill>
              </a:rPr>
              <a:t>Lordosis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5486400" y="1371600"/>
            <a:ext cx="2819400" cy="1196622"/>
          </a:xfrm>
          <a:prstGeom prst="rect">
            <a:avLst/>
          </a:prstGeom>
          <a:solidFill>
            <a:srgbClr val="37609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Large PI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Horizontal Sacrum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Marked, long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lordosis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498080" y="6356350"/>
            <a:ext cx="1188720" cy="246063"/>
          </a:xfrm>
        </p:spPr>
        <p:txBody>
          <a:bodyPr/>
          <a:lstStyle/>
          <a:p>
            <a:pPr algn="l"/>
            <a:fld id="{9B664490-EC5A-7244-9579-5EAA764FED37}" type="slidenum">
              <a:rPr lang="en-US" smtClean="0"/>
              <a:pPr algn="l"/>
              <a:t>24</a:t>
            </a:fld>
            <a:endParaRPr lang="en-US"/>
          </a:p>
        </p:txBody>
      </p:sp>
      <p:sp>
        <p:nvSpPr>
          <p:cNvPr id="5223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85863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000">
                <a:latin typeface="Calibri" charset="0"/>
                <a:ea typeface="ヒラギノ角ゴ Pro W3" charset="0"/>
              </a:rPr>
              <a:t>Pelvic Incidence and Lordosis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5486400" y="4564063"/>
            <a:ext cx="2933700" cy="120015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Pragmatic Estimate: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LL = PI +/- 10deg</a:t>
            </a:r>
          </a:p>
        </p:txBody>
      </p:sp>
    </p:spTree>
    <p:extLst>
      <p:ext uri="{BB962C8B-B14F-4D97-AF65-F5344CB8AC3E}">
        <p14:creationId xmlns="" xmlns:p14="http://schemas.microsoft.com/office/powerpoint/2010/main" val="28424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Placeholder 10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5529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491038" cy="3657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Lumbar </a:t>
            </a:r>
            <a:r>
              <a:rPr lang="en-US" dirty="0" err="1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 (LL)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Pelvic Incidence (PI)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Pelvic Tilt (PT)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 err="1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Truncal</a:t>
            </a: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 Inclination (T1 Tilt)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Sacral Slope (SS)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Sagittal Vertical Axis (SVA)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5300" name="Text Placeholder 1"/>
          <p:cNvSpPr txBox="1">
            <a:spLocks/>
          </p:cNvSpPr>
          <p:nvPr/>
        </p:nvSpPr>
        <p:spPr bwMode="auto">
          <a:xfrm>
            <a:off x="0" y="0"/>
            <a:ext cx="9144000" cy="12827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6000" b="1">
                <a:solidFill>
                  <a:srgbClr val="DCE6F2"/>
                </a:solidFill>
                <a:cs typeface="Arial" charset="0"/>
              </a:rPr>
              <a:t>THE PARAMETERS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78" y="1674813"/>
            <a:ext cx="3854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6335889" y="2667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6335889" y="2667000"/>
            <a:ext cx="239889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0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9164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3800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charset="0"/>
                <a:ea typeface="ヒラギノ角ゴ Pro W3" charset="0"/>
              </a:rPr>
              <a:t>Pelvic Tilt</a:t>
            </a:r>
          </a:p>
        </p:txBody>
      </p:sp>
      <p:pic>
        <p:nvPicPr>
          <p:cNvPr id="563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4813"/>
            <a:ext cx="3854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1905000" y="2727325"/>
            <a:ext cx="187325" cy="1539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905000" y="2667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326" name="TextBox 39"/>
          <p:cNvSpPr txBox="1">
            <a:spLocks noChangeArrowheads="1"/>
          </p:cNvSpPr>
          <p:nvPr/>
        </p:nvSpPr>
        <p:spPr bwMode="auto">
          <a:xfrm>
            <a:off x="5918200" y="1946275"/>
            <a:ext cx="3059113" cy="3048000"/>
          </a:xfrm>
          <a:prstGeom prst="rect">
            <a:avLst/>
          </a:prstGeom>
          <a:solidFill>
            <a:srgbClr val="37609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b="1" u="sng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charset="0"/>
                <a:cs typeface="ＭＳ Ｐゴシック" charset="0"/>
              </a:rPr>
              <a:t>Positional parameter</a:t>
            </a:r>
          </a:p>
          <a:p>
            <a:pPr algn="ctr" eaLnBrk="1" hangingPunct="1"/>
            <a:endParaRPr lang="en-US" b="1">
              <a:solidFill>
                <a:schemeClr val="accent1">
                  <a:lumMod val="20000"/>
                  <a:lumOff val="8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charset="0"/>
                <a:cs typeface="ＭＳ Ｐゴシック" charset="0"/>
              </a:rPr>
              <a:t>Compensatory Mechanisms</a:t>
            </a:r>
          </a:p>
          <a:p>
            <a:pPr algn="ctr" eaLnBrk="1" hangingPunct="1"/>
            <a:endParaRPr lang="en-US" b="1">
              <a:solidFill>
                <a:schemeClr val="accent1">
                  <a:lumMod val="20000"/>
                  <a:lumOff val="8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charset="0"/>
                <a:cs typeface="ＭＳ Ｐゴシック" charset="0"/>
              </a:rPr>
              <a:t>Affected by patient position</a:t>
            </a:r>
          </a:p>
        </p:txBody>
      </p:sp>
    </p:spTree>
    <p:extLst>
      <p:ext uri="{BB962C8B-B14F-4D97-AF65-F5344CB8AC3E}">
        <p14:creationId xmlns="" xmlns:p14="http://schemas.microsoft.com/office/powerpoint/2010/main" val="36144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 rot="370704">
            <a:off x="295275" y="1700213"/>
            <a:ext cx="3854450" cy="3960812"/>
            <a:chOff x="228600" y="1675054"/>
            <a:chExt cx="3854147" cy="3959902"/>
          </a:xfrm>
        </p:grpSpPr>
        <p:pic>
          <p:nvPicPr>
            <p:cNvPr id="5838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75054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381" name="Straight Connector 10"/>
            <p:cNvCxnSpPr>
              <a:cxnSpLocks noChangeShapeType="1"/>
            </p:cNvCxnSpPr>
            <p:nvPr/>
          </p:nvCxnSpPr>
          <p:spPr bwMode="auto">
            <a:xfrm flipH="1">
              <a:off x="1905000" y="2726655"/>
              <a:ext cx="188037" cy="15405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7"/>
          <p:cNvGrpSpPr>
            <a:grpSpLocks/>
          </p:cNvGrpSpPr>
          <p:nvPr/>
        </p:nvGrpSpPr>
        <p:grpSpPr bwMode="auto">
          <a:xfrm rot="1053874">
            <a:off x="396875" y="1784350"/>
            <a:ext cx="3854450" cy="3960813"/>
            <a:chOff x="228600" y="1675054"/>
            <a:chExt cx="3854147" cy="3959902"/>
          </a:xfrm>
        </p:grpSpPr>
        <p:pic>
          <p:nvPicPr>
            <p:cNvPr id="5837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75054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379" name="Straight Connector 11"/>
            <p:cNvCxnSpPr>
              <a:cxnSpLocks noChangeShapeType="1"/>
            </p:cNvCxnSpPr>
            <p:nvPr/>
          </p:nvCxnSpPr>
          <p:spPr bwMode="auto">
            <a:xfrm flipH="1">
              <a:off x="1905000" y="2726655"/>
              <a:ext cx="188037" cy="15405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1815469">
            <a:off x="498475" y="1903413"/>
            <a:ext cx="3854450" cy="3959225"/>
            <a:chOff x="228600" y="1675054"/>
            <a:chExt cx="3854147" cy="3959902"/>
          </a:xfrm>
        </p:grpSpPr>
        <p:pic>
          <p:nvPicPr>
            <p:cNvPr id="58376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75054"/>
              <a:ext cx="3854147" cy="395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377" name="Straight Connector 14"/>
            <p:cNvCxnSpPr>
              <a:cxnSpLocks noChangeShapeType="1"/>
            </p:cNvCxnSpPr>
            <p:nvPr/>
          </p:nvCxnSpPr>
          <p:spPr bwMode="auto">
            <a:xfrm flipH="1">
              <a:off x="1905000" y="2726655"/>
              <a:ext cx="188037" cy="15405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8373" name="Straight Connector 16"/>
          <p:cNvCxnSpPr>
            <a:cxnSpLocks noChangeShapeType="1"/>
          </p:cNvCxnSpPr>
          <p:nvPr/>
        </p:nvCxnSpPr>
        <p:spPr bwMode="auto">
          <a:xfrm>
            <a:off x="1905000" y="2667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8374" name="TextBox 17"/>
          <p:cNvSpPr txBox="1">
            <a:spLocks noChangeArrowheads="1"/>
          </p:cNvSpPr>
          <p:nvPr/>
        </p:nvSpPr>
        <p:spPr bwMode="auto">
          <a:xfrm>
            <a:off x="5918200" y="1946275"/>
            <a:ext cx="3059113" cy="3048000"/>
          </a:xfrm>
          <a:prstGeom prst="rect">
            <a:avLst/>
          </a:prstGeom>
          <a:solidFill>
            <a:srgbClr val="37609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b="1" u="sng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Positional parameter</a:t>
            </a:r>
          </a:p>
          <a:p>
            <a:pPr algn="ctr" eaLnBrk="1" hangingPunct="1"/>
            <a:endParaRPr lang="en-US" b="1">
              <a:solidFill>
                <a:srgbClr val="DCE6F2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Compensatory Mechanisms</a:t>
            </a:r>
          </a:p>
          <a:p>
            <a:pPr algn="ctr" eaLnBrk="1" hangingPunct="1"/>
            <a:endParaRPr lang="en-US" b="1">
              <a:solidFill>
                <a:srgbClr val="DCE6F2"/>
              </a:solidFill>
              <a:ea typeface="ＭＳ Ｐゴシック" charset="0"/>
              <a:cs typeface="ＭＳ Ｐゴシック" charset="0"/>
            </a:endParaRPr>
          </a:p>
          <a:p>
            <a:pPr algn="ctr" eaLnBrk="1" hangingPunct="1"/>
            <a:r>
              <a:rPr lang="en-US" b="1">
                <a:solidFill>
                  <a:srgbClr val="DCE6F2"/>
                </a:solidFill>
                <a:ea typeface="ＭＳ Ｐゴシック" charset="0"/>
                <a:cs typeface="ＭＳ Ｐゴシック" charset="0"/>
              </a:rPr>
              <a:t>Affected by patient position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23316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83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3800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6000">
                <a:solidFill>
                  <a:srgbClr val="DCE6F2"/>
                </a:solidFill>
                <a:latin typeface="Calibri" charset="0"/>
                <a:ea typeface="ヒラギノ角ゴ Pro W3" charset="0"/>
              </a:rPr>
              <a:t>Pelvic Tilt</a:t>
            </a:r>
          </a:p>
        </p:txBody>
      </p:sp>
    </p:spTree>
    <p:extLst>
      <p:ext uri="{BB962C8B-B14F-4D97-AF65-F5344CB8AC3E}">
        <p14:creationId xmlns="" xmlns:p14="http://schemas.microsoft.com/office/powerpoint/2010/main" val="581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Placeholder 3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60418" name="Content Placeholder 1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6972300" y="6492875"/>
            <a:ext cx="2133600" cy="365125"/>
          </a:xfrm>
        </p:spPr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rgbClr val="376092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DCE6F2"/>
                </a:solidFill>
                <a:latin typeface="+mj-lt"/>
                <a:ea typeface="ＭＳ Ｐゴシック" charset="0"/>
                <a:cs typeface="ＭＳ Ｐゴシック" charset="0"/>
              </a:rPr>
              <a:t>Importance of the Pelvis in Sagittal Plane Outcomes</a:t>
            </a: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924800" cy="218916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038600"/>
            <a:ext cx="3876675" cy="239236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8302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218"/>
          <a:stretch>
            <a:fillRect/>
          </a:stretch>
        </p:blipFill>
        <p:spPr bwMode="auto">
          <a:xfrm>
            <a:off x="228600" y="4343400"/>
            <a:ext cx="3505200" cy="18605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35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600201"/>
            <a:ext cx="7651750" cy="521493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356100" y="2743200"/>
            <a:ext cx="1397000" cy="1282700"/>
            <a:chOff x="4495800" y="2438400"/>
            <a:chExt cx="1447800" cy="1219200"/>
          </a:xfrm>
        </p:grpSpPr>
        <p:cxnSp>
          <p:nvCxnSpPr>
            <p:cNvPr id="60426" name="Straight Arrow Connector 2"/>
            <p:cNvCxnSpPr>
              <a:cxnSpLocks noChangeShapeType="1"/>
            </p:cNvCxnSpPr>
            <p:nvPr/>
          </p:nvCxnSpPr>
          <p:spPr bwMode="auto">
            <a:xfrm>
              <a:off x="4495800" y="2438400"/>
              <a:ext cx="0" cy="838200"/>
            </a:xfrm>
            <a:prstGeom prst="straightConnector1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27" name="Straight Arrow Connector 11"/>
            <p:cNvCxnSpPr>
              <a:cxnSpLocks noChangeShapeType="1"/>
            </p:cNvCxnSpPr>
            <p:nvPr/>
          </p:nvCxnSpPr>
          <p:spPr bwMode="auto">
            <a:xfrm>
              <a:off x="5943600" y="2819400"/>
              <a:ext cx="0" cy="838200"/>
            </a:xfrm>
            <a:prstGeom prst="straightConnector1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Footer Placeholder 6"/>
          <p:cNvSpPr txBox="1">
            <a:spLocks/>
          </p:cNvSpPr>
          <p:nvPr/>
        </p:nvSpPr>
        <p:spPr>
          <a:xfrm>
            <a:off x="0" y="1052513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32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Placeholder 3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6246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86578" cy="3657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Lumbar </a:t>
            </a:r>
            <a:r>
              <a:rPr lang="en-US" dirty="0" err="1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 (LL)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Pelvic Incidence (PI)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Pelvic Tilt (PT)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 err="1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Truncal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 Inclination (T1 Tilt)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Sacral Slope (SS)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DCE6F2"/>
                </a:solidFill>
                <a:latin typeface="Arial" charset="0"/>
                <a:ea typeface="ヒラギノ角ゴ Pro W3" charset="0"/>
                <a:cs typeface="Arial" charset="0"/>
              </a:rPr>
              <a:t>Sagittal Vertical Axis (SVA)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2467" name="Text Placeholder 1"/>
          <p:cNvSpPr txBox="1">
            <a:spLocks/>
          </p:cNvSpPr>
          <p:nvPr/>
        </p:nvSpPr>
        <p:spPr bwMode="auto">
          <a:xfrm>
            <a:off x="0" y="0"/>
            <a:ext cx="9144000" cy="12827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6000" b="1" dirty="0">
                <a:solidFill>
                  <a:srgbClr val="DCE6F2"/>
                </a:solidFill>
                <a:cs typeface="Arial" charset="0"/>
              </a:rPr>
              <a:t>THE PARAMETERS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3" y="1282700"/>
            <a:ext cx="2743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3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rgbClr val="DCE6F2"/>
              </a:solidFill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5878513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66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ヒラギノ角ゴ Pro W3" charset="0"/>
              </a:rPr>
              <a:t>ALIGNMENT OBJECTIVES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6364288" y="3000375"/>
            <a:ext cx="1255712" cy="1446213"/>
            <a:chOff x="4128" y="1686"/>
            <a:chExt cx="1407" cy="1512"/>
          </a:xfrm>
        </p:grpSpPr>
        <p:sp>
          <p:nvSpPr>
            <p:cNvPr id="354308" name="Oval 4"/>
            <p:cNvSpPr>
              <a:spLocks noChangeArrowheads="1"/>
            </p:cNvSpPr>
            <p:nvPr/>
          </p:nvSpPr>
          <p:spPr bwMode="auto">
            <a:xfrm flipH="1">
              <a:off x="4128" y="2737"/>
              <a:ext cx="462" cy="46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46" name="Arc 5"/>
            <p:cNvSpPr>
              <a:spLocks/>
            </p:cNvSpPr>
            <p:nvPr/>
          </p:nvSpPr>
          <p:spPr bwMode="auto">
            <a:xfrm rot="7749342">
              <a:off x="4632" y="1975"/>
              <a:ext cx="398" cy="414"/>
            </a:xfrm>
            <a:custGeom>
              <a:avLst/>
              <a:gdLst>
                <a:gd name="T0" fmla="*/ 0 w 20912"/>
                <a:gd name="T1" fmla="*/ 0 h 21592"/>
                <a:gd name="T2" fmla="*/ 0 w 20912"/>
                <a:gd name="T3" fmla="*/ 0 h 21592"/>
                <a:gd name="T4" fmla="*/ 0 w 20912"/>
                <a:gd name="T5" fmla="*/ 0 h 21592"/>
                <a:gd name="T6" fmla="*/ 0 60000 65536"/>
                <a:gd name="T7" fmla="*/ 0 60000 65536"/>
                <a:gd name="T8" fmla="*/ 0 60000 65536"/>
                <a:gd name="T9" fmla="*/ 0 w 20912"/>
                <a:gd name="T10" fmla="*/ 0 h 21592"/>
                <a:gd name="T11" fmla="*/ 20912 w 20912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12" h="21592" fill="none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</a:path>
                <a:path w="20912" h="21592" stroke="0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  <a:lnTo>
                    <a:pt x="0" y="21592"/>
                  </a:lnTo>
                  <a:lnTo>
                    <a:pt x="591" y="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7" name="Freeform 6"/>
            <p:cNvSpPr>
              <a:spLocks/>
            </p:cNvSpPr>
            <p:nvPr/>
          </p:nvSpPr>
          <p:spPr bwMode="auto">
            <a:xfrm flipH="1">
              <a:off x="4630" y="1686"/>
              <a:ext cx="905" cy="1090"/>
            </a:xfrm>
            <a:custGeom>
              <a:avLst/>
              <a:gdLst>
                <a:gd name="T0" fmla="*/ 578 w 1417"/>
                <a:gd name="T1" fmla="*/ 163 h 1710"/>
                <a:gd name="T2" fmla="*/ 431 w 1417"/>
                <a:gd name="T3" fmla="*/ 195 h 1710"/>
                <a:gd name="T4" fmla="*/ 236 w 1417"/>
                <a:gd name="T5" fmla="*/ 293 h 1710"/>
                <a:gd name="T6" fmla="*/ 105 w 1417"/>
                <a:gd name="T7" fmla="*/ 423 h 1710"/>
                <a:gd name="T8" fmla="*/ 40 w 1417"/>
                <a:gd name="T9" fmla="*/ 658 h 1710"/>
                <a:gd name="T10" fmla="*/ 7 w 1417"/>
                <a:gd name="T11" fmla="*/ 642 h 1710"/>
                <a:gd name="T12" fmla="*/ 7 w 1417"/>
                <a:gd name="T13" fmla="*/ 463 h 1710"/>
                <a:gd name="T14" fmla="*/ 48 w 1417"/>
                <a:gd name="T15" fmla="*/ 317 h 1710"/>
                <a:gd name="T16" fmla="*/ 211 w 1417"/>
                <a:gd name="T17" fmla="*/ 146 h 1710"/>
                <a:gd name="T18" fmla="*/ 390 w 1417"/>
                <a:gd name="T19" fmla="*/ 0 h 1710"/>
                <a:gd name="T20" fmla="*/ 578 w 1417"/>
                <a:gd name="T21" fmla="*/ 163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8" name="Line 7"/>
            <p:cNvSpPr>
              <a:spLocks noChangeShapeType="1"/>
            </p:cNvSpPr>
            <p:nvPr/>
          </p:nvSpPr>
          <p:spPr bwMode="auto">
            <a:xfrm rot="5400000" flipV="1">
              <a:off x="4758" y="1839"/>
              <a:ext cx="636" cy="5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9" name="Line 8"/>
            <p:cNvSpPr>
              <a:spLocks noChangeShapeType="1"/>
            </p:cNvSpPr>
            <p:nvPr/>
          </p:nvSpPr>
          <p:spPr bwMode="auto">
            <a:xfrm flipV="1">
              <a:off x="4361" y="1797"/>
              <a:ext cx="434" cy="11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50" name="Line 9"/>
            <p:cNvSpPr>
              <a:spLocks noChangeShapeType="1"/>
            </p:cNvSpPr>
            <p:nvPr/>
          </p:nvSpPr>
          <p:spPr bwMode="auto">
            <a:xfrm flipV="1">
              <a:off x="4585" y="1686"/>
              <a:ext cx="338" cy="2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354314" name="Oval 10"/>
            <p:cNvSpPr>
              <a:spLocks noChangeArrowheads="1"/>
            </p:cNvSpPr>
            <p:nvPr/>
          </p:nvSpPr>
          <p:spPr bwMode="auto">
            <a:xfrm>
              <a:off x="4341" y="2952"/>
              <a:ext cx="41" cy="4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endParaRPr>
            </a:p>
          </p:txBody>
        </p:sp>
      </p:grp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457200" y="1600200"/>
            <a:ext cx="719138" cy="3422650"/>
            <a:chOff x="87" y="1110"/>
            <a:chExt cx="568" cy="2708"/>
          </a:xfrm>
        </p:grpSpPr>
        <p:sp>
          <p:nvSpPr>
            <p:cNvPr id="63498" name="Freeform 10"/>
            <p:cNvSpPr>
              <a:spLocks/>
            </p:cNvSpPr>
            <p:nvPr/>
          </p:nvSpPr>
          <p:spPr bwMode="auto">
            <a:xfrm flipH="1">
              <a:off x="296" y="2932"/>
              <a:ext cx="329" cy="39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auto">
            <a:xfrm flipH="1">
              <a:off x="226" y="1280"/>
              <a:ext cx="376" cy="171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43039" name="Line 12"/>
            <p:cNvSpPr>
              <a:spLocks noChangeShapeType="1"/>
            </p:cNvSpPr>
            <p:nvPr/>
          </p:nvSpPr>
          <p:spPr bwMode="auto">
            <a:xfrm flipH="1">
              <a:off x="330" y="1345"/>
              <a:ext cx="5" cy="196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0" name="Line 13"/>
            <p:cNvSpPr>
              <a:spLocks noChangeShapeType="1"/>
            </p:cNvSpPr>
            <p:nvPr/>
          </p:nvSpPr>
          <p:spPr bwMode="auto">
            <a:xfrm flipH="1">
              <a:off x="403" y="2932"/>
              <a:ext cx="0" cy="3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502" name="Oval 14"/>
            <p:cNvSpPr>
              <a:spLocks noChangeArrowheads="1"/>
            </p:cNvSpPr>
            <p:nvPr/>
          </p:nvSpPr>
          <p:spPr bwMode="auto">
            <a:xfrm flipH="1">
              <a:off x="323" y="1337"/>
              <a:ext cx="24" cy="20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2" name="Text Box 16"/>
            <p:cNvSpPr txBox="1">
              <a:spLocks noChangeArrowheads="1"/>
            </p:cNvSpPr>
            <p:nvPr/>
          </p:nvSpPr>
          <p:spPr bwMode="auto">
            <a:xfrm flipH="1">
              <a:off x="87" y="3456"/>
              <a:ext cx="568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SVA</a:t>
              </a:r>
            </a:p>
          </p:txBody>
        </p:sp>
        <p:sp>
          <p:nvSpPr>
            <p:cNvPr id="63505" name="Oval 17"/>
            <p:cNvSpPr>
              <a:spLocks noChangeArrowheads="1"/>
            </p:cNvSpPr>
            <p:nvPr/>
          </p:nvSpPr>
          <p:spPr bwMode="auto">
            <a:xfrm flipH="1">
              <a:off x="390" y="2922"/>
              <a:ext cx="23" cy="25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4" name="Rectangle 19"/>
            <p:cNvSpPr>
              <a:spLocks noChangeArrowheads="1"/>
            </p:cNvSpPr>
            <p:nvPr/>
          </p:nvSpPr>
          <p:spPr bwMode="auto">
            <a:xfrm>
              <a:off x="192" y="1110"/>
              <a:ext cx="384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C7</a:t>
              </a:r>
            </a:p>
          </p:txBody>
        </p:sp>
      </p:grpSp>
      <p:grpSp>
        <p:nvGrpSpPr>
          <p:cNvPr id="43013" name="Group 20"/>
          <p:cNvGrpSpPr>
            <a:grpSpLocks/>
          </p:cNvGrpSpPr>
          <p:nvPr/>
        </p:nvGrpSpPr>
        <p:grpSpPr bwMode="auto">
          <a:xfrm>
            <a:off x="2051050" y="1676400"/>
            <a:ext cx="1057275" cy="3373438"/>
            <a:chOff x="1164" y="1152"/>
            <a:chExt cx="836" cy="2669"/>
          </a:xfrm>
        </p:grpSpPr>
        <p:grpSp>
          <p:nvGrpSpPr>
            <p:cNvPr id="43025" name="Group 21"/>
            <p:cNvGrpSpPr>
              <a:grpSpLocks/>
            </p:cNvGrpSpPr>
            <p:nvPr/>
          </p:nvGrpSpPr>
          <p:grpSpPr bwMode="auto">
            <a:xfrm>
              <a:off x="1311" y="1248"/>
              <a:ext cx="483" cy="2112"/>
              <a:chOff x="2617" y="2112"/>
              <a:chExt cx="407" cy="1779"/>
            </a:xfrm>
          </p:grpSpPr>
          <p:sp>
            <p:nvSpPr>
              <p:cNvPr id="43028" name="Freeform 22"/>
              <p:cNvSpPr>
                <a:spLocks/>
              </p:cNvSpPr>
              <p:nvPr/>
            </p:nvSpPr>
            <p:spPr bwMode="auto">
              <a:xfrm flipH="1">
                <a:off x="2756" y="3460"/>
                <a:ext cx="277" cy="324"/>
              </a:xfrm>
              <a:custGeom>
                <a:avLst/>
                <a:gdLst>
                  <a:gd name="T0" fmla="*/ 54 w 1417"/>
                  <a:gd name="T1" fmla="*/ 14 h 1710"/>
                  <a:gd name="T2" fmla="*/ 40 w 1417"/>
                  <a:gd name="T3" fmla="*/ 17 h 1710"/>
                  <a:gd name="T4" fmla="*/ 22 w 1417"/>
                  <a:gd name="T5" fmla="*/ 26 h 1710"/>
                  <a:gd name="T6" fmla="*/ 10 w 1417"/>
                  <a:gd name="T7" fmla="*/ 37 h 1710"/>
                  <a:gd name="T8" fmla="*/ 4 w 1417"/>
                  <a:gd name="T9" fmla="*/ 58 h 1710"/>
                  <a:gd name="T10" fmla="*/ 1 w 1417"/>
                  <a:gd name="T11" fmla="*/ 57 h 1710"/>
                  <a:gd name="T12" fmla="*/ 1 w 1417"/>
                  <a:gd name="T13" fmla="*/ 41 h 1710"/>
                  <a:gd name="T14" fmla="*/ 4 w 1417"/>
                  <a:gd name="T15" fmla="*/ 28 h 1710"/>
                  <a:gd name="T16" fmla="*/ 20 w 1417"/>
                  <a:gd name="T17" fmla="*/ 13 h 1710"/>
                  <a:gd name="T18" fmla="*/ 37 w 1417"/>
                  <a:gd name="T19" fmla="*/ 0 h 1710"/>
                  <a:gd name="T20" fmla="*/ 54 w 1417"/>
                  <a:gd name="T21" fmla="*/ 14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29" name="Freeform 23"/>
              <p:cNvSpPr>
                <a:spLocks/>
              </p:cNvSpPr>
              <p:nvPr/>
            </p:nvSpPr>
            <p:spPr bwMode="auto">
              <a:xfrm flipH="1">
                <a:off x="2699" y="2112"/>
                <a:ext cx="306" cy="1396"/>
              </a:xfrm>
              <a:custGeom>
                <a:avLst/>
                <a:gdLst>
                  <a:gd name="T0" fmla="*/ 41 w 1625"/>
                  <a:gd name="T1" fmla="*/ 3 h 7388"/>
                  <a:gd name="T2" fmla="*/ 24 w 1625"/>
                  <a:gd name="T3" fmla="*/ 29 h 7388"/>
                  <a:gd name="T4" fmla="*/ 8 w 1625"/>
                  <a:gd name="T5" fmla="*/ 58 h 7388"/>
                  <a:gd name="T6" fmla="*/ 1 w 1625"/>
                  <a:gd name="T7" fmla="*/ 87 h 7388"/>
                  <a:gd name="T8" fmla="*/ 3 w 1625"/>
                  <a:gd name="T9" fmla="*/ 119 h 7388"/>
                  <a:gd name="T10" fmla="*/ 17 w 1625"/>
                  <a:gd name="T11" fmla="*/ 163 h 7388"/>
                  <a:gd name="T12" fmla="*/ 35 w 1625"/>
                  <a:gd name="T13" fmla="*/ 205 h 7388"/>
                  <a:gd name="T14" fmla="*/ 39 w 1625"/>
                  <a:gd name="T15" fmla="*/ 228 h 7388"/>
                  <a:gd name="T16" fmla="*/ 32 w 1625"/>
                  <a:gd name="T17" fmla="*/ 253 h 7388"/>
                  <a:gd name="T18" fmla="*/ 47 w 1625"/>
                  <a:gd name="T19" fmla="*/ 264 h 7388"/>
                  <a:gd name="T20" fmla="*/ 54 w 1625"/>
                  <a:gd name="T21" fmla="*/ 252 h 7388"/>
                  <a:gd name="T22" fmla="*/ 57 w 1625"/>
                  <a:gd name="T23" fmla="*/ 226 h 7388"/>
                  <a:gd name="T24" fmla="*/ 53 w 1625"/>
                  <a:gd name="T25" fmla="*/ 200 h 7388"/>
                  <a:gd name="T26" fmla="*/ 39 w 1625"/>
                  <a:gd name="T27" fmla="*/ 167 h 7388"/>
                  <a:gd name="T28" fmla="*/ 18 w 1625"/>
                  <a:gd name="T29" fmla="*/ 124 h 7388"/>
                  <a:gd name="T30" fmla="*/ 13 w 1625"/>
                  <a:gd name="T31" fmla="*/ 83 h 7388"/>
                  <a:gd name="T32" fmla="*/ 21 w 1625"/>
                  <a:gd name="T33" fmla="*/ 56 h 7388"/>
                  <a:gd name="T34" fmla="*/ 34 w 1625"/>
                  <a:gd name="T35" fmla="*/ 31 h 7388"/>
                  <a:gd name="T36" fmla="*/ 45 w 1625"/>
                  <a:gd name="T37" fmla="*/ 13 h 7388"/>
                  <a:gd name="T38" fmla="*/ 48 w 1625"/>
                  <a:gd name="T39" fmla="*/ 7 h 7388"/>
                  <a:gd name="T40" fmla="*/ 41 w 1625"/>
                  <a:gd name="T41" fmla="*/ 3 h 73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7388"/>
                  <a:gd name="T65" fmla="*/ 1625 w 1625"/>
                  <a:gd name="T66" fmla="*/ 7388 h 73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7388">
                    <a:moveTo>
                      <a:pt x="1145" y="92"/>
                    </a:moveTo>
                    <a:cubicBezTo>
                      <a:pt x="1047" y="228"/>
                      <a:pt x="828" y="551"/>
                      <a:pt x="675" y="807"/>
                    </a:cubicBezTo>
                    <a:cubicBezTo>
                      <a:pt x="522" y="1063"/>
                      <a:pt x="337" y="1352"/>
                      <a:pt x="230" y="1625"/>
                    </a:cubicBezTo>
                    <a:cubicBezTo>
                      <a:pt x="123" y="1897"/>
                      <a:pt x="56" y="2159"/>
                      <a:pt x="30" y="2445"/>
                    </a:cubicBezTo>
                    <a:cubicBezTo>
                      <a:pt x="4" y="2731"/>
                      <a:pt x="0" y="2986"/>
                      <a:pt x="77" y="3339"/>
                    </a:cubicBezTo>
                    <a:cubicBezTo>
                      <a:pt x="154" y="3691"/>
                      <a:pt x="339" y="4164"/>
                      <a:pt x="491" y="4563"/>
                    </a:cubicBezTo>
                    <a:cubicBezTo>
                      <a:pt x="642" y="4962"/>
                      <a:pt x="888" y="5429"/>
                      <a:pt x="988" y="5732"/>
                    </a:cubicBezTo>
                    <a:cubicBezTo>
                      <a:pt x="1089" y="6035"/>
                      <a:pt x="1106" y="6153"/>
                      <a:pt x="1093" y="6378"/>
                    </a:cubicBezTo>
                    <a:cubicBezTo>
                      <a:pt x="1080" y="6603"/>
                      <a:pt x="940" y="6959"/>
                      <a:pt x="909" y="7083"/>
                    </a:cubicBezTo>
                    <a:cubicBezTo>
                      <a:pt x="1064" y="7212"/>
                      <a:pt x="1250" y="7308"/>
                      <a:pt x="1339" y="7388"/>
                    </a:cubicBezTo>
                    <a:cubicBezTo>
                      <a:pt x="1411" y="7316"/>
                      <a:pt x="1476" y="7233"/>
                      <a:pt x="1523" y="7058"/>
                    </a:cubicBezTo>
                    <a:cubicBezTo>
                      <a:pt x="1570" y="6883"/>
                      <a:pt x="1625" y="6581"/>
                      <a:pt x="1620" y="6338"/>
                    </a:cubicBezTo>
                    <a:cubicBezTo>
                      <a:pt x="1616" y="6094"/>
                      <a:pt x="1580" y="5875"/>
                      <a:pt x="1494" y="5598"/>
                    </a:cubicBezTo>
                    <a:cubicBezTo>
                      <a:pt x="1408" y="5321"/>
                      <a:pt x="1270" y="5029"/>
                      <a:pt x="1106" y="4676"/>
                    </a:cubicBezTo>
                    <a:cubicBezTo>
                      <a:pt x="941" y="4324"/>
                      <a:pt x="631" y="3873"/>
                      <a:pt x="509" y="3482"/>
                    </a:cubicBezTo>
                    <a:cubicBezTo>
                      <a:pt x="387" y="3092"/>
                      <a:pt x="358" y="2654"/>
                      <a:pt x="372" y="2333"/>
                    </a:cubicBezTo>
                    <a:cubicBezTo>
                      <a:pt x="385" y="2012"/>
                      <a:pt x="488" y="1804"/>
                      <a:pt x="589" y="1559"/>
                    </a:cubicBezTo>
                    <a:cubicBezTo>
                      <a:pt x="689" y="1314"/>
                      <a:pt x="861" y="1063"/>
                      <a:pt x="972" y="864"/>
                    </a:cubicBezTo>
                    <a:cubicBezTo>
                      <a:pt x="1083" y="665"/>
                      <a:pt x="1195" y="475"/>
                      <a:pt x="1256" y="365"/>
                    </a:cubicBezTo>
                    <a:cubicBezTo>
                      <a:pt x="1317" y="255"/>
                      <a:pt x="1360" y="247"/>
                      <a:pt x="1341" y="202"/>
                    </a:cubicBezTo>
                    <a:cubicBezTo>
                      <a:pt x="1034" y="0"/>
                      <a:pt x="1419" y="248"/>
                      <a:pt x="1145" y="92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354328" name="Oval 24"/>
              <p:cNvSpPr>
                <a:spLocks noChangeArrowheads="1"/>
              </p:cNvSpPr>
              <p:nvPr/>
            </p:nvSpPr>
            <p:spPr bwMode="auto">
              <a:xfrm flipH="1">
                <a:off x="2778" y="215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29" name="Oval 25"/>
              <p:cNvSpPr>
                <a:spLocks noChangeArrowheads="1"/>
              </p:cNvSpPr>
              <p:nvPr/>
            </p:nvSpPr>
            <p:spPr bwMode="auto">
              <a:xfrm flipH="1">
                <a:off x="2891" y="2341"/>
                <a:ext cx="19" cy="1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0" name="Oval 26"/>
              <p:cNvSpPr>
                <a:spLocks noChangeArrowheads="1"/>
              </p:cNvSpPr>
              <p:nvPr/>
            </p:nvSpPr>
            <p:spPr bwMode="auto">
              <a:xfrm flipH="1">
                <a:off x="2867" y="293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1" name="Oval 27"/>
              <p:cNvSpPr>
                <a:spLocks noChangeArrowheads="1"/>
              </p:cNvSpPr>
              <p:nvPr/>
            </p:nvSpPr>
            <p:spPr bwMode="auto">
              <a:xfrm flipH="1">
                <a:off x="2829" y="301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2" name="Oval 28"/>
              <p:cNvSpPr>
                <a:spLocks noChangeArrowheads="1"/>
              </p:cNvSpPr>
              <p:nvPr/>
            </p:nvSpPr>
            <p:spPr bwMode="auto">
              <a:xfrm flipH="1">
                <a:off x="2617" y="3760"/>
                <a:ext cx="131" cy="13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43035" name="Line 29"/>
              <p:cNvSpPr>
                <a:spLocks noChangeShapeType="1"/>
              </p:cNvSpPr>
              <p:nvPr/>
            </p:nvSpPr>
            <p:spPr bwMode="auto">
              <a:xfrm flipV="1">
                <a:off x="2681" y="2194"/>
                <a:ext cx="126" cy="163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36" name="Line 30"/>
              <p:cNvSpPr>
                <a:spLocks noChangeShapeType="1"/>
              </p:cNvSpPr>
              <p:nvPr/>
            </p:nvSpPr>
            <p:spPr bwMode="auto">
              <a:xfrm flipV="1">
                <a:off x="2681" y="2225"/>
                <a:ext cx="0" cy="1612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</p:grpSp>
        <p:sp>
          <p:nvSpPr>
            <p:cNvPr id="43026" name="Rectangle 19"/>
            <p:cNvSpPr>
              <a:spLocks noChangeArrowheads="1"/>
            </p:cNvSpPr>
            <p:nvPr/>
          </p:nvSpPr>
          <p:spPr bwMode="auto">
            <a:xfrm>
              <a:off x="1536" y="1152"/>
              <a:ext cx="38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T1</a:t>
              </a:r>
            </a:p>
          </p:txBody>
        </p:sp>
        <p:sp>
          <p:nvSpPr>
            <p:cNvPr id="43027" name="Text Box 16"/>
            <p:cNvSpPr txBox="1">
              <a:spLocks noChangeArrowheads="1"/>
            </p:cNvSpPr>
            <p:nvPr/>
          </p:nvSpPr>
          <p:spPr bwMode="auto">
            <a:xfrm flipH="1">
              <a:off x="1164" y="3456"/>
              <a:ext cx="8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T1 Tilt</a:t>
              </a:r>
            </a:p>
          </p:txBody>
        </p:sp>
      </p:grpSp>
      <p:grpSp>
        <p:nvGrpSpPr>
          <p:cNvPr id="43014" name="Group 4"/>
          <p:cNvGrpSpPr>
            <a:grpSpLocks/>
          </p:cNvGrpSpPr>
          <p:nvPr/>
        </p:nvGrpSpPr>
        <p:grpSpPr bwMode="auto">
          <a:xfrm>
            <a:off x="3962400" y="2971800"/>
            <a:ext cx="1219200" cy="1379538"/>
            <a:chOff x="4708" y="1863"/>
            <a:chExt cx="451" cy="492"/>
          </a:xfrm>
        </p:grpSpPr>
        <p:sp>
          <p:nvSpPr>
            <p:cNvPr id="43021" name="Freeform 5"/>
            <p:cNvSpPr>
              <a:spLocks/>
            </p:cNvSpPr>
            <p:nvPr/>
          </p:nvSpPr>
          <p:spPr bwMode="auto">
            <a:xfrm flipH="1">
              <a:off x="4863" y="1863"/>
              <a:ext cx="296" cy="359"/>
            </a:xfrm>
            <a:custGeom>
              <a:avLst/>
              <a:gdLst>
                <a:gd name="T0" fmla="*/ 13 w 1417"/>
                <a:gd name="T1" fmla="*/ 4 h 1710"/>
                <a:gd name="T2" fmla="*/ 10 w 1417"/>
                <a:gd name="T3" fmla="*/ 4 h 1710"/>
                <a:gd name="T4" fmla="*/ 5 w 1417"/>
                <a:gd name="T5" fmla="*/ 7 h 1710"/>
                <a:gd name="T6" fmla="*/ 2 w 1417"/>
                <a:gd name="T7" fmla="*/ 10 h 1710"/>
                <a:gd name="T8" fmla="*/ 1 w 1417"/>
                <a:gd name="T9" fmla="*/ 15 h 1710"/>
                <a:gd name="T10" fmla="*/ 0 w 1417"/>
                <a:gd name="T11" fmla="*/ 15 h 1710"/>
                <a:gd name="T12" fmla="*/ 0 w 1417"/>
                <a:gd name="T13" fmla="*/ 10 h 1710"/>
                <a:gd name="T14" fmla="*/ 1 w 1417"/>
                <a:gd name="T15" fmla="*/ 7 h 1710"/>
                <a:gd name="T16" fmla="*/ 5 w 1417"/>
                <a:gd name="T17" fmla="*/ 3 h 1710"/>
                <a:gd name="T18" fmla="*/ 9 w 1417"/>
                <a:gd name="T19" fmla="*/ 0 h 1710"/>
                <a:gd name="T20" fmla="*/ 13 w 1417"/>
                <a:gd name="T21" fmla="*/ 4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494" name="Oval 6"/>
            <p:cNvSpPr>
              <a:spLocks noChangeArrowheads="1"/>
            </p:cNvSpPr>
            <p:nvPr/>
          </p:nvSpPr>
          <p:spPr bwMode="auto">
            <a:xfrm flipH="1">
              <a:off x="4708" y="2196"/>
              <a:ext cx="146" cy="14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23" name="Line 7"/>
            <p:cNvSpPr>
              <a:spLocks noChangeShapeType="1"/>
            </p:cNvSpPr>
            <p:nvPr/>
          </p:nvSpPr>
          <p:spPr bwMode="auto">
            <a:xfrm flipV="1">
              <a:off x="4779" y="1905"/>
              <a:ext cx="140" cy="38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24" name="Line 8"/>
            <p:cNvSpPr>
              <a:spLocks noChangeShapeType="1"/>
            </p:cNvSpPr>
            <p:nvPr/>
          </p:nvSpPr>
          <p:spPr bwMode="auto">
            <a:xfrm flipV="1">
              <a:off x="4919" y="1905"/>
              <a:ext cx="0" cy="45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</p:grpSp>
      <p:sp>
        <p:nvSpPr>
          <p:cNvPr id="354342" name="Text Box 38"/>
          <p:cNvSpPr txBox="1">
            <a:spLocks noChangeArrowheads="1"/>
          </p:cNvSpPr>
          <p:nvPr/>
        </p:nvSpPr>
        <p:spPr bwMode="auto">
          <a:xfrm>
            <a:off x="304800" y="5562600"/>
            <a:ext cx="7009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&lt;5cm</a:t>
            </a:r>
          </a:p>
        </p:txBody>
      </p:sp>
      <p:sp>
        <p:nvSpPr>
          <p:cNvPr id="354343" name="Text Box 39"/>
          <p:cNvSpPr txBox="1">
            <a:spLocks noChangeArrowheads="1"/>
          </p:cNvSpPr>
          <p:nvPr/>
        </p:nvSpPr>
        <p:spPr bwMode="auto">
          <a:xfrm>
            <a:off x="2193925" y="5551488"/>
            <a:ext cx="49462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&lt;0</a:t>
            </a:r>
            <a:r>
              <a:rPr lang="en-US" b="1" baseline="300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7" name="Text Box 40"/>
          <p:cNvSpPr txBox="1">
            <a:spLocks noChangeArrowheads="1"/>
          </p:cNvSpPr>
          <p:nvPr/>
        </p:nvSpPr>
        <p:spPr bwMode="auto">
          <a:xfrm>
            <a:off x="4227513" y="4648200"/>
            <a:ext cx="49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</a:p>
        </p:txBody>
      </p:sp>
      <p:sp>
        <p:nvSpPr>
          <p:cNvPr id="354345" name="Text Box 41"/>
          <p:cNvSpPr txBox="1">
            <a:spLocks noChangeArrowheads="1"/>
          </p:cNvSpPr>
          <p:nvPr/>
        </p:nvSpPr>
        <p:spPr bwMode="auto">
          <a:xfrm>
            <a:off x="4105275" y="5576888"/>
            <a:ext cx="6116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&lt;20</a:t>
            </a:r>
            <a:r>
              <a:rPr lang="en-US" b="1" baseline="3000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9" name="Text Box 42"/>
          <p:cNvSpPr txBox="1">
            <a:spLocks noChangeArrowheads="1"/>
          </p:cNvSpPr>
          <p:nvPr/>
        </p:nvSpPr>
        <p:spPr bwMode="auto">
          <a:xfrm>
            <a:off x="6691313" y="46482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PI</a:t>
            </a:r>
          </a:p>
        </p:txBody>
      </p:sp>
      <p:sp>
        <p:nvSpPr>
          <p:cNvPr id="354347" name="Text Box 43"/>
          <p:cNvSpPr txBox="1">
            <a:spLocks noChangeArrowheads="1"/>
          </p:cNvSpPr>
          <p:nvPr/>
        </p:nvSpPr>
        <p:spPr bwMode="auto">
          <a:xfrm>
            <a:off x="6172200" y="5410200"/>
            <a:ext cx="1839913" cy="7381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DCE6F2"/>
                </a:solidFill>
              </a:rPr>
              <a:t>Proportional:</a:t>
            </a:r>
          </a:p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LL=PI +/- </a:t>
            </a:r>
            <a:r>
              <a:rPr lang="en-US" b="1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b="1" baseline="30000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endParaRPr lang="en-US" b="1" baseline="30000" dirty="0">
              <a:solidFill>
                <a:srgbClr val="DCE6F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1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785813" y="215900"/>
            <a:ext cx="7581900" cy="6223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34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530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9700"/>
            <a:ext cx="2328843" cy="46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3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785813" y="215900"/>
            <a:ext cx="7581900" cy="6223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6451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2419350"/>
            <a:ext cx="4171244" cy="2816225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Lumbar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Lordosis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 (LL)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Pelvic Incidence (PI)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Pelvic Tilt (PT)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Truncal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 Inclination (T1 Tilt)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ヒラギノ角ゴ Pro W3" charset="0"/>
                <a:cs typeface="Arial" charset="0"/>
              </a:rPr>
              <a:t>Sacral Slope (SS)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ヒラギノ角ゴ Pro W3" charset="0"/>
                <a:cs typeface="Arial" charset="0"/>
              </a:rPr>
              <a:t>Sagittal Vertical Axis (SVA)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4515" name="Text Placeholder 1"/>
          <p:cNvSpPr txBox="1">
            <a:spLocks/>
          </p:cNvSpPr>
          <p:nvPr/>
        </p:nvSpPr>
        <p:spPr bwMode="auto">
          <a:xfrm>
            <a:off x="0" y="0"/>
            <a:ext cx="9144000" cy="12827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THE PARAMETERS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11" y="1900591"/>
            <a:ext cx="3854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4"/>
          <p:cNvCxnSpPr>
            <a:cxnSpLocks noChangeShapeType="1"/>
          </p:cNvCxnSpPr>
          <p:nvPr/>
        </p:nvCxnSpPr>
        <p:spPr bwMode="auto">
          <a:xfrm flipH="1">
            <a:off x="6321778" y="2753387"/>
            <a:ext cx="779078" cy="5203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 flipH="1" flipV="1">
            <a:off x="6081889" y="2753387"/>
            <a:ext cx="1004855" cy="100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SS+PT=PI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SACRAL SLOPE</a:t>
            </a: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55" y="2055814"/>
            <a:ext cx="3854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 flipH="1">
            <a:off x="4910668" y="2880387"/>
            <a:ext cx="779078" cy="5203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 flipH="1">
            <a:off x="4586113" y="2880387"/>
            <a:ext cx="106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4"/>
          <p:cNvCxnSpPr>
            <a:cxnSpLocks noChangeShapeType="1"/>
          </p:cNvCxnSpPr>
          <p:nvPr/>
        </p:nvCxnSpPr>
        <p:spPr bwMode="auto">
          <a:xfrm flipH="1">
            <a:off x="5136444" y="3104444"/>
            <a:ext cx="183445" cy="14816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4"/>
          <p:cNvCxnSpPr>
            <a:cxnSpLocks noChangeShapeType="1"/>
          </p:cNvCxnSpPr>
          <p:nvPr/>
        </p:nvCxnSpPr>
        <p:spPr bwMode="auto">
          <a:xfrm>
            <a:off x="5136444" y="3541889"/>
            <a:ext cx="0" cy="10442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="" xmlns:p14="http://schemas.microsoft.com/office/powerpoint/2010/main" val="363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SS+PT=PI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SACRAL SLOPE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1" y="2352146"/>
            <a:ext cx="3854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938889" y="3160889"/>
            <a:ext cx="733778" cy="564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90445" y="3414889"/>
            <a:ext cx="1382888" cy="1665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221112" y="3414889"/>
            <a:ext cx="169333" cy="14957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03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785813" y="215900"/>
            <a:ext cx="7581900" cy="6223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19350"/>
            <a:ext cx="5976938" cy="2816225"/>
          </a:xfrm>
          <a:solidFill>
            <a:srgbClr val="376092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Lumbar Lordosis (LL)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Pelvic Incidence (PI)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Pelvic Tilt (PT)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Truncal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Inclination (T1 Tilt)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Sacral Slope (SS)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Sagittal Vertical Axis (SVA)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851292" y="6321424"/>
            <a:ext cx="2133600" cy="365125"/>
          </a:xfrm>
        </p:spPr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5539" name="Text Placeholder 1"/>
          <p:cNvSpPr txBox="1">
            <a:spLocks/>
          </p:cNvSpPr>
          <p:nvPr/>
        </p:nvSpPr>
        <p:spPr bwMode="auto">
          <a:xfrm>
            <a:off x="0" y="0"/>
            <a:ext cx="9144000" cy="12827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THE PARAMETERS</a:t>
            </a: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583363" y="1282700"/>
            <a:ext cx="1912937" cy="5514975"/>
            <a:chOff x="878897" y="1720529"/>
            <a:chExt cx="752190" cy="2621419"/>
          </a:xfrm>
        </p:grpSpPr>
        <p:sp>
          <p:nvSpPr>
            <p:cNvPr id="65541" name="Rounded Rectangle 4"/>
            <p:cNvSpPr>
              <a:spLocks noChangeArrowheads="1"/>
            </p:cNvSpPr>
            <p:nvPr/>
          </p:nvSpPr>
          <p:spPr bwMode="auto">
            <a:xfrm>
              <a:off x="878897" y="1720529"/>
              <a:ext cx="752190" cy="26214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 flipH="1">
              <a:off x="1073150" y="3819308"/>
              <a:ext cx="415925" cy="50001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H="1">
              <a:off x="984250" y="1728762"/>
              <a:ext cx="476250" cy="216515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1116102" y="1811079"/>
              <a:ext cx="6242" cy="24780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207863" y="3819023"/>
              <a:ext cx="0" cy="4685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13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8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SVA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7161" t="2327" r="36050"/>
          <a:stretch>
            <a:fillRect/>
          </a:stretch>
        </p:blipFill>
        <p:spPr bwMode="auto">
          <a:xfrm>
            <a:off x="3160889" y="876904"/>
            <a:ext cx="2791178" cy="598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19643745">
            <a:off x="4370611" y="1671026"/>
            <a:ext cx="156261" cy="1010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12140" y="1735433"/>
            <a:ext cx="27228" cy="4092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510917" y="5065889"/>
            <a:ext cx="197555" cy="15522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1778" y="5023555"/>
            <a:ext cx="1679222" cy="923330"/>
          </a:xfrm>
          <a:prstGeom prst="rect">
            <a:avLst/>
          </a:prstGeom>
          <a:solidFill>
            <a:srgbClr val="37609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POSTERIOR SUPERIOR S1 endplate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0289" y="1483056"/>
            <a:ext cx="1241778" cy="646331"/>
          </a:xfrm>
          <a:prstGeom prst="rect">
            <a:avLst/>
          </a:prstGeom>
          <a:solidFill>
            <a:srgbClr val="37609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C7 centroid</a:t>
            </a:r>
            <a:endParaRPr lang="en-US" dirty="0"/>
          </a:p>
        </p:txBody>
      </p:sp>
      <p:cxnSp>
        <p:nvCxnSpPr>
          <p:cNvPr id="14" name="Curved Connector 13"/>
          <p:cNvCxnSpPr/>
          <p:nvPr/>
        </p:nvCxnSpPr>
        <p:spPr>
          <a:xfrm rot="5400000">
            <a:off x="4449232" y="4607279"/>
            <a:ext cx="522112" cy="479781"/>
          </a:xfrm>
          <a:prstGeom prst="curvedConnector3">
            <a:avLst>
              <a:gd name="adj1" fmla="val 675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6"/>
          <p:cNvSpPr txBox="1">
            <a:spLocks/>
          </p:cNvSpPr>
          <p:nvPr/>
        </p:nvSpPr>
        <p:spPr>
          <a:xfrm>
            <a:off x="3810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CA#11014A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88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rgbClr val="DCE6F2"/>
              </a:solidFill>
            </a:endParaRP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188341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66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ヒラギノ角ゴ Pro W3" charset="0"/>
              </a:rPr>
              <a:t>ALIGNMENT OBJECTIVES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6364288" y="3000375"/>
            <a:ext cx="1255712" cy="1446213"/>
            <a:chOff x="4128" y="1686"/>
            <a:chExt cx="1407" cy="1512"/>
          </a:xfrm>
        </p:grpSpPr>
        <p:sp>
          <p:nvSpPr>
            <p:cNvPr id="354308" name="Oval 4"/>
            <p:cNvSpPr>
              <a:spLocks noChangeArrowheads="1"/>
            </p:cNvSpPr>
            <p:nvPr/>
          </p:nvSpPr>
          <p:spPr bwMode="auto">
            <a:xfrm flipH="1">
              <a:off x="4128" y="2737"/>
              <a:ext cx="462" cy="46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46" name="Arc 5"/>
            <p:cNvSpPr>
              <a:spLocks/>
            </p:cNvSpPr>
            <p:nvPr/>
          </p:nvSpPr>
          <p:spPr bwMode="auto">
            <a:xfrm rot="7749342">
              <a:off x="4632" y="1975"/>
              <a:ext cx="398" cy="414"/>
            </a:xfrm>
            <a:custGeom>
              <a:avLst/>
              <a:gdLst>
                <a:gd name="T0" fmla="*/ 0 w 20912"/>
                <a:gd name="T1" fmla="*/ 0 h 21592"/>
                <a:gd name="T2" fmla="*/ 0 w 20912"/>
                <a:gd name="T3" fmla="*/ 0 h 21592"/>
                <a:gd name="T4" fmla="*/ 0 w 20912"/>
                <a:gd name="T5" fmla="*/ 0 h 21592"/>
                <a:gd name="T6" fmla="*/ 0 60000 65536"/>
                <a:gd name="T7" fmla="*/ 0 60000 65536"/>
                <a:gd name="T8" fmla="*/ 0 60000 65536"/>
                <a:gd name="T9" fmla="*/ 0 w 20912"/>
                <a:gd name="T10" fmla="*/ 0 h 21592"/>
                <a:gd name="T11" fmla="*/ 20912 w 20912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12" h="21592" fill="none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</a:path>
                <a:path w="20912" h="21592" stroke="0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  <a:lnTo>
                    <a:pt x="0" y="21592"/>
                  </a:lnTo>
                  <a:lnTo>
                    <a:pt x="591" y="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7" name="Freeform 6"/>
            <p:cNvSpPr>
              <a:spLocks/>
            </p:cNvSpPr>
            <p:nvPr/>
          </p:nvSpPr>
          <p:spPr bwMode="auto">
            <a:xfrm flipH="1">
              <a:off x="4630" y="1686"/>
              <a:ext cx="905" cy="1090"/>
            </a:xfrm>
            <a:custGeom>
              <a:avLst/>
              <a:gdLst>
                <a:gd name="T0" fmla="*/ 578 w 1417"/>
                <a:gd name="T1" fmla="*/ 163 h 1710"/>
                <a:gd name="T2" fmla="*/ 431 w 1417"/>
                <a:gd name="T3" fmla="*/ 195 h 1710"/>
                <a:gd name="T4" fmla="*/ 236 w 1417"/>
                <a:gd name="T5" fmla="*/ 293 h 1710"/>
                <a:gd name="T6" fmla="*/ 105 w 1417"/>
                <a:gd name="T7" fmla="*/ 423 h 1710"/>
                <a:gd name="T8" fmla="*/ 40 w 1417"/>
                <a:gd name="T9" fmla="*/ 658 h 1710"/>
                <a:gd name="T10" fmla="*/ 7 w 1417"/>
                <a:gd name="T11" fmla="*/ 642 h 1710"/>
                <a:gd name="T12" fmla="*/ 7 w 1417"/>
                <a:gd name="T13" fmla="*/ 463 h 1710"/>
                <a:gd name="T14" fmla="*/ 48 w 1417"/>
                <a:gd name="T15" fmla="*/ 317 h 1710"/>
                <a:gd name="T16" fmla="*/ 211 w 1417"/>
                <a:gd name="T17" fmla="*/ 146 h 1710"/>
                <a:gd name="T18" fmla="*/ 390 w 1417"/>
                <a:gd name="T19" fmla="*/ 0 h 1710"/>
                <a:gd name="T20" fmla="*/ 578 w 1417"/>
                <a:gd name="T21" fmla="*/ 163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8" name="Line 7"/>
            <p:cNvSpPr>
              <a:spLocks noChangeShapeType="1"/>
            </p:cNvSpPr>
            <p:nvPr/>
          </p:nvSpPr>
          <p:spPr bwMode="auto">
            <a:xfrm rot="5400000" flipV="1">
              <a:off x="4758" y="1839"/>
              <a:ext cx="636" cy="5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9" name="Line 8"/>
            <p:cNvSpPr>
              <a:spLocks noChangeShapeType="1"/>
            </p:cNvSpPr>
            <p:nvPr/>
          </p:nvSpPr>
          <p:spPr bwMode="auto">
            <a:xfrm flipV="1">
              <a:off x="4361" y="1797"/>
              <a:ext cx="434" cy="11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50" name="Line 9"/>
            <p:cNvSpPr>
              <a:spLocks noChangeShapeType="1"/>
            </p:cNvSpPr>
            <p:nvPr/>
          </p:nvSpPr>
          <p:spPr bwMode="auto">
            <a:xfrm flipV="1">
              <a:off x="4585" y="1686"/>
              <a:ext cx="338" cy="2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354314" name="Oval 10"/>
            <p:cNvSpPr>
              <a:spLocks noChangeArrowheads="1"/>
            </p:cNvSpPr>
            <p:nvPr/>
          </p:nvSpPr>
          <p:spPr bwMode="auto">
            <a:xfrm>
              <a:off x="4341" y="2952"/>
              <a:ext cx="41" cy="4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endParaRPr>
            </a:p>
          </p:txBody>
        </p:sp>
      </p:grp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457200" y="1600200"/>
            <a:ext cx="719138" cy="3422650"/>
            <a:chOff x="87" y="1110"/>
            <a:chExt cx="568" cy="2708"/>
          </a:xfrm>
        </p:grpSpPr>
        <p:sp>
          <p:nvSpPr>
            <p:cNvPr id="63498" name="Freeform 10"/>
            <p:cNvSpPr>
              <a:spLocks/>
            </p:cNvSpPr>
            <p:nvPr/>
          </p:nvSpPr>
          <p:spPr bwMode="auto">
            <a:xfrm flipH="1">
              <a:off x="296" y="2932"/>
              <a:ext cx="329" cy="39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auto">
            <a:xfrm flipH="1">
              <a:off x="226" y="1280"/>
              <a:ext cx="376" cy="171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43039" name="Line 12"/>
            <p:cNvSpPr>
              <a:spLocks noChangeShapeType="1"/>
            </p:cNvSpPr>
            <p:nvPr/>
          </p:nvSpPr>
          <p:spPr bwMode="auto">
            <a:xfrm flipH="1">
              <a:off x="330" y="1345"/>
              <a:ext cx="5" cy="196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0" name="Line 13"/>
            <p:cNvSpPr>
              <a:spLocks noChangeShapeType="1"/>
            </p:cNvSpPr>
            <p:nvPr/>
          </p:nvSpPr>
          <p:spPr bwMode="auto">
            <a:xfrm flipH="1">
              <a:off x="403" y="2932"/>
              <a:ext cx="0" cy="3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502" name="Oval 14"/>
            <p:cNvSpPr>
              <a:spLocks noChangeArrowheads="1"/>
            </p:cNvSpPr>
            <p:nvPr/>
          </p:nvSpPr>
          <p:spPr bwMode="auto">
            <a:xfrm flipH="1">
              <a:off x="323" y="1337"/>
              <a:ext cx="24" cy="20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2" name="Text Box 16"/>
            <p:cNvSpPr txBox="1">
              <a:spLocks noChangeArrowheads="1"/>
            </p:cNvSpPr>
            <p:nvPr/>
          </p:nvSpPr>
          <p:spPr bwMode="auto">
            <a:xfrm flipH="1">
              <a:off x="87" y="3456"/>
              <a:ext cx="568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SVA</a:t>
              </a:r>
            </a:p>
          </p:txBody>
        </p:sp>
        <p:sp>
          <p:nvSpPr>
            <p:cNvPr id="63505" name="Oval 17"/>
            <p:cNvSpPr>
              <a:spLocks noChangeArrowheads="1"/>
            </p:cNvSpPr>
            <p:nvPr/>
          </p:nvSpPr>
          <p:spPr bwMode="auto">
            <a:xfrm flipH="1">
              <a:off x="390" y="2922"/>
              <a:ext cx="23" cy="25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4" name="Rectangle 19"/>
            <p:cNvSpPr>
              <a:spLocks noChangeArrowheads="1"/>
            </p:cNvSpPr>
            <p:nvPr/>
          </p:nvSpPr>
          <p:spPr bwMode="auto">
            <a:xfrm>
              <a:off x="192" y="1110"/>
              <a:ext cx="384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C7</a:t>
              </a:r>
            </a:p>
          </p:txBody>
        </p:sp>
      </p:grpSp>
      <p:grpSp>
        <p:nvGrpSpPr>
          <p:cNvPr id="43013" name="Group 20"/>
          <p:cNvGrpSpPr>
            <a:grpSpLocks/>
          </p:cNvGrpSpPr>
          <p:nvPr/>
        </p:nvGrpSpPr>
        <p:grpSpPr bwMode="auto">
          <a:xfrm>
            <a:off x="2051050" y="1676400"/>
            <a:ext cx="1057275" cy="3373438"/>
            <a:chOff x="1164" y="1152"/>
            <a:chExt cx="836" cy="2669"/>
          </a:xfrm>
        </p:grpSpPr>
        <p:grpSp>
          <p:nvGrpSpPr>
            <p:cNvPr id="43025" name="Group 21"/>
            <p:cNvGrpSpPr>
              <a:grpSpLocks/>
            </p:cNvGrpSpPr>
            <p:nvPr/>
          </p:nvGrpSpPr>
          <p:grpSpPr bwMode="auto">
            <a:xfrm>
              <a:off x="1311" y="1248"/>
              <a:ext cx="483" cy="2112"/>
              <a:chOff x="2617" y="2112"/>
              <a:chExt cx="407" cy="1779"/>
            </a:xfrm>
          </p:grpSpPr>
          <p:sp>
            <p:nvSpPr>
              <p:cNvPr id="43028" name="Freeform 22"/>
              <p:cNvSpPr>
                <a:spLocks/>
              </p:cNvSpPr>
              <p:nvPr/>
            </p:nvSpPr>
            <p:spPr bwMode="auto">
              <a:xfrm flipH="1">
                <a:off x="2756" y="3460"/>
                <a:ext cx="277" cy="324"/>
              </a:xfrm>
              <a:custGeom>
                <a:avLst/>
                <a:gdLst>
                  <a:gd name="T0" fmla="*/ 54 w 1417"/>
                  <a:gd name="T1" fmla="*/ 14 h 1710"/>
                  <a:gd name="T2" fmla="*/ 40 w 1417"/>
                  <a:gd name="T3" fmla="*/ 17 h 1710"/>
                  <a:gd name="T4" fmla="*/ 22 w 1417"/>
                  <a:gd name="T5" fmla="*/ 26 h 1710"/>
                  <a:gd name="T6" fmla="*/ 10 w 1417"/>
                  <a:gd name="T7" fmla="*/ 37 h 1710"/>
                  <a:gd name="T8" fmla="*/ 4 w 1417"/>
                  <a:gd name="T9" fmla="*/ 58 h 1710"/>
                  <a:gd name="T10" fmla="*/ 1 w 1417"/>
                  <a:gd name="T11" fmla="*/ 57 h 1710"/>
                  <a:gd name="T12" fmla="*/ 1 w 1417"/>
                  <a:gd name="T13" fmla="*/ 41 h 1710"/>
                  <a:gd name="T14" fmla="*/ 4 w 1417"/>
                  <a:gd name="T15" fmla="*/ 28 h 1710"/>
                  <a:gd name="T16" fmla="*/ 20 w 1417"/>
                  <a:gd name="T17" fmla="*/ 13 h 1710"/>
                  <a:gd name="T18" fmla="*/ 37 w 1417"/>
                  <a:gd name="T19" fmla="*/ 0 h 1710"/>
                  <a:gd name="T20" fmla="*/ 54 w 1417"/>
                  <a:gd name="T21" fmla="*/ 14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29" name="Freeform 23"/>
              <p:cNvSpPr>
                <a:spLocks/>
              </p:cNvSpPr>
              <p:nvPr/>
            </p:nvSpPr>
            <p:spPr bwMode="auto">
              <a:xfrm flipH="1">
                <a:off x="2699" y="2112"/>
                <a:ext cx="306" cy="1396"/>
              </a:xfrm>
              <a:custGeom>
                <a:avLst/>
                <a:gdLst>
                  <a:gd name="T0" fmla="*/ 41 w 1625"/>
                  <a:gd name="T1" fmla="*/ 3 h 7388"/>
                  <a:gd name="T2" fmla="*/ 24 w 1625"/>
                  <a:gd name="T3" fmla="*/ 29 h 7388"/>
                  <a:gd name="T4" fmla="*/ 8 w 1625"/>
                  <a:gd name="T5" fmla="*/ 58 h 7388"/>
                  <a:gd name="T6" fmla="*/ 1 w 1625"/>
                  <a:gd name="T7" fmla="*/ 87 h 7388"/>
                  <a:gd name="T8" fmla="*/ 3 w 1625"/>
                  <a:gd name="T9" fmla="*/ 119 h 7388"/>
                  <a:gd name="T10" fmla="*/ 17 w 1625"/>
                  <a:gd name="T11" fmla="*/ 163 h 7388"/>
                  <a:gd name="T12" fmla="*/ 35 w 1625"/>
                  <a:gd name="T13" fmla="*/ 205 h 7388"/>
                  <a:gd name="T14" fmla="*/ 39 w 1625"/>
                  <a:gd name="T15" fmla="*/ 228 h 7388"/>
                  <a:gd name="T16" fmla="*/ 32 w 1625"/>
                  <a:gd name="T17" fmla="*/ 253 h 7388"/>
                  <a:gd name="T18" fmla="*/ 47 w 1625"/>
                  <a:gd name="T19" fmla="*/ 264 h 7388"/>
                  <a:gd name="T20" fmla="*/ 54 w 1625"/>
                  <a:gd name="T21" fmla="*/ 252 h 7388"/>
                  <a:gd name="T22" fmla="*/ 57 w 1625"/>
                  <a:gd name="T23" fmla="*/ 226 h 7388"/>
                  <a:gd name="T24" fmla="*/ 53 w 1625"/>
                  <a:gd name="T25" fmla="*/ 200 h 7388"/>
                  <a:gd name="T26" fmla="*/ 39 w 1625"/>
                  <a:gd name="T27" fmla="*/ 167 h 7388"/>
                  <a:gd name="T28" fmla="*/ 18 w 1625"/>
                  <a:gd name="T29" fmla="*/ 124 h 7388"/>
                  <a:gd name="T30" fmla="*/ 13 w 1625"/>
                  <a:gd name="T31" fmla="*/ 83 h 7388"/>
                  <a:gd name="T32" fmla="*/ 21 w 1625"/>
                  <a:gd name="T33" fmla="*/ 56 h 7388"/>
                  <a:gd name="T34" fmla="*/ 34 w 1625"/>
                  <a:gd name="T35" fmla="*/ 31 h 7388"/>
                  <a:gd name="T36" fmla="*/ 45 w 1625"/>
                  <a:gd name="T37" fmla="*/ 13 h 7388"/>
                  <a:gd name="T38" fmla="*/ 48 w 1625"/>
                  <a:gd name="T39" fmla="*/ 7 h 7388"/>
                  <a:gd name="T40" fmla="*/ 41 w 1625"/>
                  <a:gd name="T41" fmla="*/ 3 h 73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7388"/>
                  <a:gd name="T65" fmla="*/ 1625 w 1625"/>
                  <a:gd name="T66" fmla="*/ 7388 h 73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7388">
                    <a:moveTo>
                      <a:pt x="1145" y="92"/>
                    </a:moveTo>
                    <a:cubicBezTo>
                      <a:pt x="1047" y="228"/>
                      <a:pt x="828" y="551"/>
                      <a:pt x="675" y="807"/>
                    </a:cubicBezTo>
                    <a:cubicBezTo>
                      <a:pt x="522" y="1063"/>
                      <a:pt x="337" y="1352"/>
                      <a:pt x="230" y="1625"/>
                    </a:cubicBezTo>
                    <a:cubicBezTo>
                      <a:pt x="123" y="1897"/>
                      <a:pt x="56" y="2159"/>
                      <a:pt x="30" y="2445"/>
                    </a:cubicBezTo>
                    <a:cubicBezTo>
                      <a:pt x="4" y="2731"/>
                      <a:pt x="0" y="2986"/>
                      <a:pt x="77" y="3339"/>
                    </a:cubicBezTo>
                    <a:cubicBezTo>
                      <a:pt x="154" y="3691"/>
                      <a:pt x="339" y="4164"/>
                      <a:pt x="491" y="4563"/>
                    </a:cubicBezTo>
                    <a:cubicBezTo>
                      <a:pt x="642" y="4962"/>
                      <a:pt x="888" y="5429"/>
                      <a:pt x="988" y="5732"/>
                    </a:cubicBezTo>
                    <a:cubicBezTo>
                      <a:pt x="1089" y="6035"/>
                      <a:pt x="1106" y="6153"/>
                      <a:pt x="1093" y="6378"/>
                    </a:cubicBezTo>
                    <a:cubicBezTo>
                      <a:pt x="1080" y="6603"/>
                      <a:pt x="940" y="6959"/>
                      <a:pt x="909" y="7083"/>
                    </a:cubicBezTo>
                    <a:cubicBezTo>
                      <a:pt x="1064" y="7212"/>
                      <a:pt x="1250" y="7308"/>
                      <a:pt x="1339" y="7388"/>
                    </a:cubicBezTo>
                    <a:cubicBezTo>
                      <a:pt x="1411" y="7316"/>
                      <a:pt x="1476" y="7233"/>
                      <a:pt x="1523" y="7058"/>
                    </a:cubicBezTo>
                    <a:cubicBezTo>
                      <a:pt x="1570" y="6883"/>
                      <a:pt x="1625" y="6581"/>
                      <a:pt x="1620" y="6338"/>
                    </a:cubicBezTo>
                    <a:cubicBezTo>
                      <a:pt x="1616" y="6094"/>
                      <a:pt x="1580" y="5875"/>
                      <a:pt x="1494" y="5598"/>
                    </a:cubicBezTo>
                    <a:cubicBezTo>
                      <a:pt x="1408" y="5321"/>
                      <a:pt x="1270" y="5029"/>
                      <a:pt x="1106" y="4676"/>
                    </a:cubicBezTo>
                    <a:cubicBezTo>
                      <a:pt x="941" y="4324"/>
                      <a:pt x="631" y="3873"/>
                      <a:pt x="509" y="3482"/>
                    </a:cubicBezTo>
                    <a:cubicBezTo>
                      <a:pt x="387" y="3092"/>
                      <a:pt x="358" y="2654"/>
                      <a:pt x="372" y="2333"/>
                    </a:cubicBezTo>
                    <a:cubicBezTo>
                      <a:pt x="385" y="2012"/>
                      <a:pt x="488" y="1804"/>
                      <a:pt x="589" y="1559"/>
                    </a:cubicBezTo>
                    <a:cubicBezTo>
                      <a:pt x="689" y="1314"/>
                      <a:pt x="861" y="1063"/>
                      <a:pt x="972" y="864"/>
                    </a:cubicBezTo>
                    <a:cubicBezTo>
                      <a:pt x="1083" y="665"/>
                      <a:pt x="1195" y="475"/>
                      <a:pt x="1256" y="365"/>
                    </a:cubicBezTo>
                    <a:cubicBezTo>
                      <a:pt x="1317" y="255"/>
                      <a:pt x="1360" y="247"/>
                      <a:pt x="1341" y="202"/>
                    </a:cubicBezTo>
                    <a:cubicBezTo>
                      <a:pt x="1034" y="0"/>
                      <a:pt x="1419" y="248"/>
                      <a:pt x="1145" y="92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354328" name="Oval 24"/>
              <p:cNvSpPr>
                <a:spLocks noChangeArrowheads="1"/>
              </p:cNvSpPr>
              <p:nvPr/>
            </p:nvSpPr>
            <p:spPr bwMode="auto">
              <a:xfrm flipH="1">
                <a:off x="2778" y="215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29" name="Oval 25"/>
              <p:cNvSpPr>
                <a:spLocks noChangeArrowheads="1"/>
              </p:cNvSpPr>
              <p:nvPr/>
            </p:nvSpPr>
            <p:spPr bwMode="auto">
              <a:xfrm flipH="1">
                <a:off x="2891" y="2341"/>
                <a:ext cx="19" cy="1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0" name="Oval 26"/>
              <p:cNvSpPr>
                <a:spLocks noChangeArrowheads="1"/>
              </p:cNvSpPr>
              <p:nvPr/>
            </p:nvSpPr>
            <p:spPr bwMode="auto">
              <a:xfrm flipH="1">
                <a:off x="2867" y="293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1" name="Oval 27"/>
              <p:cNvSpPr>
                <a:spLocks noChangeArrowheads="1"/>
              </p:cNvSpPr>
              <p:nvPr/>
            </p:nvSpPr>
            <p:spPr bwMode="auto">
              <a:xfrm flipH="1">
                <a:off x="2829" y="301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2" name="Oval 28"/>
              <p:cNvSpPr>
                <a:spLocks noChangeArrowheads="1"/>
              </p:cNvSpPr>
              <p:nvPr/>
            </p:nvSpPr>
            <p:spPr bwMode="auto">
              <a:xfrm flipH="1">
                <a:off x="2617" y="3760"/>
                <a:ext cx="131" cy="13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43035" name="Line 29"/>
              <p:cNvSpPr>
                <a:spLocks noChangeShapeType="1"/>
              </p:cNvSpPr>
              <p:nvPr/>
            </p:nvSpPr>
            <p:spPr bwMode="auto">
              <a:xfrm flipV="1">
                <a:off x="2681" y="2194"/>
                <a:ext cx="126" cy="163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36" name="Line 30"/>
              <p:cNvSpPr>
                <a:spLocks noChangeShapeType="1"/>
              </p:cNvSpPr>
              <p:nvPr/>
            </p:nvSpPr>
            <p:spPr bwMode="auto">
              <a:xfrm flipV="1">
                <a:off x="2681" y="2225"/>
                <a:ext cx="0" cy="1612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</p:grpSp>
        <p:sp>
          <p:nvSpPr>
            <p:cNvPr id="43026" name="Rectangle 19"/>
            <p:cNvSpPr>
              <a:spLocks noChangeArrowheads="1"/>
            </p:cNvSpPr>
            <p:nvPr/>
          </p:nvSpPr>
          <p:spPr bwMode="auto">
            <a:xfrm>
              <a:off x="1536" y="1152"/>
              <a:ext cx="38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T1</a:t>
              </a:r>
            </a:p>
          </p:txBody>
        </p:sp>
        <p:sp>
          <p:nvSpPr>
            <p:cNvPr id="43027" name="Text Box 16"/>
            <p:cNvSpPr txBox="1">
              <a:spLocks noChangeArrowheads="1"/>
            </p:cNvSpPr>
            <p:nvPr/>
          </p:nvSpPr>
          <p:spPr bwMode="auto">
            <a:xfrm flipH="1">
              <a:off x="1164" y="3456"/>
              <a:ext cx="8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T1 Tilt</a:t>
              </a:r>
            </a:p>
          </p:txBody>
        </p:sp>
      </p:grpSp>
      <p:grpSp>
        <p:nvGrpSpPr>
          <p:cNvPr id="43014" name="Group 4"/>
          <p:cNvGrpSpPr>
            <a:grpSpLocks/>
          </p:cNvGrpSpPr>
          <p:nvPr/>
        </p:nvGrpSpPr>
        <p:grpSpPr bwMode="auto">
          <a:xfrm>
            <a:off x="3962400" y="2971800"/>
            <a:ext cx="1219200" cy="1379538"/>
            <a:chOff x="4708" y="1863"/>
            <a:chExt cx="451" cy="492"/>
          </a:xfrm>
        </p:grpSpPr>
        <p:sp>
          <p:nvSpPr>
            <p:cNvPr id="43021" name="Freeform 5"/>
            <p:cNvSpPr>
              <a:spLocks/>
            </p:cNvSpPr>
            <p:nvPr/>
          </p:nvSpPr>
          <p:spPr bwMode="auto">
            <a:xfrm flipH="1">
              <a:off x="4863" y="1863"/>
              <a:ext cx="296" cy="359"/>
            </a:xfrm>
            <a:custGeom>
              <a:avLst/>
              <a:gdLst>
                <a:gd name="T0" fmla="*/ 13 w 1417"/>
                <a:gd name="T1" fmla="*/ 4 h 1710"/>
                <a:gd name="T2" fmla="*/ 10 w 1417"/>
                <a:gd name="T3" fmla="*/ 4 h 1710"/>
                <a:gd name="T4" fmla="*/ 5 w 1417"/>
                <a:gd name="T5" fmla="*/ 7 h 1710"/>
                <a:gd name="T6" fmla="*/ 2 w 1417"/>
                <a:gd name="T7" fmla="*/ 10 h 1710"/>
                <a:gd name="T8" fmla="*/ 1 w 1417"/>
                <a:gd name="T9" fmla="*/ 15 h 1710"/>
                <a:gd name="T10" fmla="*/ 0 w 1417"/>
                <a:gd name="T11" fmla="*/ 15 h 1710"/>
                <a:gd name="T12" fmla="*/ 0 w 1417"/>
                <a:gd name="T13" fmla="*/ 10 h 1710"/>
                <a:gd name="T14" fmla="*/ 1 w 1417"/>
                <a:gd name="T15" fmla="*/ 7 h 1710"/>
                <a:gd name="T16" fmla="*/ 5 w 1417"/>
                <a:gd name="T17" fmla="*/ 3 h 1710"/>
                <a:gd name="T18" fmla="*/ 9 w 1417"/>
                <a:gd name="T19" fmla="*/ 0 h 1710"/>
                <a:gd name="T20" fmla="*/ 13 w 1417"/>
                <a:gd name="T21" fmla="*/ 4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494" name="Oval 6"/>
            <p:cNvSpPr>
              <a:spLocks noChangeArrowheads="1"/>
            </p:cNvSpPr>
            <p:nvPr/>
          </p:nvSpPr>
          <p:spPr bwMode="auto">
            <a:xfrm flipH="1">
              <a:off x="4708" y="2196"/>
              <a:ext cx="146" cy="14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23" name="Line 7"/>
            <p:cNvSpPr>
              <a:spLocks noChangeShapeType="1"/>
            </p:cNvSpPr>
            <p:nvPr/>
          </p:nvSpPr>
          <p:spPr bwMode="auto">
            <a:xfrm flipV="1">
              <a:off x="4779" y="1905"/>
              <a:ext cx="140" cy="38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24" name="Line 8"/>
            <p:cNvSpPr>
              <a:spLocks noChangeShapeType="1"/>
            </p:cNvSpPr>
            <p:nvPr/>
          </p:nvSpPr>
          <p:spPr bwMode="auto">
            <a:xfrm flipV="1">
              <a:off x="4919" y="1905"/>
              <a:ext cx="0" cy="45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</p:grpSp>
      <p:sp>
        <p:nvSpPr>
          <p:cNvPr id="354342" name="Text Box 38"/>
          <p:cNvSpPr txBox="1">
            <a:spLocks noChangeArrowheads="1"/>
          </p:cNvSpPr>
          <p:nvPr/>
        </p:nvSpPr>
        <p:spPr bwMode="auto">
          <a:xfrm>
            <a:off x="304800" y="5562600"/>
            <a:ext cx="7009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&lt;5cm</a:t>
            </a:r>
          </a:p>
        </p:txBody>
      </p:sp>
      <p:sp>
        <p:nvSpPr>
          <p:cNvPr id="354343" name="Text Box 39"/>
          <p:cNvSpPr txBox="1">
            <a:spLocks noChangeArrowheads="1"/>
          </p:cNvSpPr>
          <p:nvPr/>
        </p:nvSpPr>
        <p:spPr bwMode="auto">
          <a:xfrm>
            <a:off x="2193925" y="5551488"/>
            <a:ext cx="49462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&lt;0</a:t>
            </a:r>
            <a:r>
              <a:rPr lang="en-US" b="1" baseline="300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7" name="Text Box 40"/>
          <p:cNvSpPr txBox="1">
            <a:spLocks noChangeArrowheads="1"/>
          </p:cNvSpPr>
          <p:nvPr/>
        </p:nvSpPr>
        <p:spPr bwMode="auto">
          <a:xfrm>
            <a:off x="4227513" y="4648200"/>
            <a:ext cx="49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</a:p>
        </p:txBody>
      </p:sp>
      <p:sp>
        <p:nvSpPr>
          <p:cNvPr id="354345" name="Text Box 41"/>
          <p:cNvSpPr txBox="1">
            <a:spLocks noChangeArrowheads="1"/>
          </p:cNvSpPr>
          <p:nvPr/>
        </p:nvSpPr>
        <p:spPr bwMode="auto">
          <a:xfrm>
            <a:off x="4105275" y="5576888"/>
            <a:ext cx="6116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&lt;20</a:t>
            </a:r>
            <a:r>
              <a:rPr lang="en-US" b="1" baseline="3000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9" name="Text Box 42"/>
          <p:cNvSpPr txBox="1">
            <a:spLocks noChangeArrowheads="1"/>
          </p:cNvSpPr>
          <p:nvPr/>
        </p:nvSpPr>
        <p:spPr bwMode="auto">
          <a:xfrm>
            <a:off x="6691313" y="46482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PI</a:t>
            </a:r>
          </a:p>
        </p:txBody>
      </p:sp>
      <p:sp>
        <p:nvSpPr>
          <p:cNvPr id="354347" name="Text Box 43"/>
          <p:cNvSpPr txBox="1">
            <a:spLocks noChangeArrowheads="1"/>
          </p:cNvSpPr>
          <p:nvPr/>
        </p:nvSpPr>
        <p:spPr bwMode="auto">
          <a:xfrm>
            <a:off x="6172200" y="5410200"/>
            <a:ext cx="1839913" cy="7381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DCE6F2"/>
                </a:solidFill>
              </a:rPr>
              <a:t>Proportional:</a:t>
            </a:r>
          </a:p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LL=PI +/- </a:t>
            </a:r>
            <a:r>
              <a:rPr lang="en-US" b="1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b="1" baseline="30000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endParaRPr lang="en-US" b="1" baseline="30000" dirty="0">
              <a:solidFill>
                <a:srgbClr val="DCE6F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429000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sz="3200" dirty="0"/>
              <a:t>Combined Assessment of Pelvic Tilt,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Pelvic </a:t>
            </a:r>
            <a:r>
              <a:rPr lang="en-US" sz="3200" dirty="0"/>
              <a:t>Incidence/Lumbar </a:t>
            </a:r>
            <a:r>
              <a:rPr lang="en-US" sz="3200" dirty="0" err="1"/>
              <a:t>Lordosis</a:t>
            </a:r>
            <a:r>
              <a:rPr lang="en-US" sz="3200" dirty="0"/>
              <a:t> Mismatch and Sagittal Vertical Axis Predicts Disability in Adult Spinal </a:t>
            </a:r>
            <a:r>
              <a:rPr lang="en-US" sz="3200" dirty="0" smtClean="0"/>
              <a:t>Deformity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/>
              <a:t>A </a:t>
            </a:r>
            <a:r>
              <a:rPr lang="en-US" sz="3200" i="1" dirty="0"/>
              <a:t>Prospective Analysis</a:t>
            </a:r>
            <a:endParaRPr lang="en-US" sz="3200" i="1" dirty="0">
              <a:ea typeface="+mj-ea"/>
            </a:endParaRPr>
          </a:p>
        </p:txBody>
      </p:sp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609600" y="3688645"/>
            <a:ext cx="8153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b="1" dirty="0"/>
              <a:t>Frank Schwab, Shay Bess, Benjamin </a:t>
            </a:r>
            <a:r>
              <a:rPr lang="en-US" sz="2000" b="1" dirty="0" err="1"/>
              <a:t>Blondel</a:t>
            </a:r>
            <a:r>
              <a:rPr lang="en-US" sz="2000" b="1" dirty="0"/>
              <a:t>, Richard </a:t>
            </a:r>
            <a:r>
              <a:rPr lang="en-US" sz="2000" b="1" dirty="0" err="1"/>
              <a:t>Hostin</a:t>
            </a:r>
            <a:r>
              <a:rPr lang="en-US" sz="2000" b="1" dirty="0"/>
              <a:t>, </a:t>
            </a:r>
          </a:p>
          <a:p>
            <a:pPr algn="ctr">
              <a:defRPr/>
            </a:pPr>
            <a:r>
              <a:rPr lang="en-US" sz="2000" b="1" dirty="0"/>
              <a:t>Christopher </a:t>
            </a:r>
            <a:r>
              <a:rPr lang="en-US" sz="2000" b="1" dirty="0" err="1"/>
              <a:t>Shaffrey</a:t>
            </a:r>
            <a:r>
              <a:rPr lang="en-US" sz="2000" b="1" dirty="0"/>
              <a:t>, Justin Smith, </a:t>
            </a:r>
            <a:r>
              <a:rPr lang="en-US" sz="2000" b="1" dirty="0" err="1"/>
              <a:t>Oheneba</a:t>
            </a:r>
            <a:r>
              <a:rPr lang="en-US" sz="2000" b="1" dirty="0"/>
              <a:t> </a:t>
            </a:r>
            <a:r>
              <a:rPr lang="en-US" sz="2000" b="1" dirty="0" err="1"/>
              <a:t>Boachie-Adjei</a:t>
            </a:r>
            <a:r>
              <a:rPr lang="en-US" sz="2000" b="1" dirty="0"/>
              <a:t>, Douglas Burton, Behrooz Akbarnia, </a:t>
            </a:r>
            <a:r>
              <a:rPr lang="en-US" sz="2000" b="1" i="1" dirty="0"/>
              <a:t>Gregory Mundis</a:t>
            </a:r>
            <a:r>
              <a:rPr lang="en-US" sz="2000" b="1" dirty="0"/>
              <a:t>, Christopher Ames, </a:t>
            </a:r>
            <a:r>
              <a:rPr lang="en-US" sz="2000" b="1" dirty="0" err="1"/>
              <a:t>Khaled</a:t>
            </a:r>
            <a:r>
              <a:rPr lang="en-US" sz="2000" b="1" dirty="0"/>
              <a:t> </a:t>
            </a:r>
            <a:r>
              <a:rPr lang="en-US" sz="2000" b="1" dirty="0" err="1"/>
              <a:t>Kebaish</a:t>
            </a:r>
            <a:r>
              <a:rPr lang="en-US" sz="2000" b="1" dirty="0"/>
              <a:t>, Robert Hart, </a:t>
            </a:r>
            <a:r>
              <a:rPr lang="en-US" sz="2000" b="1" u="sng" dirty="0" err="1"/>
              <a:t>Virginie</a:t>
            </a:r>
            <a:r>
              <a:rPr lang="en-US" sz="2000" b="1" u="sng" dirty="0"/>
              <a:t> </a:t>
            </a:r>
            <a:r>
              <a:rPr lang="en-US" sz="2000" b="1" u="sng" dirty="0" err="1"/>
              <a:t>Lafage</a:t>
            </a:r>
            <a:endParaRPr lang="en-US" sz="2000" b="1" u="sng" dirty="0">
              <a:effectLst>
                <a:outerShdw blurRad="38100" dist="38100" dir="2700000" algn="tl">
                  <a:srgbClr val="000000"/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3" name="Picture 5" descr="SpineCenterLogo DkBkg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5074285"/>
            <a:ext cx="10572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 descr="SpineDivision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5033010"/>
            <a:ext cx="152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635635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B664490-EC5A-7244-9579-5EAA764FED3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15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>
          <a:xfrm>
            <a:off x="3802063" y="2727556"/>
            <a:ext cx="4724400" cy="3362325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Alignment Objectives *</a:t>
            </a: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SVA &lt; 5cm </a:t>
            </a: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PT &lt; 25</a:t>
            </a: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PI – LL &lt; 10</a:t>
            </a:r>
          </a:p>
          <a:p>
            <a:pPr lvl="2"/>
            <a:endParaRPr lang="en-US" sz="1200" dirty="0">
              <a:latin typeface="Calibri" charset="0"/>
              <a:ea typeface="ヒラギノ角ゴ Pro W3" charset="0"/>
            </a:endParaRPr>
          </a:p>
          <a:p>
            <a:pPr lvl="2"/>
            <a:endParaRPr lang="en-US" sz="1200" dirty="0">
              <a:latin typeface="Calibri" charset="0"/>
              <a:ea typeface="ヒラギノ角ゴ Pro W3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Heterogeneous study designs</a:t>
            </a:r>
            <a:endParaRPr lang="en-US" sz="2400" dirty="0">
              <a:solidFill>
                <a:srgbClr val="FFFF00"/>
              </a:solidFill>
              <a:latin typeface="Calibri" charset="0"/>
              <a:ea typeface="ヒラギノ角ゴ Pro W3" charset="0"/>
            </a:endParaRP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Prospective multi-centric (</a:t>
            </a:r>
            <a:r>
              <a:rPr lang="en-US" sz="1800" dirty="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SVA</a:t>
            </a:r>
            <a:r>
              <a:rPr lang="en-US" sz="1800" dirty="0">
                <a:latin typeface="Calibri" charset="0"/>
                <a:ea typeface="ヒラギノ角ゴ Pro W3" charset="0"/>
              </a:rPr>
              <a:t>)</a:t>
            </a: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Prospective mono-centric (</a:t>
            </a:r>
            <a:r>
              <a:rPr lang="en-US" sz="1800" dirty="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PT</a:t>
            </a:r>
            <a:r>
              <a:rPr lang="en-US" sz="1800" dirty="0">
                <a:latin typeface="Calibri" charset="0"/>
                <a:ea typeface="ヒラギノ角ゴ Pro W3" charset="0"/>
              </a:rPr>
              <a:t>)</a:t>
            </a:r>
          </a:p>
          <a:p>
            <a:pPr lvl="1"/>
            <a:r>
              <a:rPr lang="en-US" sz="1800" dirty="0">
                <a:latin typeface="Calibri" charset="0"/>
                <a:ea typeface="ヒラギノ角ゴ Pro W3" charset="0"/>
              </a:rPr>
              <a:t>Retrospective multi-centric (</a:t>
            </a:r>
            <a:r>
              <a:rPr lang="en-US" sz="1800" dirty="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LL-PI</a:t>
            </a:r>
            <a:r>
              <a:rPr lang="en-US" sz="1800" dirty="0">
                <a:latin typeface="Calibri" charset="0"/>
                <a:ea typeface="ヒラギノ角ゴ Pro W3" charset="0"/>
              </a:rPr>
              <a:t>)</a:t>
            </a:r>
            <a:endParaRPr lang="en-US" sz="2000" dirty="0">
              <a:latin typeface="Calibri" charset="0"/>
              <a:ea typeface="ヒラギノ角ゴ Pro W3" charset="0"/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>
          <a:xfrm>
            <a:off x="1230132" y="6492875"/>
            <a:ext cx="2895600" cy="365125"/>
          </a:xfrm>
        </p:spPr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5699760" y="6492875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79500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500">
                <a:latin typeface="Calibri" charset="0"/>
                <a:ea typeface="ヒラギノ角ゴ Pro W3" charset="0"/>
              </a:rPr>
              <a:t>Clinically Relevant x-ray parameters </a:t>
            </a:r>
          </a:p>
        </p:txBody>
      </p:sp>
      <p:grpSp>
        <p:nvGrpSpPr>
          <p:cNvPr id="162" name="Group 8"/>
          <p:cNvGrpSpPr>
            <a:grpSpLocks noChangeAspect="1"/>
          </p:cNvGrpSpPr>
          <p:nvPr/>
        </p:nvGrpSpPr>
        <p:grpSpPr bwMode="auto">
          <a:xfrm>
            <a:off x="228600" y="1454150"/>
            <a:ext cx="1447800" cy="4502150"/>
            <a:chOff x="878897" y="1720529"/>
            <a:chExt cx="752190" cy="2621419"/>
          </a:xfrm>
        </p:grpSpPr>
        <p:sp>
          <p:nvSpPr>
            <p:cNvPr id="68643" name="Rounded Rectangle 4"/>
            <p:cNvSpPr>
              <a:spLocks noChangeArrowheads="1"/>
            </p:cNvSpPr>
            <p:nvPr/>
          </p:nvSpPr>
          <p:spPr bwMode="auto">
            <a:xfrm>
              <a:off x="878897" y="1720529"/>
              <a:ext cx="752190" cy="26214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" name="Freeform 10"/>
            <p:cNvSpPr>
              <a:spLocks/>
            </p:cNvSpPr>
            <p:nvPr/>
          </p:nvSpPr>
          <p:spPr bwMode="auto">
            <a:xfrm flipH="1">
              <a:off x="1073150" y="3819308"/>
              <a:ext cx="415925" cy="50001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165" name="Freeform 11"/>
            <p:cNvSpPr>
              <a:spLocks/>
            </p:cNvSpPr>
            <p:nvPr/>
          </p:nvSpPr>
          <p:spPr bwMode="auto">
            <a:xfrm flipH="1">
              <a:off x="984250" y="1728762"/>
              <a:ext cx="476250" cy="216515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166" name="Line 12"/>
            <p:cNvSpPr>
              <a:spLocks noChangeShapeType="1"/>
            </p:cNvSpPr>
            <p:nvPr/>
          </p:nvSpPr>
          <p:spPr bwMode="auto">
            <a:xfrm flipH="1">
              <a:off x="1115606" y="1811114"/>
              <a:ext cx="6598" cy="2478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  <p:sp>
          <p:nvSpPr>
            <p:cNvPr id="167" name="Line 13"/>
            <p:cNvSpPr>
              <a:spLocks noChangeShapeType="1"/>
            </p:cNvSpPr>
            <p:nvPr/>
          </p:nvSpPr>
          <p:spPr bwMode="auto">
            <a:xfrm flipH="1">
              <a:off x="1207980" y="3819698"/>
              <a:ext cx="0" cy="467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2087563" y="1468438"/>
            <a:ext cx="1646237" cy="1758950"/>
            <a:chOff x="417668" y="3522564"/>
            <a:chExt cx="756171" cy="808521"/>
          </a:xfrm>
        </p:grpSpPr>
        <p:sp>
          <p:nvSpPr>
            <p:cNvPr id="68633" name="Rounded Rectangle 4"/>
            <p:cNvSpPr>
              <a:spLocks noChangeArrowheads="1"/>
            </p:cNvSpPr>
            <p:nvPr/>
          </p:nvSpPr>
          <p:spPr bwMode="auto">
            <a:xfrm>
              <a:off x="417668" y="3522564"/>
              <a:ext cx="756171" cy="8085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8634" name="Group 4"/>
            <p:cNvGrpSpPr>
              <a:grpSpLocks/>
            </p:cNvGrpSpPr>
            <p:nvPr/>
          </p:nvGrpSpPr>
          <p:grpSpPr bwMode="auto">
            <a:xfrm>
              <a:off x="456416" y="3580406"/>
              <a:ext cx="609600" cy="689722"/>
              <a:chOff x="4708" y="1863"/>
              <a:chExt cx="451" cy="492"/>
            </a:xfrm>
          </p:grpSpPr>
          <p:sp>
            <p:nvSpPr>
              <p:cNvPr id="193" name="Freeform 5"/>
              <p:cNvSpPr>
                <a:spLocks/>
              </p:cNvSpPr>
              <p:nvPr/>
            </p:nvSpPr>
            <p:spPr bwMode="auto">
              <a:xfrm flipH="1">
                <a:off x="4863" y="1863"/>
                <a:ext cx="296" cy="359"/>
              </a:xfrm>
              <a:custGeom>
                <a:avLst/>
                <a:gdLst>
                  <a:gd name="T0" fmla="*/ 1417 w 1417"/>
                  <a:gd name="T1" fmla="*/ 400 h 1710"/>
                  <a:gd name="T2" fmla="*/ 1057 w 1417"/>
                  <a:gd name="T3" fmla="*/ 480 h 1710"/>
                  <a:gd name="T4" fmla="*/ 577 w 1417"/>
                  <a:gd name="T5" fmla="*/ 720 h 1710"/>
                  <a:gd name="T6" fmla="*/ 257 w 1417"/>
                  <a:gd name="T7" fmla="*/ 1040 h 1710"/>
                  <a:gd name="T8" fmla="*/ 97 w 1417"/>
                  <a:gd name="T9" fmla="*/ 1620 h 1710"/>
                  <a:gd name="T10" fmla="*/ 17 w 1417"/>
                  <a:gd name="T11" fmla="*/ 1580 h 1710"/>
                  <a:gd name="T12" fmla="*/ 17 w 1417"/>
                  <a:gd name="T13" fmla="*/ 1140 h 1710"/>
                  <a:gd name="T14" fmla="*/ 117 w 1417"/>
                  <a:gd name="T15" fmla="*/ 780 h 1710"/>
                  <a:gd name="T16" fmla="*/ 517 w 1417"/>
                  <a:gd name="T17" fmla="*/ 360 h 1710"/>
                  <a:gd name="T18" fmla="*/ 957 w 1417"/>
                  <a:gd name="T19" fmla="*/ 0 h 1710"/>
                  <a:gd name="T20" fmla="*/ 1417 w 1417"/>
                  <a:gd name="T21" fmla="*/ 400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342900" prst="cross"/>
              </a:sp3d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94" name="Oval 6"/>
              <p:cNvSpPr>
                <a:spLocks noChangeArrowheads="1"/>
              </p:cNvSpPr>
              <p:nvPr/>
            </p:nvSpPr>
            <p:spPr bwMode="auto">
              <a:xfrm flipH="1">
                <a:off x="4708" y="2196"/>
                <a:ext cx="146" cy="145"/>
              </a:xfrm>
              <a:prstGeom prst="ellipse">
                <a:avLst/>
              </a:pr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457200" prst="cross"/>
              </a:sp3d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95" name="Line 7"/>
              <p:cNvSpPr>
                <a:spLocks noChangeShapeType="1"/>
              </p:cNvSpPr>
              <p:nvPr/>
            </p:nvSpPr>
            <p:spPr bwMode="auto">
              <a:xfrm flipV="1">
                <a:off x="4779" y="1905"/>
                <a:ext cx="140" cy="3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96" name="Line 8"/>
              <p:cNvSpPr>
                <a:spLocks noChangeShapeType="1"/>
              </p:cNvSpPr>
              <p:nvPr/>
            </p:nvSpPr>
            <p:spPr bwMode="auto">
              <a:xfrm flipV="1">
                <a:off x="4919" y="1905"/>
                <a:ext cx="0" cy="4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99" name="Group 3"/>
          <p:cNvGrpSpPr>
            <a:grpSpLocks noChangeAspect="1"/>
          </p:cNvGrpSpPr>
          <p:nvPr/>
        </p:nvGrpSpPr>
        <p:grpSpPr bwMode="auto">
          <a:xfrm>
            <a:off x="2041525" y="3352800"/>
            <a:ext cx="1646238" cy="2543175"/>
            <a:chOff x="5841581" y="2703912"/>
            <a:chExt cx="2353506" cy="3581642"/>
          </a:xfrm>
        </p:grpSpPr>
        <p:sp>
          <p:nvSpPr>
            <p:cNvPr id="68615" name="Rounded Rectangle 4"/>
            <p:cNvSpPr>
              <a:spLocks noChangeArrowheads="1"/>
            </p:cNvSpPr>
            <p:nvPr/>
          </p:nvSpPr>
          <p:spPr bwMode="auto">
            <a:xfrm>
              <a:off x="5841581" y="2703912"/>
              <a:ext cx="2353506" cy="358164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1" name="Oval 5"/>
            <p:cNvSpPr>
              <a:spLocks noChangeArrowheads="1"/>
            </p:cNvSpPr>
            <p:nvPr/>
          </p:nvSpPr>
          <p:spPr bwMode="auto">
            <a:xfrm flipH="1">
              <a:off x="6156230" y="5757859"/>
              <a:ext cx="412657" cy="441324"/>
            </a:xfrm>
            <a:prstGeom prst="ellipse">
              <a:avLst/>
            </a:pr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fr-FR" sz="2800">
                <a:solidFill>
                  <a:srgbClr val="FFFFFF"/>
                </a:solidFill>
                <a:ea typeface="ＭＳ Ｐゴシック" pitchFamily="16" charset="-128"/>
                <a:cs typeface="Arial" charset="0"/>
              </a:endParaRPr>
            </a:p>
          </p:txBody>
        </p:sp>
        <p:sp>
          <p:nvSpPr>
            <p:cNvPr id="68619" name="Oval 6"/>
            <p:cNvSpPr>
              <a:spLocks noChangeArrowheads="1"/>
            </p:cNvSpPr>
            <p:nvPr/>
          </p:nvSpPr>
          <p:spPr bwMode="auto">
            <a:xfrm>
              <a:off x="6346685" y="5964234"/>
              <a:ext cx="36506" cy="381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3" name="Freeform 11"/>
            <p:cNvSpPr>
              <a:spLocks/>
            </p:cNvSpPr>
            <p:nvPr/>
          </p:nvSpPr>
          <p:spPr bwMode="auto">
            <a:xfrm flipH="1">
              <a:off x="6277353" y="2819715"/>
              <a:ext cx="809170" cy="2094784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  <a:gd name="connsiteX0" fmla="*/ 7046 w 10000"/>
                <a:gd name="connsiteY0" fmla="*/ 100 h 9975"/>
                <a:gd name="connsiteX1" fmla="*/ 4154 w 10000"/>
                <a:gd name="connsiteY1" fmla="*/ 1067 h 9975"/>
                <a:gd name="connsiteX2" fmla="*/ 1415 w 10000"/>
                <a:gd name="connsiteY2" fmla="*/ 2175 h 9975"/>
                <a:gd name="connsiteX3" fmla="*/ 185 w 10000"/>
                <a:gd name="connsiteY3" fmla="*/ 3284 h 9975"/>
                <a:gd name="connsiteX4" fmla="*/ 474 w 10000"/>
                <a:gd name="connsiteY4" fmla="*/ 4494 h 9975"/>
                <a:gd name="connsiteX5" fmla="*/ 3022 w 10000"/>
                <a:gd name="connsiteY5" fmla="*/ 6151 h 9975"/>
                <a:gd name="connsiteX6" fmla="*/ 6080 w 10000"/>
                <a:gd name="connsiteY6" fmla="*/ 7734 h 9975"/>
                <a:gd name="connsiteX7" fmla="*/ 6726 w 10000"/>
                <a:gd name="connsiteY7" fmla="*/ 8608 h 9975"/>
                <a:gd name="connsiteX8" fmla="*/ 5594 w 10000"/>
                <a:gd name="connsiteY8" fmla="*/ 9562 h 9975"/>
                <a:gd name="connsiteX9" fmla="*/ 8240 w 10000"/>
                <a:gd name="connsiteY9" fmla="*/ 9975 h 9975"/>
                <a:gd name="connsiteX10" fmla="*/ 9372 w 10000"/>
                <a:gd name="connsiteY10" fmla="*/ 9528 h 9975"/>
                <a:gd name="connsiteX11" fmla="*/ 9969 w 10000"/>
                <a:gd name="connsiteY11" fmla="*/ 8554 h 9975"/>
                <a:gd name="connsiteX12" fmla="*/ 9194 w 10000"/>
                <a:gd name="connsiteY12" fmla="*/ 7552 h 9975"/>
                <a:gd name="connsiteX13" fmla="*/ 6806 w 10000"/>
                <a:gd name="connsiteY13" fmla="*/ 6304 h 9975"/>
                <a:gd name="connsiteX14" fmla="*/ 3132 w 10000"/>
                <a:gd name="connsiteY14" fmla="*/ 4688 h 9975"/>
                <a:gd name="connsiteX15" fmla="*/ 2289 w 10000"/>
                <a:gd name="connsiteY15" fmla="*/ 3133 h 9975"/>
                <a:gd name="connsiteX16" fmla="*/ 3625 w 10000"/>
                <a:gd name="connsiteY16" fmla="*/ 2085 h 9975"/>
                <a:gd name="connsiteX17" fmla="*/ 5982 w 10000"/>
                <a:gd name="connsiteY17" fmla="*/ 1144 h 9975"/>
                <a:gd name="connsiteX18" fmla="*/ 7729 w 10000"/>
                <a:gd name="connsiteY18" fmla="*/ 469 h 9975"/>
                <a:gd name="connsiteX19" fmla="*/ 7046 w 10000"/>
                <a:gd name="connsiteY19" fmla="*/ 100 h 9975"/>
                <a:gd name="connsiteX0" fmla="*/ 7729 w 10000"/>
                <a:gd name="connsiteY0" fmla="*/ 13 h 9543"/>
                <a:gd name="connsiteX1" fmla="*/ 4154 w 10000"/>
                <a:gd name="connsiteY1" fmla="*/ 613 h 9543"/>
                <a:gd name="connsiteX2" fmla="*/ 1415 w 10000"/>
                <a:gd name="connsiteY2" fmla="*/ 1723 h 9543"/>
                <a:gd name="connsiteX3" fmla="*/ 185 w 10000"/>
                <a:gd name="connsiteY3" fmla="*/ 2835 h 9543"/>
                <a:gd name="connsiteX4" fmla="*/ 474 w 10000"/>
                <a:gd name="connsiteY4" fmla="*/ 4048 h 9543"/>
                <a:gd name="connsiteX5" fmla="*/ 3022 w 10000"/>
                <a:gd name="connsiteY5" fmla="*/ 5709 h 9543"/>
                <a:gd name="connsiteX6" fmla="*/ 6080 w 10000"/>
                <a:gd name="connsiteY6" fmla="*/ 7296 h 9543"/>
                <a:gd name="connsiteX7" fmla="*/ 6726 w 10000"/>
                <a:gd name="connsiteY7" fmla="*/ 8173 h 9543"/>
                <a:gd name="connsiteX8" fmla="*/ 5594 w 10000"/>
                <a:gd name="connsiteY8" fmla="*/ 9129 h 9543"/>
                <a:gd name="connsiteX9" fmla="*/ 8240 w 10000"/>
                <a:gd name="connsiteY9" fmla="*/ 9543 h 9543"/>
                <a:gd name="connsiteX10" fmla="*/ 9372 w 10000"/>
                <a:gd name="connsiteY10" fmla="*/ 9095 h 9543"/>
                <a:gd name="connsiteX11" fmla="*/ 9969 w 10000"/>
                <a:gd name="connsiteY11" fmla="*/ 8118 h 9543"/>
                <a:gd name="connsiteX12" fmla="*/ 9194 w 10000"/>
                <a:gd name="connsiteY12" fmla="*/ 7114 h 9543"/>
                <a:gd name="connsiteX13" fmla="*/ 6806 w 10000"/>
                <a:gd name="connsiteY13" fmla="*/ 5863 h 9543"/>
                <a:gd name="connsiteX14" fmla="*/ 3132 w 10000"/>
                <a:gd name="connsiteY14" fmla="*/ 4243 h 9543"/>
                <a:gd name="connsiteX15" fmla="*/ 2289 w 10000"/>
                <a:gd name="connsiteY15" fmla="*/ 2684 h 9543"/>
                <a:gd name="connsiteX16" fmla="*/ 3625 w 10000"/>
                <a:gd name="connsiteY16" fmla="*/ 1633 h 9543"/>
                <a:gd name="connsiteX17" fmla="*/ 5982 w 10000"/>
                <a:gd name="connsiteY17" fmla="*/ 690 h 9543"/>
                <a:gd name="connsiteX18" fmla="*/ 7729 w 10000"/>
                <a:gd name="connsiteY18" fmla="*/ 13 h 9543"/>
                <a:gd name="connsiteX0" fmla="*/ 5982 w 10000"/>
                <a:gd name="connsiteY0" fmla="*/ 261 h 9538"/>
                <a:gd name="connsiteX1" fmla="*/ 4154 w 10000"/>
                <a:gd name="connsiteY1" fmla="*/ 180 h 9538"/>
                <a:gd name="connsiteX2" fmla="*/ 1415 w 10000"/>
                <a:gd name="connsiteY2" fmla="*/ 1344 h 9538"/>
                <a:gd name="connsiteX3" fmla="*/ 185 w 10000"/>
                <a:gd name="connsiteY3" fmla="*/ 2509 h 9538"/>
                <a:gd name="connsiteX4" fmla="*/ 474 w 10000"/>
                <a:gd name="connsiteY4" fmla="*/ 3780 h 9538"/>
                <a:gd name="connsiteX5" fmla="*/ 3022 w 10000"/>
                <a:gd name="connsiteY5" fmla="*/ 5520 h 9538"/>
                <a:gd name="connsiteX6" fmla="*/ 6080 w 10000"/>
                <a:gd name="connsiteY6" fmla="*/ 7183 h 9538"/>
                <a:gd name="connsiteX7" fmla="*/ 6726 w 10000"/>
                <a:gd name="connsiteY7" fmla="*/ 8102 h 9538"/>
                <a:gd name="connsiteX8" fmla="*/ 5594 w 10000"/>
                <a:gd name="connsiteY8" fmla="*/ 9104 h 9538"/>
                <a:gd name="connsiteX9" fmla="*/ 8240 w 10000"/>
                <a:gd name="connsiteY9" fmla="*/ 9538 h 9538"/>
                <a:gd name="connsiteX10" fmla="*/ 9372 w 10000"/>
                <a:gd name="connsiteY10" fmla="*/ 9069 h 9538"/>
                <a:gd name="connsiteX11" fmla="*/ 9969 w 10000"/>
                <a:gd name="connsiteY11" fmla="*/ 8045 h 9538"/>
                <a:gd name="connsiteX12" fmla="*/ 9194 w 10000"/>
                <a:gd name="connsiteY12" fmla="*/ 6993 h 9538"/>
                <a:gd name="connsiteX13" fmla="*/ 6806 w 10000"/>
                <a:gd name="connsiteY13" fmla="*/ 5682 h 9538"/>
                <a:gd name="connsiteX14" fmla="*/ 3132 w 10000"/>
                <a:gd name="connsiteY14" fmla="*/ 3984 h 9538"/>
                <a:gd name="connsiteX15" fmla="*/ 2289 w 10000"/>
                <a:gd name="connsiteY15" fmla="*/ 2351 h 9538"/>
                <a:gd name="connsiteX16" fmla="*/ 3625 w 10000"/>
                <a:gd name="connsiteY16" fmla="*/ 1249 h 9538"/>
                <a:gd name="connsiteX17" fmla="*/ 5982 w 10000"/>
                <a:gd name="connsiteY17" fmla="*/ 261 h 9538"/>
                <a:gd name="connsiteX0" fmla="*/ 3625 w 10000"/>
                <a:gd name="connsiteY0" fmla="*/ 1137 h 9828"/>
                <a:gd name="connsiteX1" fmla="*/ 4154 w 10000"/>
                <a:gd name="connsiteY1" fmla="*/ 17 h 9828"/>
                <a:gd name="connsiteX2" fmla="*/ 1415 w 10000"/>
                <a:gd name="connsiteY2" fmla="*/ 1237 h 9828"/>
                <a:gd name="connsiteX3" fmla="*/ 185 w 10000"/>
                <a:gd name="connsiteY3" fmla="*/ 2459 h 9828"/>
                <a:gd name="connsiteX4" fmla="*/ 474 w 10000"/>
                <a:gd name="connsiteY4" fmla="*/ 3791 h 9828"/>
                <a:gd name="connsiteX5" fmla="*/ 3022 w 10000"/>
                <a:gd name="connsiteY5" fmla="*/ 5615 h 9828"/>
                <a:gd name="connsiteX6" fmla="*/ 6080 w 10000"/>
                <a:gd name="connsiteY6" fmla="*/ 7359 h 9828"/>
                <a:gd name="connsiteX7" fmla="*/ 6726 w 10000"/>
                <a:gd name="connsiteY7" fmla="*/ 8322 h 9828"/>
                <a:gd name="connsiteX8" fmla="*/ 5594 w 10000"/>
                <a:gd name="connsiteY8" fmla="*/ 9373 h 9828"/>
                <a:gd name="connsiteX9" fmla="*/ 8240 w 10000"/>
                <a:gd name="connsiteY9" fmla="*/ 9828 h 9828"/>
                <a:gd name="connsiteX10" fmla="*/ 9372 w 10000"/>
                <a:gd name="connsiteY10" fmla="*/ 9336 h 9828"/>
                <a:gd name="connsiteX11" fmla="*/ 9969 w 10000"/>
                <a:gd name="connsiteY11" fmla="*/ 8263 h 9828"/>
                <a:gd name="connsiteX12" fmla="*/ 9194 w 10000"/>
                <a:gd name="connsiteY12" fmla="*/ 7160 h 9828"/>
                <a:gd name="connsiteX13" fmla="*/ 6806 w 10000"/>
                <a:gd name="connsiteY13" fmla="*/ 5785 h 9828"/>
                <a:gd name="connsiteX14" fmla="*/ 3132 w 10000"/>
                <a:gd name="connsiteY14" fmla="*/ 4005 h 9828"/>
                <a:gd name="connsiteX15" fmla="*/ 2289 w 10000"/>
                <a:gd name="connsiteY15" fmla="*/ 2293 h 9828"/>
                <a:gd name="connsiteX16" fmla="*/ 3625 w 10000"/>
                <a:gd name="connsiteY16" fmla="*/ 1137 h 9828"/>
                <a:gd name="connsiteX0" fmla="*/ 3625 w 10000"/>
                <a:gd name="connsiteY0" fmla="*/ 179 h 9022"/>
                <a:gd name="connsiteX1" fmla="*/ 1415 w 10000"/>
                <a:gd name="connsiteY1" fmla="*/ 281 h 9022"/>
                <a:gd name="connsiteX2" fmla="*/ 185 w 10000"/>
                <a:gd name="connsiteY2" fmla="*/ 1524 h 9022"/>
                <a:gd name="connsiteX3" fmla="*/ 474 w 10000"/>
                <a:gd name="connsiteY3" fmla="*/ 2879 h 9022"/>
                <a:gd name="connsiteX4" fmla="*/ 3022 w 10000"/>
                <a:gd name="connsiteY4" fmla="*/ 4735 h 9022"/>
                <a:gd name="connsiteX5" fmla="*/ 6080 w 10000"/>
                <a:gd name="connsiteY5" fmla="*/ 6510 h 9022"/>
                <a:gd name="connsiteX6" fmla="*/ 6726 w 10000"/>
                <a:gd name="connsiteY6" fmla="*/ 7490 h 9022"/>
                <a:gd name="connsiteX7" fmla="*/ 5594 w 10000"/>
                <a:gd name="connsiteY7" fmla="*/ 8559 h 9022"/>
                <a:gd name="connsiteX8" fmla="*/ 8240 w 10000"/>
                <a:gd name="connsiteY8" fmla="*/ 9022 h 9022"/>
                <a:gd name="connsiteX9" fmla="*/ 9372 w 10000"/>
                <a:gd name="connsiteY9" fmla="*/ 8521 h 9022"/>
                <a:gd name="connsiteX10" fmla="*/ 9969 w 10000"/>
                <a:gd name="connsiteY10" fmla="*/ 7430 h 9022"/>
                <a:gd name="connsiteX11" fmla="*/ 9194 w 10000"/>
                <a:gd name="connsiteY11" fmla="*/ 6307 h 9022"/>
                <a:gd name="connsiteX12" fmla="*/ 6806 w 10000"/>
                <a:gd name="connsiteY12" fmla="*/ 4908 h 9022"/>
                <a:gd name="connsiteX13" fmla="*/ 3132 w 10000"/>
                <a:gd name="connsiteY13" fmla="*/ 3097 h 9022"/>
                <a:gd name="connsiteX14" fmla="*/ 2289 w 10000"/>
                <a:gd name="connsiteY14" fmla="*/ 1355 h 9022"/>
                <a:gd name="connsiteX15" fmla="*/ 3625 w 10000"/>
                <a:gd name="connsiteY15" fmla="*/ 179 h 9022"/>
                <a:gd name="connsiteX0" fmla="*/ 3965 w 10340"/>
                <a:gd name="connsiteY0" fmla="*/ 0 h 9802"/>
                <a:gd name="connsiteX1" fmla="*/ 525 w 10340"/>
                <a:gd name="connsiteY1" fmla="*/ 1491 h 9802"/>
                <a:gd name="connsiteX2" fmla="*/ 814 w 10340"/>
                <a:gd name="connsiteY2" fmla="*/ 2993 h 9802"/>
                <a:gd name="connsiteX3" fmla="*/ 3362 w 10340"/>
                <a:gd name="connsiteY3" fmla="*/ 5050 h 9802"/>
                <a:gd name="connsiteX4" fmla="*/ 6420 w 10340"/>
                <a:gd name="connsiteY4" fmla="*/ 7018 h 9802"/>
                <a:gd name="connsiteX5" fmla="*/ 7066 w 10340"/>
                <a:gd name="connsiteY5" fmla="*/ 8104 h 9802"/>
                <a:gd name="connsiteX6" fmla="*/ 5934 w 10340"/>
                <a:gd name="connsiteY6" fmla="*/ 9289 h 9802"/>
                <a:gd name="connsiteX7" fmla="*/ 8580 w 10340"/>
                <a:gd name="connsiteY7" fmla="*/ 9802 h 9802"/>
                <a:gd name="connsiteX8" fmla="*/ 9712 w 10340"/>
                <a:gd name="connsiteY8" fmla="*/ 9247 h 9802"/>
                <a:gd name="connsiteX9" fmla="*/ 10309 w 10340"/>
                <a:gd name="connsiteY9" fmla="*/ 8037 h 9802"/>
                <a:gd name="connsiteX10" fmla="*/ 9534 w 10340"/>
                <a:gd name="connsiteY10" fmla="*/ 6793 h 9802"/>
                <a:gd name="connsiteX11" fmla="*/ 7146 w 10340"/>
                <a:gd name="connsiteY11" fmla="*/ 5242 h 9802"/>
                <a:gd name="connsiteX12" fmla="*/ 3472 w 10340"/>
                <a:gd name="connsiteY12" fmla="*/ 3235 h 9802"/>
                <a:gd name="connsiteX13" fmla="*/ 2629 w 10340"/>
                <a:gd name="connsiteY13" fmla="*/ 1304 h 9802"/>
                <a:gd name="connsiteX14" fmla="*/ 3965 w 10340"/>
                <a:gd name="connsiteY14" fmla="*/ 0 h 9802"/>
                <a:gd name="connsiteX0" fmla="*/ 2328 w 9785"/>
                <a:gd name="connsiteY0" fmla="*/ 296 h 8966"/>
                <a:gd name="connsiteX1" fmla="*/ 293 w 9785"/>
                <a:gd name="connsiteY1" fmla="*/ 487 h 8966"/>
                <a:gd name="connsiteX2" fmla="*/ 572 w 9785"/>
                <a:gd name="connsiteY2" fmla="*/ 2019 h 8966"/>
                <a:gd name="connsiteX3" fmla="*/ 3036 w 9785"/>
                <a:gd name="connsiteY3" fmla="*/ 4118 h 8966"/>
                <a:gd name="connsiteX4" fmla="*/ 5994 w 9785"/>
                <a:gd name="connsiteY4" fmla="*/ 6126 h 8966"/>
                <a:gd name="connsiteX5" fmla="*/ 6619 w 9785"/>
                <a:gd name="connsiteY5" fmla="*/ 7234 h 8966"/>
                <a:gd name="connsiteX6" fmla="*/ 5524 w 9785"/>
                <a:gd name="connsiteY6" fmla="*/ 8443 h 8966"/>
                <a:gd name="connsiteX7" fmla="*/ 8083 w 9785"/>
                <a:gd name="connsiteY7" fmla="*/ 8966 h 8966"/>
                <a:gd name="connsiteX8" fmla="*/ 9178 w 9785"/>
                <a:gd name="connsiteY8" fmla="*/ 8400 h 8966"/>
                <a:gd name="connsiteX9" fmla="*/ 9755 w 9785"/>
                <a:gd name="connsiteY9" fmla="*/ 7165 h 8966"/>
                <a:gd name="connsiteX10" fmla="*/ 9006 w 9785"/>
                <a:gd name="connsiteY10" fmla="*/ 5896 h 8966"/>
                <a:gd name="connsiteX11" fmla="*/ 6696 w 9785"/>
                <a:gd name="connsiteY11" fmla="*/ 4314 h 8966"/>
                <a:gd name="connsiteX12" fmla="*/ 3143 w 9785"/>
                <a:gd name="connsiteY12" fmla="*/ 2266 h 8966"/>
                <a:gd name="connsiteX13" fmla="*/ 2328 w 9785"/>
                <a:gd name="connsiteY13" fmla="*/ 296 h 8966"/>
                <a:gd name="connsiteX0" fmla="*/ 3351 w 10139"/>
                <a:gd name="connsiteY0" fmla="*/ 2030 h 9503"/>
                <a:gd name="connsiteX1" fmla="*/ 438 w 10139"/>
                <a:gd name="connsiteY1" fmla="*/ 46 h 9503"/>
                <a:gd name="connsiteX2" fmla="*/ 724 w 10139"/>
                <a:gd name="connsiteY2" fmla="*/ 1755 h 9503"/>
                <a:gd name="connsiteX3" fmla="*/ 3242 w 10139"/>
                <a:gd name="connsiteY3" fmla="*/ 4096 h 9503"/>
                <a:gd name="connsiteX4" fmla="*/ 6265 w 10139"/>
                <a:gd name="connsiteY4" fmla="*/ 6335 h 9503"/>
                <a:gd name="connsiteX5" fmla="*/ 6903 w 10139"/>
                <a:gd name="connsiteY5" fmla="*/ 7571 h 9503"/>
                <a:gd name="connsiteX6" fmla="*/ 5784 w 10139"/>
                <a:gd name="connsiteY6" fmla="*/ 8920 h 9503"/>
                <a:gd name="connsiteX7" fmla="*/ 8400 w 10139"/>
                <a:gd name="connsiteY7" fmla="*/ 9503 h 9503"/>
                <a:gd name="connsiteX8" fmla="*/ 9519 w 10139"/>
                <a:gd name="connsiteY8" fmla="*/ 8872 h 9503"/>
                <a:gd name="connsiteX9" fmla="*/ 10108 w 10139"/>
                <a:gd name="connsiteY9" fmla="*/ 7494 h 9503"/>
                <a:gd name="connsiteX10" fmla="*/ 9343 w 10139"/>
                <a:gd name="connsiteY10" fmla="*/ 6079 h 9503"/>
                <a:gd name="connsiteX11" fmla="*/ 6982 w 10139"/>
                <a:gd name="connsiteY11" fmla="*/ 4315 h 9503"/>
                <a:gd name="connsiteX12" fmla="*/ 3351 w 10139"/>
                <a:gd name="connsiteY12" fmla="*/ 2030 h 9503"/>
                <a:gd name="connsiteX0" fmla="*/ 2591 w 9286"/>
                <a:gd name="connsiteY0" fmla="*/ 651 h 8515"/>
                <a:gd name="connsiteX1" fmla="*/ 0 w 9286"/>
                <a:gd name="connsiteY1" fmla="*/ 362 h 8515"/>
                <a:gd name="connsiteX2" fmla="*/ 2484 w 9286"/>
                <a:gd name="connsiteY2" fmla="*/ 2825 h 8515"/>
                <a:gd name="connsiteX3" fmla="*/ 5465 w 9286"/>
                <a:gd name="connsiteY3" fmla="*/ 5181 h 8515"/>
                <a:gd name="connsiteX4" fmla="*/ 6094 w 9286"/>
                <a:gd name="connsiteY4" fmla="*/ 6482 h 8515"/>
                <a:gd name="connsiteX5" fmla="*/ 4991 w 9286"/>
                <a:gd name="connsiteY5" fmla="*/ 7902 h 8515"/>
                <a:gd name="connsiteX6" fmla="*/ 7571 w 9286"/>
                <a:gd name="connsiteY6" fmla="*/ 8515 h 8515"/>
                <a:gd name="connsiteX7" fmla="*/ 8674 w 9286"/>
                <a:gd name="connsiteY7" fmla="*/ 7851 h 8515"/>
                <a:gd name="connsiteX8" fmla="*/ 9255 w 9286"/>
                <a:gd name="connsiteY8" fmla="*/ 6401 h 8515"/>
                <a:gd name="connsiteX9" fmla="*/ 8501 w 9286"/>
                <a:gd name="connsiteY9" fmla="*/ 4912 h 8515"/>
                <a:gd name="connsiteX10" fmla="*/ 6172 w 9286"/>
                <a:gd name="connsiteY10" fmla="*/ 3056 h 8515"/>
                <a:gd name="connsiteX11" fmla="*/ 2591 w 9286"/>
                <a:gd name="connsiteY11" fmla="*/ 651 h 8515"/>
                <a:gd name="connsiteX0" fmla="*/ 662 w 7872"/>
                <a:gd name="connsiteY0" fmla="*/ 45 h 9280"/>
                <a:gd name="connsiteX1" fmla="*/ 547 w 7872"/>
                <a:gd name="connsiteY1" fmla="*/ 2598 h 9280"/>
                <a:gd name="connsiteX2" fmla="*/ 3757 w 7872"/>
                <a:gd name="connsiteY2" fmla="*/ 5365 h 9280"/>
                <a:gd name="connsiteX3" fmla="*/ 4435 w 7872"/>
                <a:gd name="connsiteY3" fmla="*/ 6892 h 9280"/>
                <a:gd name="connsiteX4" fmla="*/ 3247 w 7872"/>
                <a:gd name="connsiteY4" fmla="*/ 8560 h 9280"/>
                <a:gd name="connsiteX5" fmla="*/ 6025 w 7872"/>
                <a:gd name="connsiteY5" fmla="*/ 9280 h 9280"/>
                <a:gd name="connsiteX6" fmla="*/ 7213 w 7872"/>
                <a:gd name="connsiteY6" fmla="*/ 8500 h 9280"/>
                <a:gd name="connsiteX7" fmla="*/ 7839 w 7872"/>
                <a:gd name="connsiteY7" fmla="*/ 6797 h 9280"/>
                <a:gd name="connsiteX8" fmla="*/ 7027 w 7872"/>
                <a:gd name="connsiteY8" fmla="*/ 5049 h 9280"/>
                <a:gd name="connsiteX9" fmla="*/ 4519 w 7872"/>
                <a:gd name="connsiteY9" fmla="*/ 2869 h 9280"/>
                <a:gd name="connsiteX10" fmla="*/ 662 w 7872"/>
                <a:gd name="connsiteY10" fmla="*/ 45 h 9280"/>
                <a:gd name="connsiteX0" fmla="*/ 5046 w 9305"/>
                <a:gd name="connsiteY0" fmla="*/ 740 h 7648"/>
                <a:gd name="connsiteX1" fmla="*/ 0 w 9305"/>
                <a:gd name="connsiteY1" fmla="*/ 448 h 7648"/>
                <a:gd name="connsiteX2" fmla="*/ 4078 w 9305"/>
                <a:gd name="connsiteY2" fmla="*/ 3429 h 7648"/>
                <a:gd name="connsiteX3" fmla="*/ 4939 w 9305"/>
                <a:gd name="connsiteY3" fmla="*/ 5075 h 7648"/>
                <a:gd name="connsiteX4" fmla="*/ 3430 w 9305"/>
                <a:gd name="connsiteY4" fmla="*/ 6872 h 7648"/>
                <a:gd name="connsiteX5" fmla="*/ 6959 w 9305"/>
                <a:gd name="connsiteY5" fmla="*/ 7648 h 7648"/>
                <a:gd name="connsiteX6" fmla="*/ 8468 w 9305"/>
                <a:gd name="connsiteY6" fmla="*/ 6807 h 7648"/>
                <a:gd name="connsiteX7" fmla="*/ 9263 w 9305"/>
                <a:gd name="connsiteY7" fmla="*/ 4972 h 7648"/>
                <a:gd name="connsiteX8" fmla="*/ 8232 w 9305"/>
                <a:gd name="connsiteY8" fmla="*/ 3089 h 7648"/>
                <a:gd name="connsiteX9" fmla="*/ 5046 w 9305"/>
                <a:gd name="connsiteY9" fmla="*/ 740 h 7648"/>
                <a:gd name="connsiteX0" fmla="*/ 3345 w 10000"/>
                <a:gd name="connsiteY0" fmla="*/ 576 h 11003"/>
                <a:gd name="connsiteX1" fmla="*/ 0 w 10000"/>
                <a:gd name="connsiteY1" fmla="*/ 1589 h 11003"/>
                <a:gd name="connsiteX2" fmla="*/ 4383 w 10000"/>
                <a:gd name="connsiteY2" fmla="*/ 5487 h 11003"/>
                <a:gd name="connsiteX3" fmla="*/ 5308 w 10000"/>
                <a:gd name="connsiteY3" fmla="*/ 7639 h 11003"/>
                <a:gd name="connsiteX4" fmla="*/ 3686 w 10000"/>
                <a:gd name="connsiteY4" fmla="*/ 9988 h 11003"/>
                <a:gd name="connsiteX5" fmla="*/ 7479 w 10000"/>
                <a:gd name="connsiteY5" fmla="*/ 11003 h 11003"/>
                <a:gd name="connsiteX6" fmla="*/ 9100 w 10000"/>
                <a:gd name="connsiteY6" fmla="*/ 9903 h 11003"/>
                <a:gd name="connsiteX7" fmla="*/ 9955 w 10000"/>
                <a:gd name="connsiteY7" fmla="*/ 7504 h 11003"/>
                <a:gd name="connsiteX8" fmla="*/ 8847 w 10000"/>
                <a:gd name="connsiteY8" fmla="*/ 5042 h 11003"/>
                <a:gd name="connsiteX9" fmla="*/ 3345 w 10000"/>
                <a:gd name="connsiteY9" fmla="*/ 576 h 11003"/>
                <a:gd name="connsiteX0" fmla="*/ 3345 w 10000"/>
                <a:gd name="connsiteY0" fmla="*/ 0 h 10427"/>
                <a:gd name="connsiteX1" fmla="*/ 0 w 10000"/>
                <a:gd name="connsiteY1" fmla="*/ 1013 h 10427"/>
                <a:gd name="connsiteX2" fmla="*/ 4383 w 10000"/>
                <a:gd name="connsiteY2" fmla="*/ 4911 h 10427"/>
                <a:gd name="connsiteX3" fmla="*/ 5308 w 10000"/>
                <a:gd name="connsiteY3" fmla="*/ 7063 h 10427"/>
                <a:gd name="connsiteX4" fmla="*/ 3686 w 10000"/>
                <a:gd name="connsiteY4" fmla="*/ 9412 h 10427"/>
                <a:gd name="connsiteX5" fmla="*/ 7479 w 10000"/>
                <a:gd name="connsiteY5" fmla="*/ 10427 h 10427"/>
                <a:gd name="connsiteX6" fmla="*/ 9100 w 10000"/>
                <a:gd name="connsiteY6" fmla="*/ 9327 h 10427"/>
                <a:gd name="connsiteX7" fmla="*/ 9955 w 10000"/>
                <a:gd name="connsiteY7" fmla="*/ 6928 h 10427"/>
                <a:gd name="connsiteX8" fmla="*/ 8847 w 10000"/>
                <a:gd name="connsiteY8" fmla="*/ 4466 h 10427"/>
                <a:gd name="connsiteX9" fmla="*/ 3345 w 10000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73" h="10427">
                  <a:moveTo>
                    <a:pt x="4018" y="0"/>
                  </a:moveTo>
                  <a:cubicBezTo>
                    <a:pt x="1413" y="515"/>
                    <a:pt x="4065" y="126"/>
                    <a:pt x="0" y="759"/>
                  </a:cubicBezTo>
                  <a:cubicBezTo>
                    <a:pt x="1330" y="2091"/>
                    <a:pt x="4173" y="3900"/>
                    <a:pt x="5056" y="4911"/>
                  </a:cubicBezTo>
                  <a:cubicBezTo>
                    <a:pt x="5947" y="5921"/>
                    <a:pt x="6096" y="6312"/>
                    <a:pt x="5981" y="7063"/>
                  </a:cubicBezTo>
                  <a:cubicBezTo>
                    <a:pt x="5866" y="7811"/>
                    <a:pt x="4632" y="8995"/>
                    <a:pt x="4359" y="9412"/>
                  </a:cubicBezTo>
                  <a:cubicBezTo>
                    <a:pt x="5727" y="9840"/>
                    <a:pt x="7365" y="10162"/>
                    <a:pt x="8152" y="10427"/>
                  </a:cubicBezTo>
                  <a:cubicBezTo>
                    <a:pt x="8785" y="10189"/>
                    <a:pt x="9359" y="9907"/>
                    <a:pt x="9773" y="9327"/>
                  </a:cubicBezTo>
                  <a:cubicBezTo>
                    <a:pt x="10189" y="8742"/>
                    <a:pt x="10673" y="7739"/>
                    <a:pt x="10628" y="6928"/>
                  </a:cubicBezTo>
                  <a:cubicBezTo>
                    <a:pt x="10596" y="6119"/>
                    <a:pt x="10275" y="5390"/>
                    <a:pt x="9520" y="4466"/>
                  </a:cubicBezTo>
                  <a:cubicBezTo>
                    <a:pt x="8760" y="3542"/>
                    <a:pt x="5464" y="1174"/>
                    <a:pt x="4018" y="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68623" name="Line 9"/>
            <p:cNvSpPr>
              <a:spLocks noChangeShapeType="1"/>
            </p:cNvSpPr>
            <p:nvPr/>
          </p:nvSpPr>
          <p:spPr bwMode="auto">
            <a:xfrm>
              <a:off x="6781566" y="2819399"/>
              <a:ext cx="1142746" cy="533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624" name="Group 33"/>
            <p:cNvGrpSpPr>
              <a:grpSpLocks/>
            </p:cNvGrpSpPr>
            <p:nvPr/>
          </p:nvGrpSpPr>
          <p:grpSpPr bwMode="auto">
            <a:xfrm rot="426170">
              <a:off x="6561323" y="4014312"/>
              <a:ext cx="1143000" cy="1871249"/>
              <a:chOff x="6604079" y="3924300"/>
              <a:chExt cx="1142998" cy="1871249"/>
            </a:xfrm>
          </p:grpSpPr>
          <p:sp>
            <p:nvSpPr>
              <p:cNvPr id="211" name="Freeform 15"/>
              <p:cNvSpPr>
                <a:spLocks/>
              </p:cNvSpPr>
              <p:nvPr/>
            </p:nvSpPr>
            <p:spPr bwMode="auto">
              <a:xfrm flipH="1">
                <a:off x="6597548" y="4749556"/>
                <a:ext cx="807857" cy="1041400"/>
              </a:xfrm>
              <a:custGeom>
                <a:avLst/>
                <a:gdLst>
                  <a:gd name="T0" fmla="*/ 2147483647 w 1417"/>
                  <a:gd name="T1" fmla="*/ 2147483647 h 1710"/>
                  <a:gd name="T2" fmla="*/ 2147483647 w 1417"/>
                  <a:gd name="T3" fmla="*/ 2147483647 h 1710"/>
                  <a:gd name="T4" fmla="*/ 2147483647 w 1417"/>
                  <a:gd name="T5" fmla="*/ 2147483647 h 1710"/>
                  <a:gd name="T6" fmla="*/ 2147483647 w 1417"/>
                  <a:gd name="T7" fmla="*/ 2147483647 h 1710"/>
                  <a:gd name="T8" fmla="*/ 2147483647 w 1417"/>
                  <a:gd name="T9" fmla="*/ 2147483647 h 1710"/>
                  <a:gd name="T10" fmla="*/ 2147483647 w 1417"/>
                  <a:gd name="T11" fmla="*/ 2147483647 h 1710"/>
                  <a:gd name="T12" fmla="*/ 2147483647 w 1417"/>
                  <a:gd name="T13" fmla="*/ 2147483647 h 1710"/>
                  <a:gd name="T14" fmla="*/ 2147483647 w 1417"/>
                  <a:gd name="T15" fmla="*/ 2147483647 h 1710"/>
                  <a:gd name="T16" fmla="*/ 2147483647 w 1417"/>
                  <a:gd name="T17" fmla="*/ 2147483647 h 1710"/>
                  <a:gd name="T18" fmla="*/ 2147483647 w 1417"/>
                  <a:gd name="T19" fmla="*/ 0 h 1710"/>
                  <a:gd name="T20" fmla="*/ 2147483647 w 1417"/>
                  <a:gd name="T21" fmla="*/ 2147483647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342900" prst="cross"/>
              </a:sp3d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ea typeface="ＭＳ Ｐゴシック" pitchFamily="16" charset="-128"/>
                  <a:cs typeface="Arial" charset="0"/>
                </a:endParaRPr>
              </a:p>
            </p:txBody>
          </p:sp>
          <p:sp>
            <p:nvSpPr>
              <p:cNvPr id="68631" name="Line 7"/>
              <p:cNvSpPr>
                <a:spLocks noChangeShapeType="1"/>
              </p:cNvSpPr>
              <p:nvPr/>
            </p:nvSpPr>
            <p:spPr bwMode="auto">
              <a:xfrm rot="5400000" flipV="1">
                <a:off x="6717610" y="4911688"/>
                <a:ext cx="603250" cy="5015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2" name="Line 9"/>
              <p:cNvSpPr>
                <a:spLocks noChangeShapeType="1"/>
              </p:cNvSpPr>
              <p:nvPr/>
            </p:nvSpPr>
            <p:spPr bwMode="auto">
              <a:xfrm flipV="1">
                <a:off x="6605261" y="3923666"/>
                <a:ext cx="1134808" cy="1076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625" name="Line 9"/>
            <p:cNvSpPr>
              <a:spLocks noChangeShapeType="1"/>
            </p:cNvSpPr>
            <p:nvPr/>
          </p:nvSpPr>
          <p:spPr bwMode="auto">
            <a:xfrm rot="16626170" flipV="1">
              <a:off x="7138618" y="3784649"/>
              <a:ext cx="492123" cy="4666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Line 9"/>
            <p:cNvSpPr>
              <a:spLocks noChangeShapeType="1"/>
            </p:cNvSpPr>
            <p:nvPr/>
          </p:nvSpPr>
          <p:spPr bwMode="auto">
            <a:xfrm rot="-5400000">
              <a:off x="6893347" y="3464768"/>
              <a:ext cx="990601" cy="461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7" name="Line 8"/>
            <p:cNvSpPr>
              <a:spLocks noChangeShapeType="1"/>
            </p:cNvSpPr>
            <p:nvPr/>
          </p:nvSpPr>
          <p:spPr bwMode="auto">
            <a:xfrm flipV="1">
              <a:off x="6364144" y="4859337"/>
              <a:ext cx="387262" cy="11239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1079500"/>
            <a:ext cx="5383212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96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Placeholder 3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-12700" y="1581150"/>
            <a:ext cx="5849938" cy="46799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Establish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ヒラギノ角ゴ Pro W3" charset="0"/>
                <a:cs typeface="Arial" charset="0"/>
              </a:rPr>
              <a:t>radiographic drivers of disability</a:t>
            </a:r>
          </a:p>
          <a:p>
            <a:pPr marL="0" indent="0" algn="ctr">
              <a:buFontTx/>
              <a:buNone/>
            </a:pPr>
            <a:endParaRPr lang="en-US" dirty="0">
              <a:solidFill>
                <a:srgbClr val="FF0000"/>
              </a:solidFill>
              <a:latin typeface="Arial" charset="0"/>
              <a:ea typeface="ヒラギノ角ゴ Pro W3" charset="0"/>
              <a:cs typeface="Arial" charset="0"/>
            </a:endParaRPr>
          </a:p>
          <a:p>
            <a:pPr marL="0" indent="0" algn="ctr">
              <a:buFontTx/>
              <a:buNone/>
            </a:pPr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Investigate their value 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ヒラギノ角ゴ Pro W3" charset="0"/>
                <a:cs typeface="Arial" charset="0"/>
              </a:rPr>
              <a:t>in predicting disability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065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376092"/>
          </a:solidFill>
        </p:spPr>
        <p:txBody>
          <a:bodyPr/>
          <a:lstStyle/>
          <a:p>
            <a:r>
              <a:rPr lang="en-US" sz="6000" dirty="0" smtClean="0">
                <a:latin typeface="Calibri" charset="0"/>
                <a:ea typeface="ヒラギノ角ゴ Pro W3" charset="0"/>
              </a:rPr>
              <a:t>OBJECTIVE</a:t>
            </a:r>
            <a:endParaRPr lang="en-US" sz="6000" dirty="0">
              <a:latin typeface="Calibri" charset="0"/>
              <a:ea typeface="ヒラギノ角ゴ Pro W3" charset="0"/>
            </a:endParaRPr>
          </a:p>
        </p:txBody>
      </p:sp>
      <p:pic>
        <p:nvPicPr>
          <p:cNvPr id="70660" name="Picture 25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3" t="4811" b="7526"/>
          <a:stretch>
            <a:fillRect/>
          </a:stretch>
        </p:blipFill>
        <p:spPr bwMode="auto">
          <a:xfrm>
            <a:off x="2446338" y="2895600"/>
            <a:ext cx="1770062" cy="39243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34"/>
          <a:stretch>
            <a:fillRect/>
          </a:stretch>
        </p:blipFill>
        <p:spPr bwMode="auto">
          <a:xfrm>
            <a:off x="4719638" y="2895600"/>
            <a:ext cx="2036762" cy="3937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08288" y="1066800"/>
            <a:ext cx="3403600" cy="3381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600" b="1" i="1" dirty="0">
                <a:solidFill>
                  <a:srgbClr val="FFFFFF"/>
                </a:solidFill>
              </a:rPr>
              <a:t>Multi-center prospective </a:t>
            </a:r>
            <a:r>
              <a:rPr lang="en-US" sz="1600" b="1" i="1" dirty="0" smtClean="0">
                <a:solidFill>
                  <a:srgbClr val="FFFFFF"/>
                </a:solidFill>
              </a:rPr>
              <a:t>study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10" name="Footer Placeholder 31"/>
          <p:cNvSpPr txBox="1">
            <a:spLocks/>
          </p:cNvSpPr>
          <p:nvPr/>
        </p:nvSpPr>
        <p:spPr>
          <a:xfrm>
            <a:off x="0" y="6454775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0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67" y="-101600"/>
            <a:ext cx="9059333" cy="975822"/>
          </a:xfrm>
        </p:spPr>
        <p:txBody>
          <a:bodyPr/>
          <a:lstStyle/>
          <a:p>
            <a:r>
              <a:rPr lang="en-US" sz="4800" dirty="0" smtClean="0"/>
              <a:t>SAGITTAL IMBALANCE</a:t>
            </a:r>
            <a:endParaRPr lang="en-US" sz="4800" dirty="0"/>
          </a:p>
        </p:txBody>
      </p:sp>
      <p:pic>
        <p:nvPicPr>
          <p:cNvPr id="4" name="Picture 4" descr="Scan1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" y="856564"/>
            <a:ext cx="2853796" cy="498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can1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6" y="888985"/>
            <a:ext cx="5475109" cy="51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955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7525" y="1828800"/>
            <a:ext cx="4511675" cy="4343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Inclusion Criteria</a:t>
            </a:r>
          </a:p>
          <a:p>
            <a:pPr lvl="1"/>
            <a:r>
              <a:rPr lang="en-US" sz="1800">
                <a:latin typeface="Calibri" charset="0"/>
                <a:ea typeface="ヒラギノ角ゴ Pro W3" charset="0"/>
              </a:rPr>
              <a:t>Age &gt;18yo</a:t>
            </a:r>
          </a:p>
          <a:p>
            <a:pPr lvl="1"/>
            <a:r>
              <a:rPr lang="en-US" sz="1800">
                <a:latin typeface="Calibri" charset="0"/>
                <a:ea typeface="ヒラギノ角ゴ Pro W3" charset="0"/>
              </a:rPr>
              <a:t>Radiographic ASD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Cobb &gt; 20 °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SVA &gt; 5cm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PT &gt; 25 °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Kyphosis &gt; 60°</a:t>
            </a:r>
          </a:p>
          <a:p>
            <a:pPr lvl="2"/>
            <a:endParaRPr lang="en-US" sz="1600">
              <a:latin typeface="Calibri" charset="0"/>
              <a:ea typeface="ヒラギノ角ゴ Pro W3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Evaluation Criteria</a:t>
            </a:r>
          </a:p>
          <a:p>
            <a:pPr lvl="1"/>
            <a:r>
              <a:rPr lang="en-US" sz="1800">
                <a:latin typeface="Calibri" charset="0"/>
                <a:ea typeface="ヒラギノ角ゴ Pro W3" charset="0"/>
              </a:rPr>
              <a:t>Demographics</a:t>
            </a:r>
          </a:p>
          <a:p>
            <a:pPr lvl="1"/>
            <a:r>
              <a:rPr lang="en-US" sz="1800">
                <a:latin typeface="Calibri" charset="0"/>
                <a:ea typeface="ヒラギノ角ゴ Pro W3" charset="0"/>
              </a:rPr>
              <a:t>Full Spine coronal and sagittal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SpineView Analysis</a:t>
            </a:r>
          </a:p>
          <a:p>
            <a:pPr lvl="1"/>
            <a:r>
              <a:rPr lang="en-US" sz="1800">
                <a:latin typeface="Calibri" charset="0"/>
                <a:ea typeface="ヒラギノ角ゴ Pro W3" charset="0"/>
              </a:rPr>
              <a:t>Baseline HRQOL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ODI, SF36, SRS22r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63613" y="6492875"/>
            <a:ext cx="2895600" cy="365125"/>
          </a:xfrm>
        </p:spPr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8088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>
                <a:solidFill>
                  <a:schemeClr val="tx1"/>
                </a:solidFill>
              </a:rPr>
              <a:pPr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112"/>
            <a:ext cx="9232900" cy="1250243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Study Design and data collection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 descr="POSTURE_SAGI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614737"/>
            <a:ext cx="3865071" cy="2557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My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020" b="50000"/>
          <a:stretch>
            <a:fillRect/>
          </a:stretch>
        </p:blipFill>
        <p:spPr bwMode="auto">
          <a:xfrm>
            <a:off x="4278313" y="1404938"/>
            <a:ext cx="41433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963613" y="1236132"/>
            <a:ext cx="7092950" cy="338138"/>
          </a:xfrm>
          <a:prstGeom prst="rect">
            <a:avLst/>
          </a:prstGeom>
          <a:solidFill>
            <a:srgbClr val="604A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i="1" dirty="0">
                <a:solidFill>
                  <a:srgbClr val="DCE6F2"/>
                </a:solidFill>
                <a:latin typeface="Tahoma" charset="0"/>
                <a:cs typeface="MS PGothic" charset="0"/>
              </a:rPr>
              <a:t>Multi-center prospective study: Surgical </a:t>
            </a:r>
            <a:r>
              <a:rPr lang="en-US" sz="1600" b="1" i="1" dirty="0" err="1">
                <a:solidFill>
                  <a:srgbClr val="DCE6F2"/>
                </a:solidFill>
                <a:latin typeface="Tahoma" charset="0"/>
                <a:cs typeface="MS PGothic" charset="0"/>
              </a:rPr>
              <a:t>vs</a:t>
            </a:r>
            <a:r>
              <a:rPr lang="en-US" sz="1600" b="1" i="1" dirty="0">
                <a:solidFill>
                  <a:srgbClr val="DCE6F2"/>
                </a:solidFill>
                <a:latin typeface="Tahoma" charset="0"/>
                <a:cs typeface="MS PGothic" charset="0"/>
              </a:rPr>
              <a:t> Non-Operative patients</a:t>
            </a:r>
          </a:p>
        </p:txBody>
      </p:sp>
    </p:spTree>
    <p:extLst>
      <p:ext uri="{BB962C8B-B14F-4D97-AF65-F5344CB8AC3E}">
        <p14:creationId xmlns="" xmlns:p14="http://schemas.microsoft.com/office/powerpoint/2010/main" val="7445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5562600" cy="45720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Comparison OP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NON</a:t>
            </a:r>
          </a:p>
          <a:p>
            <a:pPr lvl="1">
              <a:defRPr/>
            </a:pPr>
            <a:r>
              <a:rPr lang="en-US" dirty="0" smtClean="0"/>
              <a:t>Unpaired t-test</a:t>
            </a:r>
          </a:p>
          <a:p>
            <a:pPr lvl="2">
              <a:defRPr/>
            </a:pPr>
            <a:r>
              <a:rPr lang="en-US" dirty="0" smtClean="0"/>
              <a:t>Demographic</a:t>
            </a:r>
          </a:p>
          <a:p>
            <a:pPr lvl="2">
              <a:defRPr/>
            </a:pPr>
            <a:r>
              <a:rPr lang="en-US" dirty="0" smtClean="0"/>
              <a:t>Radiographic measurements</a:t>
            </a:r>
          </a:p>
          <a:p>
            <a:pPr lvl="2">
              <a:defRPr/>
            </a:pPr>
            <a:r>
              <a:rPr lang="en-US" dirty="0" smtClean="0"/>
              <a:t>HRQOL scores</a:t>
            </a:r>
          </a:p>
          <a:p>
            <a:pPr lvl="2">
              <a:defRPr/>
            </a:pPr>
            <a:endParaRPr lang="en-US" dirty="0" smtClean="0"/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Correlation Analysis</a:t>
            </a:r>
          </a:p>
          <a:p>
            <a:pPr lvl="1">
              <a:defRPr/>
            </a:pPr>
            <a:r>
              <a:rPr lang="en-US" dirty="0" smtClean="0"/>
              <a:t>Pearson Coefficient</a:t>
            </a:r>
          </a:p>
          <a:p>
            <a:pPr lvl="2">
              <a:defRPr/>
            </a:pPr>
            <a:r>
              <a:rPr lang="en-US" dirty="0" smtClean="0"/>
              <a:t>HRQOL </a:t>
            </a:r>
            <a:r>
              <a:rPr lang="en-US" dirty="0" err="1" smtClean="0"/>
              <a:t>vs</a:t>
            </a:r>
            <a:r>
              <a:rPr lang="en-US" dirty="0" smtClean="0"/>
              <a:t> Radiographic</a:t>
            </a:r>
          </a:p>
          <a:p>
            <a:pPr lvl="2">
              <a:defRPr/>
            </a:pPr>
            <a:endParaRPr lang="en-US" dirty="0" smtClean="0"/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Prediction of Severe Disability </a:t>
            </a:r>
          </a:p>
          <a:p>
            <a:pPr lvl="1">
              <a:defRPr/>
            </a:pPr>
            <a:r>
              <a:rPr lang="en-US" dirty="0" smtClean="0"/>
              <a:t>Multi-linear models</a:t>
            </a:r>
          </a:p>
          <a:p>
            <a:pPr lvl="2">
              <a:defRPr/>
            </a:pPr>
            <a:r>
              <a:rPr lang="en-US" dirty="0" smtClean="0"/>
              <a:t>ODI &gt; 40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Risk Analysis</a:t>
            </a:r>
          </a:p>
          <a:p>
            <a:pPr lvl="1">
              <a:defRPr/>
            </a:pPr>
            <a:r>
              <a:rPr lang="en-US" dirty="0" smtClean="0"/>
              <a:t>Relative risk analysis</a:t>
            </a:r>
          </a:p>
          <a:p>
            <a:pPr lvl="2">
              <a:defRPr/>
            </a:pPr>
            <a:r>
              <a:rPr lang="en-US" dirty="0" smtClean="0"/>
              <a:t>Within x-ray parameters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035675" y="6294437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270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68400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CE6F2"/>
                </a:solidFill>
                <a:latin typeface="Calibri" charset="0"/>
                <a:ea typeface="ヒラギノ角ゴ Pro W3" charset="0"/>
              </a:rPr>
              <a:t>Statistical Analysis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0" y="1141413"/>
            <a:ext cx="9144000" cy="40005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2000" i="1" dirty="0">
                <a:solidFill>
                  <a:srgbClr val="FFFFFF"/>
                </a:solidFill>
              </a:rPr>
              <a:t>Surgical Patients = OP; Non-operative patients = NON</a:t>
            </a:r>
          </a:p>
        </p:txBody>
      </p:sp>
      <p:sp>
        <p:nvSpPr>
          <p:cNvPr id="8197" name="Right Arrow 5"/>
          <p:cNvSpPr>
            <a:spLocks noChangeArrowheads="1"/>
          </p:cNvSpPr>
          <p:nvPr/>
        </p:nvSpPr>
        <p:spPr bwMode="auto">
          <a:xfrm>
            <a:off x="4724400" y="2349500"/>
            <a:ext cx="731838" cy="457200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5791200" y="2286000"/>
            <a:ext cx="2378075" cy="584200"/>
          </a:xfrm>
          <a:prstGeom prst="rect">
            <a:avLst/>
          </a:prstGeom>
          <a:solidFill>
            <a:srgbClr val="CCC1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Tahoma" charset="0"/>
                <a:cs typeface="MS PGothic" charset="0"/>
              </a:rPr>
              <a:t>Difference in Baseline profiles</a:t>
            </a:r>
          </a:p>
        </p:txBody>
      </p:sp>
      <p:sp>
        <p:nvSpPr>
          <p:cNvPr id="8199" name="Right Arrow 7"/>
          <p:cNvSpPr>
            <a:spLocks noChangeArrowheads="1"/>
          </p:cNvSpPr>
          <p:nvPr/>
        </p:nvSpPr>
        <p:spPr bwMode="auto">
          <a:xfrm>
            <a:off x="4724400" y="3575050"/>
            <a:ext cx="731838" cy="457200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5791200" y="3511550"/>
            <a:ext cx="2378075" cy="585788"/>
          </a:xfrm>
          <a:prstGeom prst="rect">
            <a:avLst/>
          </a:prstGeom>
          <a:solidFill>
            <a:srgbClr val="CCC1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Tahoma" charset="0"/>
                <a:cs typeface="MS PGothic" charset="0"/>
              </a:rPr>
              <a:t>X-ray parameters drivers of disability</a:t>
            </a:r>
          </a:p>
        </p:txBody>
      </p:sp>
      <p:sp>
        <p:nvSpPr>
          <p:cNvPr id="8201" name="Right Arrow 9"/>
          <p:cNvSpPr>
            <a:spLocks noChangeArrowheads="1"/>
          </p:cNvSpPr>
          <p:nvPr/>
        </p:nvSpPr>
        <p:spPr bwMode="auto">
          <a:xfrm>
            <a:off x="4724400" y="4711700"/>
            <a:ext cx="731838" cy="457200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5791200" y="4648200"/>
            <a:ext cx="2378075" cy="584200"/>
          </a:xfrm>
          <a:prstGeom prst="rect">
            <a:avLst/>
          </a:prstGeom>
          <a:solidFill>
            <a:srgbClr val="CCC1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Tahoma" charset="0"/>
                <a:cs typeface="MS PGothic" charset="0"/>
              </a:rPr>
              <a:t>Predictive ability of x-ray parameters</a:t>
            </a:r>
          </a:p>
        </p:txBody>
      </p:sp>
      <p:sp>
        <p:nvSpPr>
          <p:cNvPr id="8203" name="Right Arrow 11"/>
          <p:cNvSpPr>
            <a:spLocks noChangeArrowheads="1"/>
          </p:cNvSpPr>
          <p:nvPr/>
        </p:nvSpPr>
        <p:spPr bwMode="auto">
          <a:xfrm>
            <a:off x="4751388" y="5791200"/>
            <a:ext cx="731837" cy="457200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5791200" y="5849938"/>
            <a:ext cx="2628900" cy="338137"/>
          </a:xfrm>
          <a:prstGeom prst="rect">
            <a:avLst/>
          </a:prstGeom>
          <a:solidFill>
            <a:srgbClr val="CCC1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Tahoma" charset="0"/>
                <a:cs typeface="MS PGothic" charset="0"/>
              </a:rPr>
              <a:t>Clinical relevance</a:t>
            </a:r>
          </a:p>
        </p:txBody>
      </p:sp>
    </p:spTree>
    <p:extLst>
      <p:ext uri="{BB962C8B-B14F-4D97-AF65-F5344CB8AC3E}">
        <p14:creationId xmlns="" xmlns:p14="http://schemas.microsoft.com/office/powerpoint/2010/main" val="26200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2209800"/>
            <a:ext cx="4419600" cy="3886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492 ASD Patients</a:t>
            </a:r>
          </a:p>
          <a:p>
            <a:pPr lvl="1"/>
            <a:r>
              <a:rPr lang="en-US" sz="2000">
                <a:latin typeface="Calibri" charset="0"/>
                <a:ea typeface="ヒラギノ角ゴ Pro W3" charset="0"/>
              </a:rPr>
              <a:t>70M: 422F</a:t>
            </a:r>
          </a:p>
          <a:p>
            <a:pPr lvl="1"/>
            <a:r>
              <a:rPr lang="en-US" sz="2000">
                <a:latin typeface="Calibri" charset="0"/>
                <a:ea typeface="ヒラギノ角ゴ Pro W3" charset="0"/>
              </a:rPr>
              <a:t>51.9 years (SD 16.8y)</a:t>
            </a:r>
          </a:p>
          <a:p>
            <a:pPr lvl="1"/>
            <a:r>
              <a:rPr lang="en-US" sz="2000">
                <a:latin typeface="Calibri" charset="0"/>
                <a:ea typeface="ヒラギノ角ゴ Pro W3" charset="0"/>
              </a:rPr>
              <a:t>178 OP : 314 NON</a:t>
            </a:r>
          </a:p>
          <a:p>
            <a:pPr lvl="1"/>
            <a:endParaRPr lang="en-US" sz="2000">
              <a:latin typeface="Calibri" charset="0"/>
              <a:ea typeface="ヒラギノ角ゴ Pro W3" charset="0"/>
            </a:endParaRPr>
          </a:p>
          <a:p>
            <a:r>
              <a:rPr lang="en-US" sz="2400">
                <a:solidFill>
                  <a:srgbClr val="FFFF00"/>
                </a:solidFill>
                <a:latin typeface="Calibri" charset="0"/>
                <a:ea typeface="ヒラギノ角ゴ Pro W3" charset="0"/>
              </a:rPr>
              <a:t>OP vs. NON</a:t>
            </a:r>
          </a:p>
          <a:p>
            <a:pPr lvl="1"/>
            <a:r>
              <a:rPr lang="en-US" sz="2000">
                <a:latin typeface="Calibri" charset="0"/>
                <a:ea typeface="ヒラギノ角ゴ Pro W3" charset="0"/>
              </a:rPr>
              <a:t>OP older (55 vs. 50, p=0.002)</a:t>
            </a:r>
          </a:p>
          <a:p>
            <a:pPr lvl="1"/>
            <a:r>
              <a:rPr lang="en-US" sz="2000">
                <a:latin typeface="Calibri" charset="0"/>
                <a:ea typeface="ヒラギノ角ゴ Pro W3" charset="0"/>
              </a:rPr>
              <a:t>More disable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Total scores</a:t>
            </a:r>
          </a:p>
          <a:p>
            <a:pPr lvl="2"/>
            <a:r>
              <a:rPr lang="en-US" sz="1600">
                <a:latin typeface="Calibri" charset="0"/>
                <a:ea typeface="ヒラギノ角ゴ Pro W3" charset="0"/>
              </a:rPr>
              <a:t>All ODI/SRS domains</a:t>
            </a:r>
          </a:p>
          <a:p>
            <a:pPr lvl="1"/>
            <a:endParaRPr lang="en-US" sz="2000">
              <a:latin typeface="Calibri" charset="0"/>
              <a:ea typeface="ヒラギノ角ゴ Pro W3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3463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Demographic &amp; HRQOL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33463"/>
            <a:ext cx="9144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2000" i="1" dirty="0" smtClean="0">
                <a:solidFill>
                  <a:srgbClr val="FFFFFF"/>
                </a:solidFill>
              </a:rPr>
              <a:t>Enrollment Period: Oct. 08 to Dec. 10</a:t>
            </a:r>
            <a:endParaRPr lang="en-US" sz="2000" i="1" dirty="0">
              <a:solidFill>
                <a:srgbClr val="FFFFFF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63275265"/>
              </p:ext>
            </p:extLst>
          </p:nvPr>
        </p:nvGraphicFramePr>
        <p:xfrm>
          <a:off x="4076700" y="1433513"/>
          <a:ext cx="3886200" cy="255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7800" y="6415088"/>
            <a:ext cx="922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/>
              <a:t>* SRS x 10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59919223"/>
              </p:ext>
            </p:extLst>
          </p:nvPr>
        </p:nvGraphicFramePr>
        <p:xfrm>
          <a:off x="4648200" y="3681412"/>
          <a:ext cx="3887788" cy="241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75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11" grpId="0">
        <p:bldAsOne/>
      </p:bldGraphic>
      <p:bldP spid="14" grpId="0"/>
      <p:bldGraphic spid="9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24600" y="1974850"/>
            <a:ext cx="2743200" cy="2182813"/>
          </a:xfrm>
          <a:solidFill>
            <a:srgbClr val="CCC1DA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OP: better correlations</a:t>
            </a:r>
          </a:p>
          <a:p>
            <a:pPr marL="514350"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-0.35 to -0.482 (OP)</a:t>
            </a:r>
          </a:p>
          <a:p>
            <a:pPr marL="514350"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-0.20 to -0.409 (NON)</a:t>
            </a:r>
          </a:p>
          <a:p>
            <a:pPr lvl="1"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‘Best” Parameters</a:t>
            </a:r>
          </a:p>
          <a:p>
            <a:pPr marL="514350"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PI - LL</a:t>
            </a:r>
            <a:endParaRPr lang="en-US" sz="1400" dirty="0">
              <a:solidFill>
                <a:srgbClr val="000000"/>
              </a:solidFill>
            </a:endParaRPr>
          </a:p>
          <a:p>
            <a:pPr marL="514350"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OP / </a:t>
            </a:r>
            <a:r>
              <a:rPr lang="en-US" sz="1400" dirty="0" smtClean="0">
                <a:solidFill>
                  <a:srgbClr val="000000"/>
                </a:solidFill>
              </a:rPr>
              <a:t>NON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>
          <a:xfrm>
            <a:off x="6199188" y="6422526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1017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sz="4500" dirty="0" smtClean="0"/>
              <a:t>3 most highly correlated parameters </a:t>
            </a:r>
            <a:endParaRPr lang="en-US" sz="45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2528123"/>
              </p:ext>
            </p:extLst>
          </p:nvPr>
        </p:nvGraphicFramePr>
        <p:xfrm>
          <a:off x="2498725" y="1751013"/>
          <a:ext cx="3616326" cy="2028825"/>
        </p:xfrm>
        <a:graphic>
          <a:graphicData uri="http://schemas.openxmlformats.org/drawingml/2006/table">
            <a:tbl>
              <a:tblPr firstRow="1" firstCol="1" bandRow="1"/>
              <a:tblGrid>
                <a:gridCol w="796360"/>
                <a:gridCol w="576949"/>
                <a:gridCol w="787469"/>
                <a:gridCol w="727774"/>
                <a:gridCol w="727774"/>
              </a:tblGrid>
              <a:tr h="22542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PT</a:t>
                      </a: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SVA</a:t>
                      </a:r>
                      <a:endParaRPr lang="en-US" sz="2400" i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PI-LL</a:t>
                      </a:r>
                      <a:endParaRPr lang="en-US" sz="2400" i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OP</a:t>
                      </a: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ODI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.377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.458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.425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SRS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-.411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-.357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-.416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PCS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-.350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-.399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-.482</a:t>
                      </a:r>
                      <a:endParaRPr lang="en-US" sz="1200" i="0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MCS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-.226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-.230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NON</a:t>
                      </a: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ODI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.338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.36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.402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SRS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-.204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-.215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</a:t>
                      </a:r>
                      <a:r>
                        <a:rPr lang="en-US" sz="1200" i="0" kern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270</a:t>
                      </a:r>
                      <a:endParaRPr lang="en-US" sz="1200" i="0" kern="12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PCS</a:t>
                      </a:r>
                      <a:endParaRPr lang="en-US" sz="2000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-.319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-.351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-.409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MCS</a:t>
                      </a:r>
                      <a:endParaRPr lang="en-US" sz="2000" i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</a:p>
                  </a:txBody>
                  <a:tcPr marL="68586" marR="6858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56125" y="1905000"/>
            <a:ext cx="914400" cy="338138"/>
            <a:chOff x="2667000" y="1733490"/>
            <a:chExt cx="914400" cy="338554"/>
          </a:xfrm>
        </p:grpSpPr>
        <p:sp>
          <p:nvSpPr>
            <p:cNvPr id="74868" name="Rectangle 6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69" name="TextBox 2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.458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284788" y="2133600"/>
            <a:ext cx="914400" cy="338138"/>
            <a:chOff x="2667000" y="1733490"/>
            <a:chExt cx="914400" cy="338554"/>
          </a:xfrm>
        </p:grpSpPr>
        <p:sp>
          <p:nvSpPr>
            <p:cNvPr id="74866" name="Rectangle 16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67" name="TextBox 17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-.416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284788" y="2355850"/>
            <a:ext cx="914400" cy="338138"/>
            <a:chOff x="2667000" y="1733490"/>
            <a:chExt cx="914400" cy="338554"/>
          </a:xfrm>
        </p:grpSpPr>
        <p:sp>
          <p:nvSpPr>
            <p:cNvPr id="74864" name="Rectangle 19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65" name="TextBox 20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-.482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284788" y="2595563"/>
            <a:ext cx="914400" cy="338137"/>
            <a:chOff x="2667000" y="1752540"/>
            <a:chExt cx="914400" cy="338554"/>
          </a:xfrm>
        </p:grpSpPr>
        <p:sp>
          <p:nvSpPr>
            <p:cNvPr id="74862" name="Rectangle 22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63" name="TextBox 23"/>
            <p:cNvSpPr txBox="1">
              <a:spLocks noChangeArrowheads="1"/>
            </p:cNvSpPr>
            <p:nvPr/>
          </p:nvSpPr>
          <p:spPr bwMode="auto">
            <a:xfrm>
              <a:off x="2667000" y="175254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-.230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284788" y="2811463"/>
            <a:ext cx="914400" cy="338137"/>
            <a:chOff x="2667000" y="1733490"/>
            <a:chExt cx="914400" cy="338554"/>
          </a:xfrm>
        </p:grpSpPr>
        <p:sp>
          <p:nvSpPr>
            <p:cNvPr id="74860" name="Rectangle 25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61" name="TextBox 26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/>
                <a:t>-</a:t>
              </a:r>
              <a:r>
                <a:rPr lang="en-US" sz="1600" b="1">
                  <a:solidFill>
                    <a:srgbClr val="FF0000"/>
                  </a:solidFill>
                </a:rPr>
                <a:t>.402</a:t>
              </a:r>
              <a:endParaRPr lang="en-US" sz="1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5284788" y="3257550"/>
            <a:ext cx="914400" cy="338138"/>
            <a:chOff x="2667000" y="1733490"/>
            <a:chExt cx="914400" cy="338554"/>
          </a:xfrm>
        </p:grpSpPr>
        <p:sp>
          <p:nvSpPr>
            <p:cNvPr id="74858" name="Rectangle 34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59" name="TextBox 35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-.409</a:t>
              </a:r>
              <a:endParaRPr lang="en-US" sz="1800" b="1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1231017"/>
            <a:ext cx="9144000" cy="400050"/>
          </a:xfrm>
          <a:prstGeom prst="rect">
            <a:avLst/>
          </a:prstGeom>
          <a:solidFill>
            <a:srgbClr val="37609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2000" i="1" dirty="0" smtClean="0">
                <a:solidFill>
                  <a:srgbClr val="FFFFFF"/>
                </a:solidFill>
              </a:rPr>
              <a:t>Coronal and Sagittal plane</a:t>
            </a:r>
            <a:endParaRPr lang="en-US" sz="2000" i="1" dirty="0">
              <a:solidFill>
                <a:srgbClr val="FFFFFF"/>
              </a:solidFill>
            </a:endParaRPr>
          </a:p>
        </p:txBody>
      </p:sp>
      <p:grpSp>
        <p:nvGrpSpPr>
          <p:cNvPr id="38" name="Group 8"/>
          <p:cNvGrpSpPr>
            <a:grpSpLocks noChangeAspect="1"/>
          </p:cNvGrpSpPr>
          <p:nvPr/>
        </p:nvGrpSpPr>
        <p:grpSpPr bwMode="auto">
          <a:xfrm>
            <a:off x="693738" y="1717675"/>
            <a:ext cx="793750" cy="2468563"/>
            <a:chOff x="878897" y="1720529"/>
            <a:chExt cx="752190" cy="2621419"/>
          </a:xfrm>
        </p:grpSpPr>
        <p:sp>
          <p:nvSpPr>
            <p:cNvPr id="74849" name="Rounded Rectangle 4"/>
            <p:cNvSpPr>
              <a:spLocks noChangeArrowheads="1"/>
            </p:cNvSpPr>
            <p:nvPr/>
          </p:nvSpPr>
          <p:spPr bwMode="auto">
            <a:xfrm>
              <a:off x="878897" y="1720529"/>
              <a:ext cx="752190" cy="26214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 flipH="1">
              <a:off x="1073150" y="3819308"/>
              <a:ext cx="415925" cy="50001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 flipH="1">
              <a:off x="984250" y="1728762"/>
              <a:ext cx="476250" cy="216515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Arial" charset="0"/>
              </a:endParaRP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1116589" y="1811562"/>
              <a:ext cx="6018" cy="2478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 flipH="1">
              <a:off x="1208356" y="3819350"/>
              <a:ext cx="0" cy="4686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 bwMode="auto">
          <a:xfrm>
            <a:off x="657225" y="4343400"/>
            <a:ext cx="866775" cy="925513"/>
            <a:chOff x="417668" y="3522564"/>
            <a:chExt cx="756171" cy="808521"/>
          </a:xfrm>
        </p:grpSpPr>
        <p:sp>
          <p:nvSpPr>
            <p:cNvPr id="74839" name="Rounded Rectangle 4"/>
            <p:cNvSpPr>
              <a:spLocks noChangeArrowheads="1"/>
            </p:cNvSpPr>
            <p:nvPr/>
          </p:nvSpPr>
          <p:spPr bwMode="auto">
            <a:xfrm>
              <a:off x="417668" y="3522564"/>
              <a:ext cx="756171" cy="8085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4840" name="Group 4"/>
            <p:cNvGrpSpPr>
              <a:grpSpLocks/>
            </p:cNvGrpSpPr>
            <p:nvPr/>
          </p:nvGrpSpPr>
          <p:grpSpPr bwMode="auto">
            <a:xfrm>
              <a:off x="456416" y="3580406"/>
              <a:ext cx="609600" cy="689722"/>
              <a:chOff x="4708" y="1863"/>
              <a:chExt cx="451" cy="492"/>
            </a:xfrm>
          </p:grpSpPr>
          <p:sp>
            <p:nvSpPr>
              <p:cNvPr id="47" name="Freeform 5"/>
              <p:cNvSpPr>
                <a:spLocks/>
              </p:cNvSpPr>
              <p:nvPr/>
            </p:nvSpPr>
            <p:spPr bwMode="auto">
              <a:xfrm flipH="1">
                <a:off x="4863" y="1863"/>
                <a:ext cx="296" cy="359"/>
              </a:xfrm>
              <a:custGeom>
                <a:avLst/>
                <a:gdLst>
                  <a:gd name="T0" fmla="*/ 1417 w 1417"/>
                  <a:gd name="T1" fmla="*/ 400 h 1710"/>
                  <a:gd name="T2" fmla="*/ 1057 w 1417"/>
                  <a:gd name="T3" fmla="*/ 480 h 1710"/>
                  <a:gd name="T4" fmla="*/ 577 w 1417"/>
                  <a:gd name="T5" fmla="*/ 720 h 1710"/>
                  <a:gd name="T6" fmla="*/ 257 w 1417"/>
                  <a:gd name="T7" fmla="*/ 1040 h 1710"/>
                  <a:gd name="T8" fmla="*/ 97 w 1417"/>
                  <a:gd name="T9" fmla="*/ 1620 h 1710"/>
                  <a:gd name="T10" fmla="*/ 17 w 1417"/>
                  <a:gd name="T11" fmla="*/ 1580 h 1710"/>
                  <a:gd name="T12" fmla="*/ 17 w 1417"/>
                  <a:gd name="T13" fmla="*/ 1140 h 1710"/>
                  <a:gd name="T14" fmla="*/ 117 w 1417"/>
                  <a:gd name="T15" fmla="*/ 780 h 1710"/>
                  <a:gd name="T16" fmla="*/ 517 w 1417"/>
                  <a:gd name="T17" fmla="*/ 360 h 1710"/>
                  <a:gd name="T18" fmla="*/ 957 w 1417"/>
                  <a:gd name="T19" fmla="*/ 0 h 1710"/>
                  <a:gd name="T20" fmla="*/ 1417 w 1417"/>
                  <a:gd name="T21" fmla="*/ 400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342900" prst="cross"/>
              </a:sp3d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48" name="Oval 6"/>
              <p:cNvSpPr>
                <a:spLocks noChangeArrowheads="1"/>
              </p:cNvSpPr>
              <p:nvPr/>
            </p:nvSpPr>
            <p:spPr bwMode="auto">
              <a:xfrm flipH="1">
                <a:off x="4708" y="2196"/>
                <a:ext cx="146" cy="145"/>
              </a:xfrm>
              <a:prstGeom prst="ellipse">
                <a:avLst/>
              </a:pr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457200" prst="cross"/>
              </a:sp3d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 flipV="1">
                <a:off x="4779" y="1905"/>
                <a:ext cx="140" cy="3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50" name="Line 8"/>
              <p:cNvSpPr>
                <a:spLocks noChangeShapeType="1"/>
              </p:cNvSpPr>
              <p:nvPr/>
            </p:nvSpPr>
            <p:spPr bwMode="auto">
              <a:xfrm flipV="1">
                <a:off x="4919" y="1905"/>
                <a:ext cx="0" cy="4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51" name="Group 3"/>
          <p:cNvGrpSpPr>
            <a:grpSpLocks noChangeAspect="1"/>
          </p:cNvGrpSpPr>
          <p:nvPr/>
        </p:nvGrpSpPr>
        <p:grpSpPr bwMode="auto">
          <a:xfrm>
            <a:off x="657225" y="5410200"/>
            <a:ext cx="866775" cy="1338263"/>
            <a:chOff x="5841581" y="2703912"/>
            <a:chExt cx="2353506" cy="3581642"/>
          </a:xfrm>
        </p:grpSpPr>
        <p:sp>
          <p:nvSpPr>
            <p:cNvPr id="74821" name="Rounded Rectangle 4"/>
            <p:cNvSpPr>
              <a:spLocks noChangeArrowheads="1"/>
            </p:cNvSpPr>
            <p:nvPr/>
          </p:nvSpPr>
          <p:spPr bwMode="auto">
            <a:xfrm>
              <a:off x="5841581" y="2703912"/>
              <a:ext cx="2353506" cy="358164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latin typeface="Cambri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 flipH="1">
              <a:off x="6156230" y="5757859"/>
              <a:ext cx="412657" cy="441324"/>
            </a:xfrm>
            <a:prstGeom prst="ellipse">
              <a:avLst/>
            </a:pr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fr-FR" sz="2800">
                <a:solidFill>
                  <a:srgbClr val="FFFFFF"/>
                </a:solidFill>
                <a:ea typeface="ＭＳ Ｐゴシック" pitchFamily="16" charset="-128"/>
                <a:cs typeface="Arial" charset="0"/>
              </a:endParaRPr>
            </a:p>
          </p:txBody>
        </p:sp>
        <p:sp>
          <p:nvSpPr>
            <p:cNvPr id="74825" name="Oval 6"/>
            <p:cNvSpPr>
              <a:spLocks noChangeArrowheads="1"/>
            </p:cNvSpPr>
            <p:nvPr/>
          </p:nvSpPr>
          <p:spPr bwMode="auto">
            <a:xfrm>
              <a:off x="6346685" y="5964234"/>
              <a:ext cx="36506" cy="381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fr-FR" sz="2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 flipH="1">
              <a:off x="6277353" y="2819715"/>
              <a:ext cx="809170" cy="2094784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  <a:gd name="connsiteX0" fmla="*/ 7046 w 10000"/>
                <a:gd name="connsiteY0" fmla="*/ 100 h 9975"/>
                <a:gd name="connsiteX1" fmla="*/ 4154 w 10000"/>
                <a:gd name="connsiteY1" fmla="*/ 1067 h 9975"/>
                <a:gd name="connsiteX2" fmla="*/ 1415 w 10000"/>
                <a:gd name="connsiteY2" fmla="*/ 2175 h 9975"/>
                <a:gd name="connsiteX3" fmla="*/ 185 w 10000"/>
                <a:gd name="connsiteY3" fmla="*/ 3284 h 9975"/>
                <a:gd name="connsiteX4" fmla="*/ 474 w 10000"/>
                <a:gd name="connsiteY4" fmla="*/ 4494 h 9975"/>
                <a:gd name="connsiteX5" fmla="*/ 3022 w 10000"/>
                <a:gd name="connsiteY5" fmla="*/ 6151 h 9975"/>
                <a:gd name="connsiteX6" fmla="*/ 6080 w 10000"/>
                <a:gd name="connsiteY6" fmla="*/ 7734 h 9975"/>
                <a:gd name="connsiteX7" fmla="*/ 6726 w 10000"/>
                <a:gd name="connsiteY7" fmla="*/ 8608 h 9975"/>
                <a:gd name="connsiteX8" fmla="*/ 5594 w 10000"/>
                <a:gd name="connsiteY8" fmla="*/ 9562 h 9975"/>
                <a:gd name="connsiteX9" fmla="*/ 8240 w 10000"/>
                <a:gd name="connsiteY9" fmla="*/ 9975 h 9975"/>
                <a:gd name="connsiteX10" fmla="*/ 9372 w 10000"/>
                <a:gd name="connsiteY10" fmla="*/ 9528 h 9975"/>
                <a:gd name="connsiteX11" fmla="*/ 9969 w 10000"/>
                <a:gd name="connsiteY11" fmla="*/ 8554 h 9975"/>
                <a:gd name="connsiteX12" fmla="*/ 9194 w 10000"/>
                <a:gd name="connsiteY12" fmla="*/ 7552 h 9975"/>
                <a:gd name="connsiteX13" fmla="*/ 6806 w 10000"/>
                <a:gd name="connsiteY13" fmla="*/ 6304 h 9975"/>
                <a:gd name="connsiteX14" fmla="*/ 3132 w 10000"/>
                <a:gd name="connsiteY14" fmla="*/ 4688 h 9975"/>
                <a:gd name="connsiteX15" fmla="*/ 2289 w 10000"/>
                <a:gd name="connsiteY15" fmla="*/ 3133 h 9975"/>
                <a:gd name="connsiteX16" fmla="*/ 3625 w 10000"/>
                <a:gd name="connsiteY16" fmla="*/ 2085 h 9975"/>
                <a:gd name="connsiteX17" fmla="*/ 5982 w 10000"/>
                <a:gd name="connsiteY17" fmla="*/ 1144 h 9975"/>
                <a:gd name="connsiteX18" fmla="*/ 7729 w 10000"/>
                <a:gd name="connsiteY18" fmla="*/ 469 h 9975"/>
                <a:gd name="connsiteX19" fmla="*/ 7046 w 10000"/>
                <a:gd name="connsiteY19" fmla="*/ 100 h 9975"/>
                <a:gd name="connsiteX0" fmla="*/ 7729 w 10000"/>
                <a:gd name="connsiteY0" fmla="*/ 13 h 9543"/>
                <a:gd name="connsiteX1" fmla="*/ 4154 w 10000"/>
                <a:gd name="connsiteY1" fmla="*/ 613 h 9543"/>
                <a:gd name="connsiteX2" fmla="*/ 1415 w 10000"/>
                <a:gd name="connsiteY2" fmla="*/ 1723 h 9543"/>
                <a:gd name="connsiteX3" fmla="*/ 185 w 10000"/>
                <a:gd name="connsiteY3" fmla="*/ 2835 h 9543"/>
                <a:gd name="connsiteX4" fmla="*/ 474 w 10000"/>
                <a:gd name="connsiteY4" fmla="*/ 4048 h 9543"/>
                <a:gd name="connsiteX5" fmla="*/ 3022 w 10000"/>
                <a:gd name="connsiteY5" fmla="*/ 5709 h 9543"/>
                <a:gd name="connsiteX6" fmla="*/ 6080 w 10000"/>
                <a:gd name="connsiteY6" fmla="*/ 7296 h 9543"/>
                <a:gd name="connsiteX7" fmla="*/ 6726 w 10000"/>
                <a:gd name="connsiteY7" fmla="*/ 8173 h 9543"/>
                <a:gd name="connsiteX8" fmla="*/ 5594 w 10000"/>
                <a:gd name="connsiteY8" fmla="*/ 9129 h 9543"/>
                <a:gd name="connsiteX9" fmla="*/ 8240 w 10000"/>
                <a:gd name="connsiteY9" fmla="*/ 9543 h 9543"/>
                <a:gd name="connsiteX10" fmla="*/ 9372 w 10000"/>
                <a:gd name="connsiteY10" fmla="*/ 9095 h 9543"/>
                <a:gd name="connsiteX11" fmla="*/ 9969 w 10000"/>
                <a:gd name="connsiteY11" fmla="*/ 8118 h 9543"/>
                <a:gd name="connsiteX12" fmla="*/ 9194 w 10000"/>
                <a:gd name="connsiteY12" fmla="*/ 7114 h 9543"/>
                <a:gd name="connsiteX13" fmla="*/ 6806 w 10000"/>
                <a:gd name="connsiteY13" fmla="*/ 5863 h 9543"/>
                <a:gd name="connsiteX14" fmla="*/ 3132 w 10000"/>
                <a:gd name="connsiteY14" fmla="*/ 4243 h 9543"/>
                <a:gd name="connsiteX15" fmla="*/ 2289 w 10000"/>
                <a:gd name="connsiteY15" fmla="*/ 2684 h 9543"/>
                <a:gd name="connsiteX16" fmla="*/ 3625 w 10000"/>
                <a:gd name="connsiteY16" fmla="*/ 1633 h 9543"/>
                <a:gd name="connsiteX17" fmla="*/ 5982 w 10000"/>
                <a:gd name="connsiteY17" fmla="*/ 690 h 9543"/>
                <a:gd name="connsiteX18" fmla="*/ 7729 w 10000"/>
                <a:gd name="connsiteY18" fmla="*/ 13 h 9543"/>
                <a:gd name="connsiteX0" fmla="*/ 5982 w 10000"/>
                <a:gd name="connsiteY0" fmla="*/ 261 h 9538"/>
                <a:gd name="connsiteX1" fmla="*/ 4154 w 10000"/>
                <a:gd name="connsiteY1" fmla="*/ 180 h 9538"/>
                <a:gd name="connsiteX2" fmla="*/ 1415 w 10000"/>
                <a:gd name="connsiteY2" fmla="*/ 1344 h 9538"/>
                <a:gd name="connsiteX3" fmla="*/ 185 w 10000"/>
                <a:gd name="connsiteY3" fmla="*/ 2509 h 9538"/>
                <a:gd name="connsiteX4" fmla="*/ 474 w 10000"/>
                <a:gd name="connsiteY4" fmla="*/ 3780 h 9538"/>
                <a:gd name="connsiteX5" fmla="*/ 3022 w 10000"/>
                <a:gd name="connsiteY5" fmla="*/ 5520 h 9538"/>
                <a:gd name="connsiteX6" fmla="*/ 6080 w 10000"/>
                <a:gd name="connsiteY6" fmla="*/ 7183 h 9538"/>
                <a:gd name="connsiteX7" fmla="*/ 6726 w 10000"/>
                <a:gd name="connsiteY7" fmla="*/ 8102 h 9538"/>
                <a:gd name="connsiteX8" fmla="*/ 5594 w 10000"/>
                <a:gd name="connsiteY8" fmla="*/ 9104 h 9538"/>
                <a:gd name="connsiteX9" fmla="*/ 8240 w 10000"/>
                <a:gd name="connsiteY9" fmla="*/ 9538 h 9538"/>
                <a:gd name="connsiteX10" fmla="*/ 9372 w 10000"/>
                <a:gd name="connsiteY10" fmla="*/ 9069 h 9538"/>
                <a:gd name="connsiteX11" fmla="*/ 9969 w 10000"/>
                <a:gd name="connsiteY11" fmla="*/ 8045 h 9538"/>
                <a:gd name="connsiteX12" fmla="*/ 9194 w 10000"/>
                <a:gd name="connsiteY12" fmla="*/ 6993 h 9538"/>
                <a:gd name="connsiteX13" fmla="*/ 6806 w 10000"/>
                <a:gd name="connsiteY13" fmla="*/ 5682 h 9538"/>
                <a:gd name="connsiteX14" fmla="*/ 3132 w 10000"/>
                <a:gd name="connsiteY14" fmla="*/ 3984 h 9538"/>
                <a:gd name="connsiteX15" fmla="*/ 2289 w 10000"/>
                <a:gd name="connsiteY15" fmla="*/ 2351 h 9538"/>
                <a:gd name="connsiteX16" fmla="*/ 3625 w 10000"/>
                <a:gd name="connsiteY16" fmla="*/ 1249 h 9538"/>
                <a:gd name="connsiteX17" fmla="*/ 5982 w 10000"/>
                <a:gd name="connsiteY17" fmla="*/ 261 h 9538"/>
                <a:gd name="connsiteX0" fmla="*/ 3625 w 10000"/>
                <a:gd name="connsiteY0" fmla="*/ 1137 h 9828"/>
                <a:gd name="connsiteX1" fmla="*/ 4154 w 10000"/>
                <a:gd name="connsiteY1" fmla="*/ 17 h 9828"/>
                <a:gd name="connsiteX2" fmla="*/ 1415 w 10000"/>
                <a:gd name="connsiteY2" fmla="*/ 1237 h 9828"/>
                <a:gd name="connsiteX3" fmla="*/ 185 w 10000"/>
                <a:gd name="connsiteY3" fmla="*/ 2459 h 9828"/>
                <a:gd name="connsiteX4" fmla="*/ 474 w 10000"/>
                <a:gd name="connsiteY4" fmla="*/ 3791 h 9828"/>
                <a:gd name="connsiteX5" fmla="*/ 3022 w 10000"/>
                <a:gd name="connsiteY5" fmla="*/ 5615 h 9828"/>
                <a:gd name="connsiteX6" fmla="*/ 6080 w 10000"/>
                <a:gd name="connsiteY6" fmla="*/ 7359 h 9828"/>
                <a:gd name="connsiteX7" fmla="*/ 6726 w 10000"/>
                <a:gd name="connsiteY7" fmla="*/ 8322 h 9828"/>
                <a:gd name="connsiteX8" fmla="*/ 5594 w 10000"/>
                <a:gd name="connsiteY8" fmla="*/ 9373 h 9828"/>
                <a:gd name="connsiteX9" fmla="*/ 8240 w 10000"/>
                <a:gd name="connsiteY9" fmla="*/ 9828 h 9828"/>
                <a:gd name="connsiteX10" fmla="*/ 9372 w 10000"/>
                <a:gd name="connsiteY10" fmla="*/ 9336 h 9828"/>
                <a:gd name="connsiteX11" fmla="*/ 9969 w 10000"/>
                <a:gd name="connsiteY11" fmla="*/ 8263 h 9828"/>
                <a:gd name="connsiteX12" fmla="*/ 9194 w 10000"/>
                <a:gd name="connsiteY12" fmla="*/ 7160 h 9828"/>
                <a:gd name="connsiteX13" fmla="*/ 6806 w 10000"/>
                <a:gd name="connsiteY13" fmla="*/ 5785 h 9828"/>
                <a:gd name="connsiteX14" fmla="*/ 3132 w 10000"/>
                <a:gd name="connsiteY14" fmla="*/ 4005 h 9828"/>
                <a:gd name="connsiteX15" fmla="*/ 2289 w 10000"/>
                <a:gd name="connsiteY15" fmla="*/ 2293 h 9828"/>
                <a:gd name="connsiteX16" fmla="*/ 3625 w 10000"/>
                <a:gd name="connsiteY16" fmla="*/ 1137 h 9828"/>
                <a:gd name="connsiteX0" fmla="*/ 3625 w 10000"/>
                <a:gd name="connsiteY0" fmla="*/ 179 h 9022"/>
                <a:gd name="connsiteX1" fmla="*/ 1415 w 10000"/>
                <a:gd name="connsiteY1" fmla="*/ 281 h 9022"/>
                <a:gd name="connsiteX2" fmla="*/ 185 w 10000"/>
                <a:gd name="connsiteY2" fmla="*/ 1524 h 9022"/>
                <a:gd name="connsiteX3" fmla="*/ 474 w 10000"/>
                <a:gd name="connsiteY3" fmla="*/ 2879 h 9022"/>
                <a:gd name="connsiteX4" fmla="*/ 3022 w 10000"/>
                <a:gd name="connsiteY4" fmla="*/ 4735 h 9022"/>
                <a:gd name="connsiteX5" fmla="*/ 6080 w 10000"/>
                <a:gd name="connsiteY5" fmla="*/ 6510 h 9022"/>
                <a:gd name="connsiteX6" fmla="*/ 6726 w 10000"/>
                <a:gd name="connsiteY6" fmla="*/ 7490 h 9022"/>
                <a:gd name="connsiteX7" fmla="*/ 5594 w 10000"/>
                <a:gd name="connsiteY7" fmla="*/ 8559 h 9022"/>
                <a:gd name="connsiteX8" fmla="*/ 8240 w 10000"/>
                <a:gd name="connsiteY8" fmla="*/ 9022 h 9022"/>
                <a:gd name="connsiteX9" fmla="*/ 9372 w 10000"/>
                <a:gd name="connsiteY9" fmla="*/ 8521 h 9022"/>
                <a:gd name="connsiteX10" fmla="*/ 9969 w 10000"/>
                <a:gd name="connsiteY10" fmla="*/ 7430 h 9022"/>
                <a:gd name="connsiteX11" fmla="*/ 9194 w 10000"/>
                <a:gd name="connsiteY11" fmla="*/ 6307 h 9022"/>
                <a:gd name="connsiteX12" fmla="*/ 6806 w 10000"/>
                <a:gd name="connsiteY12" fmla="*/ 4908 h 9022"/>
                <a:gd name="connsiteX13" fmla="*/ 3132 w 10000"/>
                <a:gd name="connsiteY13" fmla="*/ 3097 h 9022"/>
                <a:gd name="connsiteX14" fmla="*/ 2289 w 10000"/>
                <a:gd name="connsiteY14" fmla="*/ 1355 h 9022"/>
                <a:gd name="connsiteX15" fmla="*/ 3625 w 10000"/>
                <a:gd name="connsiteY15" fmla="*/ 179 h 9022"/>
                <a:gd name="connsiteX0" fmla="*/ 3965 w 10340"/>
                <a:gd name="connsiteY0" fmla="*/ 0 h 9802"/>
                <a:gd name="connsiteX1" fmla="*/ 525 w 10340"/>
                <a:gd name="connsiteY1" fmla="*/ 1491 h 9802"/>
                <a:gd name="connsiteX2" fmla="*/ 814 w 10340"/>
                <a:gd name="connsiteY2" fmla="*/ 2993 h 9802"/>
                <a:gd name="connsiteX3" fmla="*/ 3362 w 10340"/>
                <a:gd name="connsiteY3" fmla="*/ 5050 h 9802"/>
                <a:gd name="connsiteX4" fmla="*/ 6420 w 10340"/>
                <a:gd name="connsiteY4" fmla="*/ 7018 h 9802"/>
                <a:gd name="connsiteX5" fmla="*/ 7066 w 10340"/>
                <a:gd name="connsiteY5" fmla="*/ 8104 h 9802"/>
                <a:gd name="connsiteX6" fmla="*/ 5934 w 10340"/>
                <a:gd name="connsiteY6" fmla="*/ 9289 h 9802"/>
                <a:gd name="connsiteX7" fmla="*/ 8580 w 10340"/>
                <a:gd name="connsiteY7" fmla="*/ 9802 h 9802"/>
                <a:gd name="connsiteX8" fmla="*/ 9712 w 10340"/>
                <a:gd name="connsiteY8" fmla="*/ 9247 h 9802"/>
                <a:gd name="connsiteX9" fmla="*/ 10309 w 10340"/>
                <a:gd name="connsiteY9" fmla="*/ 8037 h 9802"/>
                <a:gd name="connsiteX10" fmla="*/ 9534 w 10340"/>
                <a:gd name="connsiteY10" fmla="*/ 6793 h 9802"/>
                <a:gd name="connsiteX11" fmla="*/ 7146 w 10340"/>
                <a:gd name="connsiteY11" fmla="*/ 5242 h 9802"/>
                <a:gd name="connsiteX12" fmla="*/ 3472 w 10340"/>
                <a:gd name="connsiteY12" fmla="*/ 3235 h 9802"/>
                <a:gd name="connsiteX13" fmla="*/ 2629 w 10340"/>
                <a:gd name="connsiteY13" fmla="*/ 1304 h 9802"/>
                <a:gd name="connsiteX14" fmla="*/ 3965 w 10340"/>
                <a:gd name="connsiteY14" fmla="*/ 0 h 9802"/>
                <a:gd name="connsiteX0" fmla="*/ 2328 w 9785"/>
                <a:gd name="connsiteY0" fmla="*/ 296 h 8966"/>
                <a:gd name="connsiteX1" fmla="*/ 293 w 9785"/>
                <a:gd name="connsiteY1" fmla="*/ 487 h 8966"/>
                <a:gd name="connsiteX2" fmla="*/ 572 w 9785"/>
                <a:gd name="connsiteY2" fmla="*/ 2019 h 8966"/>
                <a:gd name="connsiteX3" fmla="*/ 3036 w 9785"/>
                <a:gd name="connsiteY3" fmla="*/ 4118 h 8966"/>
                <a:gd name="connsiteX4" fmla="*/ 5994 w 9785"/>
                <a:gd name="connsiteY4" fmla="*/ 6126 h 8966"/>
                <a:gd name="connsiteX5" fmla="*/ 6619 w 9785"/>
                <a:gd name="connsiteY5" fmla="*/ 7234 h 8966"/>
                <a:gd name="connsiteX6" fmla="*/ 5524 w 9785"/>
                <a:gd name="connsiteY6" fmla="*/ 8443 h 8966"/>
                <a:gd name="connsiteX7" fmla="*/ 8083 w 9785"/>
                <a:gd name="connsiteY7" fmla="*/ 8966 h 8966"/>
                <a:gd name="connsiteX8" fmla="*/ 9178 w 9785"/>
                <a:gd name="connsiteY8" fmla="*/ 8400 h 8966"/>
                <a:gd name="connsiteX9" fmla="*/ 9755 w 9785"/>
                <a:gd name="connsiteY9" fmla="*/ 7165 h 8966"/>
                <a:gd name="connsiteX10" fmla="*/ 9006 w 9785"/>
                <a:gd name="connsiteY10" fmla="*/ 5896 h 8966"/>
                <a:gd name="connsiteX11" fmla="*/ 6696 w 9785"/>
                <a:gd name="connsiteY11" fmla="*/ 4314 h 8966"/>
                <a:gd name="connsiteX12" fmla="*/ 3143 w 9785"/>
                <a:gd name="connsiteY12" fmla="*/ 2266 h 8966"/>
                <a:gd name="connsiteX13" fmla="*/ 2328 w 9785"/>
                <a:gd name="connsiteY13" fmla="*/ 296 h 8966"/>
                <a:gd name="connsiteX0" fmla="*/ 3351 w 10139"/>
                <a:gd name="connsiteY0" fmla="*/ 2030 h 9503"/>
                <a:gd name="connsiteX1" fmla="*/ 438 w 10139"/>
                <a:gd name="connsiteY1" fmla="*/ 46 h 9503"/>
                <a:gd name="connsiteX2" fmla="*/ 724 w 10139"/>
                <a:gd name="connsiteY2" fmla="*/ 1755 h 9503"/>
                <a:gd name="connsiteX3" fmla="*/ 3242 w 10139"/>
                <a:gd name="connsiteY3" fmla="*/ 4096 h 9503"/>
                <a:gd name="connsiteX4" fmla="*/ 6265 w 10139"/>
                <a:gd name="connsiteY4" fmla="*/ 6335 h 9503"/>
                <a:gd name="connsiteX5" fmla="*/ 6903 w 10139"/>
                <a:gd name="connsiteY5" fmla="*/ 7571 h 9503"/>
                <a:gd name="connsiteX6" fmla="*/ 5784 w 10139"/>
                <a:gd name="connsiteY6" fmla="*/ 8920 h 9503"/>
                <a:gd name="connsiteX7" fmla="*/ 8400 w 10139"/>
                <a:gd name="connsiteY7" fmla="*/ 9503 h 9503"/>
                <a:gd name="connsiteX8" fmla="*/ 9519 w 10139"/>
                <a:gd name="connsiteY8" fmla="*/ 8872 h 9503"/>
                <a:gd name="connsiteX9" fmla="*/ 10108 w 10139"/>
                <a:gd name="connsiteY9" fmla="*/ 7494 h 9503"/>
                <a:gd name="connsiteX10" fmla="*/ 9343 w 10139"/>
                <a:gd name="connsiteY10" fmla="*/ 6079 h 9503"/>
                <a:gd name="connsiteX11" fmla="*/ 6982 w 10139"/>
                <a:gd name="connsiteY11" fmla="*/ 4315 h 9503"/>
                <a:gd name="connsiteX12" fmla="*/ 3351 w 10139"/>
                <a:gd name="connsiteY12" fmla="*/ 2030 h 9503"/>
                <a:gd name="connsiteX0" fmla="*/ 2591 w 9286"/>
                <a:gd name="connsiteY0" fmla="*/ 651 h 8515"/>
                <a:gd name="connsiteX1" fmla="*/ 0 w 9286"/>
                <a:gd name="connsiteY1" fmla="*/ 362 h 8515"/>
                <a:gd name="connsiteX2" fmla="*/ 2484 w 9286"/>
                <a:gd name="connsiteY2" fmla="*/ 2825 h 8515"/>
                <a:gd name="connsiteX3" fmla="*/ 5465 w 9286"/>
                <a:gd name="connsiteY3" fmla="*/ 5181 h 8515"/>
                <a:gd name="connsiteX4" fmla="*/ 6094 w 9286"/>
                <a:gd name="connsiteY4" fmla="*/ 6482 h 8515"/>
                <a:gd name="connsiteX5" fmla="*/ 4991 w 9286"/>
                <a:gd name="connsiteY5" fmla="*/ 7902 h 8515"/>
                <a:gd name="connsiteX6" fmla="*/ 7571 w 9286"/>
                <a:gd name="connsiteY6" fmla="*/ 8515 h 8515"/>
                <a:gd name="connsiteX7" fmla="*/ 8674 w 9286"/>
                <a:gd name="connsiteY7" fmla="*/ 7851 h 8515"/>
                <a:gd name="connsiteX8" fmla="*/ 9255 w 9286"/>
                <a:gd name="connsiteY8" fmla="*/ 6401 h 8515"/>
                <a:gd name="connsiteX9" fmla="*/ 8501 w 9286"/>
                <a:gd name="connsiteY9" fmla="*/ 4912 h 8515"/>
                <a:gd name="connsiteX10" fmla="*/ 6172 w 9286"/>
                <a:gd name="connsiteY10" fmla="*/ 3056 h 8515"/>
                <a:gd name="connsiteX11" fmla="*/ 2591 w 9286"/>
                <a:gd name="connsiteY11" fmla="*/ 651 h 8515"/>
                <a:gd name="connsiteX0" fmla="*/ 662 w 7872"/>
                <a:gd name="connsiteY0" fmla="*/ 45 h 9280"/>
                <a:gd name="connsiteX1" fmla="*/ 547 w 7872"/>
                <a:gd name="connsiteY1" fmla="*/ 2598 h 9280"/>
                <a:gd name="connsiteX2" fmla="*/ 3757 w 7872"/>
                <a:gd name="connsiteY2" fmla="*/ 5365 h 9280"/>
                <a:gd name="connsiteX3" fmla="*/ 4435 w 7872"/>
                <a:gd name="connsiteY3" fmla="*/ 6892 h 9280"/>
                <a:gd name="connsiteX4" fmla="*/ 3247 w 7872"/>
                <a:gd name="connsiteY4" fmla="*/ 8560 h 9280"/>
                <a:gd name="connsiteX5" fmla="*/ 6025 w 7872"/>
                <a:gd name="connsiteY5" fmla="*/ 9280 h 9280"/>
                <a:gd name="connsiteX6" fmla="*/ 7213 w 7872"/>
                <a:gd name="connsiteY6" fmla="*/ 8500 h 9280"/>
                <a:gd name="connsiteX7" fmla="*/ 7839 w 7872"/>
                <a:gd name="connsiteY7" fmla="*/ 6797 h 9280"/>
                <a:gd name="connsiteX8" fmla="*/ 7027 w 7872"/>
                <a:gd name="connsiteY8" fmla="*/ 5049 h 9280"/>
                <a:gd name="connsiteX9" fmla="*/ 4519 w 7872"/>
                <a:gd name="connsiteY9" fmla="*/ 2869 h 9280"/>
                <a:gd name="connsiteX10" fmla="*/ 662 w 7872"/>
                <a:gd name="connsiteY10" fmla="*/ 45 h 9280"/>
                <a:gd name="connsiteX0" fmla="*/ 5046 w 9305"/>
                <a:gd name="connsiteY0" fmla="*/ 740 h 7648"/>
                <a:gd name="connsiteX1" fmla="*/ 0 w 9305"/>
                <a:gd name="connsiteY1" fmla="*/ 448 h 7648"/>
                <a:gd name="connsiteX2" fmla="*/ 4078 w 9305"/>
                <a:gd name="connsiteY2" fmla="*/ 3429 h 7648"/>
                <a:gd name="connsiteX3" fmla="*/ 4939 w 9305"/>
                <a:gd name="connsiteY3" fmla="*/ 5075 h 7648"/>
                <a:gd name="connsiteX4" fmla="*/ 3430 w 9305"/>
                <a:gd name="connsiteY4" fmla="*/ 6872 h 7648"/>
                <a:gd name="connsiteX5" fmla="*/ 6959 w 9305"/>
                <a:gd name="connsiteY5" fmla="*/ 7648 h 7648"/>
                <a:gd name="connsiteX6" fmla="*/ 8468 w 9305"/>
                <a:gd name="connsiteY6" fmla="*/ 6807 h 7648"/>
                <a:gd name="connsiteX7" fmla="*/ 9263 w 9305"/>
                <a:gd name="connsiteY7" fmla="*/ 4972 h 7648"/>
                <a:gd name="connsiteX8" fmla="*/ 8232 w 9305"/>
                <a:gd name="connsiteY8" fmla="*/ 3089 h 7648"/>
                <a:gd name="connsiteX9" fmla="*/ 5046 w 9305"/>
                <a:gd name="connsiteY9" fmla="*/ 740 h 7648"/>
                <a:gd name="connsiteX0" fmla="*/ 3345 w 10000"/>
                <a:gd name="connsiteY0" fmla="*/ 576 h 11003"/>
                <a:gd name="connsiteX1" fmla="*/ 0 w 10000"/>
                <a:gd name="connsiteY1" fmla="*/ 1589 h 11003"/>
                <a:gd name="connsiteX2" fmla="*/ 4383 w 10000"/>
                <a:gd name="connsiteY2" fmla="*/ 5487 h 11003"/>
                <a:gd name="connsiteX3" fmla="*/ 5308 w 10000"/>
                <a:gd name="connsiteY3" fmla="*/ 7639 h 11003"/>
                <a:gd name="connsiteX4" fmla="*/ 3686 w 10000"/>
                <a:gd name="connsiteY4" fmla="*/ 9988 h 11003"/>
                <a:gd name="connsiteX5" fmla="*/ 7479 w 10000"/>
                <a:gd name="connsiteY5" fmla="*/ 11003 h 11003"/>
                <a:gd name="connsiteX6" fmla="*/ 9100 w 10000"/>
                <a:gd name="connsiteY6" fmla="*/ 9903 h 11003"/>
                <a:gd name="connsiteX7" fmla="*/ 9955 w 10000"/>
                <a:gd name="connsiteY7" fmla="*/ 7504 h 11003"/>
                <a:gd name="connsiteX8" fmla="*/ 8847 w 10000"/>
                <a:gd name="connsiteY8" fmla="*/ 5042 h 11003"/>
                <a:gd name="connsiteX9" fmla="*/ 3345 w 10000"/>
                <a:gd name="connsiteY9" fmla="*/ 576 h 11003"/>
                <a:gd name="connsiteX0" fmla="*/ 3345 w 10000"/>
                <a:gd name="connsiteY0" fmla="*/ 0 h 10427"/>
                <a:gd name="connsiteX1" fmla="*/ 0 w 10000"/>
                <a:gd name="connsiteY1" fmla="*/ 1013 h 10427"/>
                <a:gd name="connsiteX2" fmla="*/ 4383 w 10000"/>
                <a:gd name="connsiteY2" fmla="*/ 4911 h 10427"/>
                <a:gd name="connsiteX3" fmla="*/ 5308 w 10000"/>
                <a:gd name="connsiteY3" fmla="*/ 7063 h 10427"/>
                <a:gd name="connsiteX4" fmla="*/ 3686 w 10000"/>
                <a:gd name="connsiteY4" fmla="*/ 9412 h 10427"/>
                <a:gd name="connsiteX5" fmla="*/ 7479 w 10000"/>
                <a:gd name="connsiteY5" fmla="*/ 10427 h 10427"/>
                <a:gd name="connsiteX6" fmla="*/ 9100 w 10000"/>
                <a:gd name="connsiteY6" fmla="*/ 9327 h 10427"/>
                <a:gd name="connsiteX7" fmla="*/ 9955 w 10000"/>
                <a:gd name="connsiteY7" fmla="*/ 6928 h 10427"/>
                <a:gd name="connsiteX8" fmla="*/ 8847 w 10000"/>
                <a:gd name="connsiteY8" fmla="*/ 4466 h 10427"/>
                <a:gd name="connsiteX9" fmla="*/ 3345 w 10000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  <a:gd name="connsiteX0" fmla="*/ 4018 w 10673"/>
                <a:gd name="connsiteY0" fmla="*/ 0 h 10427"/>
                <a:gd name="connsiteX1" fmla="*/ 0 w 10673"/>
                <a:gd name="connsiteY1" fmla="*/ 759 h 10427"/>
                <a:gd name="connsiteX2" fmla="*/ 5056 w 10673"/>
                <a:gd name="connsiteY2" fmla="*/ 4911 h 10427"/>
                <a:gd name="connsiteX3" fmla="*/ 5981 w 10673"/>
                <a:gd name="connsiteY3" fmla="*/ 7063 h 10427"/>
                <a:gd name="connsiteX4" fmla="*/ 4359 w 10673"/>
                <a:gd name="connsiteY4" fmla="*/ 9412 h 10427"/>
                <a:gd name="connsiteX5" fmla="*/ 8152 w 10673"/>
                <a:gd name="connsiteY5" fmla="*/ 10427 h 10427"/>
                <a:gd name="connsiteX6" fmla="*/ 9773 w 10673"/>
                <a:gd name="connsiteY6" fmla="*/ 9327 h 10427"/>
                <a:gd name="connsiteX7" fmla="*/ 10628 w 10673"/>
                <a:gd name="connsiteY7" fmla="*/ 6928 h 10427"/>
                <a:gd name="connsiteX8" fmla="*/ 9520 w 10673"/>
                <a:gd name="connsiteY8" fmla="*/ 4466 h 10427"/>
                <a:gd name="connsiteX9" fmla="*/ 4018 w 10673"/>
                <a:gd name="connsiteY9" fmla="*/ 0 h 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73" h="10427">
                  <a:moveTo>
                    <a:pt x="4018" y="0"/>
                  </a:moveTo>
                  <a:cubicBezTo>
                    <a:pt x="1413" y="515"/>
                    <a:pt x="4065" y="126"/>
                    <a:pt x="0" y="759"/>
                  </a:cubicBezTo>
                  <a:cubicBezTo>
                    <a:pt x="1330" y="2091"/>
                    <a:pt x="4173" y="3900"/>
                    <a:pt x="5056" y="4911"/>
                  </a:cubicBezTo>
                  <a:cubicBezTo>
                    <a:pt x="5947" y="5921"/>
                    <a:pt x="6096" y="6312"/>
                    <a:pt x="5981" y="7063"/>
                  </a:cubicBezTo>
                  <a:cubicBezTo>
                    <a:pt x="5866" y="7811"/>
                    <a:pt x="4632" y="8995"/>
                    <a:pt x="4359" y="9412"/>
                  </a:cubicBezTo>
                  <a:cubicBezTo>
                    <a:pt x="5727" y="9840"/>
                    <a:pt x="7365" y="10162"/>
                    <a:pt x="8152" y="10427"/>
                  </a:cubicBezTo>
                  <a:cubicBezTo>
                    <a:pt x="8785" y="10189"/>
                    <a:pt x="9359" y="9907"/>
                    <a:pt x="9773" y="9327"/>
                  </a:cubicBezTo>
                  <a:cubicBezTo>
                    <a:pt x="10189" y="8742"/>
                    <a:pt x="10673" y="7739"/>
                    <a:pt x="10628" y="6928"/>
                  </a:cubicBezTo>
                  <a:cubicBezTo>
                    <a:pt x="10596" y="6119"/>
                    <a:pt x="10275" y="5390"/>
                    <a:pt x="9520" y="4466"/>
                  </a:cubicBezTo>
                  <a:cubicBezTo>
                    <a:pt x="8760" y="3542"/>
                    <a:pt x="5464" y="1174"/>
                    <a:pt x="4018" y="0"/>
                  </a:cubicBezTo>
                  <a:close/>
                </a:path>
              </a:pathLst>
            </a:custGeom>
            <a:solidFill>
              <a:srgbClr val="E1AE1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42900" prst="cross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74829" name="Line 9"/>
            <p:cNvSpPr>
              <a:spLocks noChangeShapeType="1"/>
            </p:cNvSpPr>
            <p:nvPr/>
          </p:nvSpPr>
          <p:spPr bwMode="auto">
            <a:xfrm>
              <a:off x="6781566" y="2819399"/>
              <a:ext cx="1142746" cy="533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830" name="Group 33"/>
            <p:cNvGrpSpPr>
              <a:grpSpLocks/>
            </p:cNvGrpSpPr>
            <p:nvPr/>
          </p:nvGrpSpPr>
          <p:grpSpPr bwMode="auto">
            <a:xfrm rot="426170">
              <a:off x="6561323" y="4014312"/>
              <a:ext cx="1143000" cy="1871249"/>
              <a:chOff x="6604079" y="3924300"/>
              <a:chExt cx="1142998" cy="1871249"/>
            </a:xfrm>
          </p:grpSpPr>
          <p:sp>
            <p:nvSpPr>
              <p:cNvPr id="61" name="Freeform 15"/>
              <p:cNvSpPr>
                <a:spLocks/>
              </p:cNvSpPr>
              <p:nvPr/>
            </p:nvSpPr>
            <p:spPr bwMode="auto">
              <a:xfrm flipH="1">
                <a:off x="6597548" y="4749556"/>
                <a:ext cx="807857" cy="1041400"/>
              </a:xfrm>
              <a:custGeom>
                <a:avLst/>
                <a:gdLst>
                  <a:gd name="T0" fmla="*/ 2147483647 w 1417"/>
                  <a:gd name="T1" fmla="*/ 2147483647 h 1710"/>
                  <a:gd name="T2" fmla="*/ 2147483647 w 1417"/>
                  <a:gd name="T3" fmla="*/ 2147483647 h 1710"/>
                  <a:gd name="T4" fmla="*/ 2147483647 w 1417"/>
                  <a:gd name="T5" fmla="*/ 2147483647 h 1710"/>
                  <a:gd name="T6" fmla="*/ 2147483647 w 1417"/>
                  <a:gd name="T7" fmla="*/ 2147483647 h 1710"/>
                  <a:gd name="T8" fmla="*/ 2147483647 w 1417"/>
                  <a:gd name="T9" fmla="*/ 2147483647 h 1710"/>
                  <a:gd name="T10" fmla="*/ 2147483647 w 1417"/>
                  <a:gd name="T11" fmla="*/ 2147483647 h 1710"/>
                  <a:gd name="T12" fmla="*/ 2147483647 w 1417"/>
                  <a:gd name="T13" fmla="*/ 2147483647 h 1710"/>
                  <a:gd name="T14" fmla="*/ 2147483647 w 1417"/>
                  <a:gd name="T15" fmla="*/ 2147483647 h 1710"/>
                  <a:gd name="T16" fmla="*/ 2147483647 w 1417"/>
                  <a:gd name="T17" fmla="*/ 2147483647 h 1710"/>
                  <a:gd name="T18" fmla="*/ 2147483647 w 1417"/>
                  <a:gd name="T19" fmla="*/ 0 h 1710"/>
                  <a:gd name="T20" fmla="*/ 2147483647 w 1417"/>
                  <a:gd name="T21" fmla="*/ 2147483647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E1AE1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342900" prst="cross"/>
              </a:sp3d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ea typeface="ＭＳ Ｐゴシック" pitchFamily="16" charset="-128"/>
                  <a:cs typeface="Arial" charset="0"/>
                </a:endParaRPr>
              </a:p>
            </p:txBody>
          </p:sp>
          <p:sp>
            <p:nvSpPr>
              <p:cNvPr id="74837" name="Line 7"/>
              <p:cNvSpPr>
                <a:spLocks noChangeShapeType="1"/>
              </p:cNvSpPr>
              <p:nvPr/>
            </p:nvSpPr>
            <p:spPr bwMode="auto">
              <a:xfrm rot="5400000" flipV="1">
                <a:off x="6717610" y="4911688"/>
                <a:ext cx="603250" cy="5015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8" name="Line 9"/>
              <p:cNvSpPr>
                <a:spLocks noChangeShapeType="1"/>
              </p:cNvSpPr>
              <p:nvPr/>
            </p:nvSpPr>
            <p:spPr bwMode="auto">
              <a:xfrm flipV="1">
                <a:off x="6605261" y="3923666"/>
                <a:ext cx="1134808" cy="1076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831" name="Line 9"/>
            <p:cNvSpPr>
              <a:spLocks noChangeShapeType="1"/>
            </p:cNvSpPr>
            <p:nvPr/>
          </p:nvSpPr>
          <p:spPr bwMode="auto">
            <a:xfrm rot="16626170" flipV="1">
              <a:off x="7138618" y="3784649"/>
              <a:ext cx="492123" cy="4666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2" name="Line 9"/>
            <p:cNvSpPr>
              <a:spLocks noChangeShapeType="1"/>
            </p:cNvSpPr>
            <p:nvPr/>
          </p:nvSpPr>
          <p:spPr bwMode="auto">
            <a:xfrm rot="-5400000">
              <a:off x="6893347" y="3464768"/>
              <a:ext cx="990601" cy="461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3" name="Line 8"/>
            <p:cNvSpPr>
              <a:spLocks noChangeShapeType="1"/>
            </p:cNvSpPr>
            <p:nvPr/>
          </p:nvSpPr>
          <p:spPr bwMode="auto">
            <a:xfrm flipV="1">
              <a:off x="6364144" y="4859337"/>
              <a:ext cx="387262" cy="11239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284788" y="3035300"/>
            <a:ext cx="914400" cy="338138"/>
            <a:chOff x="2667000" y="1733490"/>
            <a:chExt cx="914400" cy="338554"/>
          </a:xfrm>
        </p:grpSpPr>
        <p:sp>
          <p:nvSpPr>
            <p:cNvPr id="74819" name="Rectangle 28"/>
            <p:cNvSpPr>
              <a:spLocks noChangeArrowheads="1"/>
            </p:cNvSpPr>
            <p:nvPr/>
          </p:nvSpPr>
          <p:spPr bwMode="auto">
            <a:xfrm>
              <a:off x="2895600" y="1823513"/>
              <a:ext cx="45720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hangingPunct="0"/>
              <a:endParaRPr lang="en-US" sz="28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820" name="TextBox 29"/>
            <p:cNvSpPr txBox="1">
              <a:spLocks noChangeArrowheads="1"/>
            </p:cNvSpPr>
            <p:nvPr/>
          </p:nvSpPr>
          <p:spPr bwMode="auto">
            <a:xfrm>
              <a:off x="2667000" y="1733490"/>
              <a:ext cx="914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</a:rPr>
                <a:t>-.270</a:t>
              </a:r>
              <a:endParaRPr lang="en-US" sz="1800" b="1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66" name="Chart 6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13098581"/>
              </p:ext>
            </p:extLst>
          </p:nvPr>
        </p:nvGraphicFramePr>
        <p:xfrm>
          <a:off x="2463800" y="4055895"/>
          <a:ext cx="3735388" cy="224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4" name="Content Placeholder 5"/>
          <p:cNvSpPr txBox="1">
            <a:spLocks/>
          </p:cNvSpPr>
          <p:nvPr/>
        </p:nvSpPr>
        <p:spPr bwMode="auto">
          <a:xfrm>
            <a:off x="6400800" y="4729163"/>
            <a:ext cx="2743200" cy="1147762"/>
          </a:xfrm>
          <a:prstGeom prst="rect">
            <a:avLst/>
          </a:prstGeom>
          <a:solidFill>
            <a:srgbClr val="CCC1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228600" lvl="1" indent="0">
              <a:buFontTx/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OP Patients</a:t>
            </a:r>
          </a:p>
          <a:p>
            <a:pPr marL="514350"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More deformity</a:t>
            </a:r>
          </a:p>
          <a:p>
            <a:pPr marL="514350" lvl="1"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08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Graphic spid="66" grpId="0">
        <p:bldAsOne/>
      </p:bldGraphic>
      <p:bldP spid="64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648200" cy="31242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Multi-linear models</a:t>
            </a:r>
          </a:p>
          <a:p>
            <a:pPr lvl="1">
              <a:defRPr/>
            </a:pPr>
            <a:r>
              <a:rPr lang="en-US" sz="2000" dirty="0">
                <a:solidFill>
                  <a:srgbClr val="FFFF00"/>
                </a:solidFill>
              </a:rPr>
              <a:t>ODI</a:t>
            </a:r>
            <a:r>
              <a:rPr lang="en-US" sz="2000" dirty="0"/>
              <a:t> = </a:t>
            </a:r>
            <a:r>
              <a:rPr lang="en-US" sz="2000" dirty="0" smtClean="0"/>
              <a:t>0.2106 * </a:t>
            </a:r>
            <a:r>
              <a:rPr lang="en-US" sz="2000" dirty="0" smtClean="0">
                <a:solidFill>
                  <a:srgbClr val="FFFF00"/>
                </a:solidFill>
              </a:rPr>
              <a:t>PT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13.719</a:t>
            </a:r>
            <a:endParaRPr lang="en-US" sz="2000" dirty="0"/>
          </a:p>
          <a:p>
            <a:pPr lvl="1">
              <a:defRPr/>
            </a:pPr>
            <a:r>
              <a:rPr lang="en-US" sz="2000" dirty="0">
                <a:solidFill>
                  <a:srgbClr val="FFFF00"/>
                </a:solidFill>
              </a:rPr>
              <a:t>ODI</a:t>
            </a:r>
            <a:r>
              <a:rPr lang="en-US" sz="2000" dirty="0"/>
              <a:t> = </a:t>
            </a:r>
            <a:r>
              <a:rPr lang="en-US" sz="2000" dirty="0" smtClean="0"/>
              <a:t>1.5563 * </a:t>
            </a:r>
            <a:r>
              <a:rPr lang="en-US" sz="2000" dirty="0" smtClean="0">
                <a:solidFill>
                  <a:srgbClr val="FFFF00"/>
                </a:solidFill>
              </a:rPr>
              <a:t>SVA</a:t>
            </a:r>
            <a:r>
              <a:rPr lang="en-US" sz="2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16.293</a:t>
            </a:r>
            <a:endParaRPr lang="en-US" sz="2000" dirty="0"/>
          </a:p>
          <a:p>
            <a:pPr lvl="1">
              <a:defRPr/>
            </a:pPr>
            <a:r>
              <a:rPr lang="en-US" sz="2000" dirty="0">
                <a:solidFill>
                  <a:srgbClr val="FFFF00"/>
                </a:solidFill>
              </a:rPr>
              <a:t>ODI</a:t>
            </a:r>
            <a:r>
              <a:rPr lang="en-US" sz="2000" dirty="0"/>
              <a:t> = </a:t>
            </a:r>
            <a:r>
              <a:rPr lang="en-US" sz="2000" dirty="0" smtClean="0"/>
              <a:t>0.4379 * </a:t>
            </a:r>
            <a:r>
              <a:rPr lang="en-US" sz="2000" dirty="0" smtClean="0">
                <a:solidFill>
                  <a:srgbClr val="FFFF00"/>
                </a:solidFill>
              </a:rPr>
              <a:t>PI-LL</a:t>
            </a:r>
            <a:r>
              <a:rPr lang="en-US" sz="2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6.0827</a:t>
            </a:r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Thresholds for severe disability (ODI&gt;40)</a:t>
            </a:r>
          </a:p>
          <a:p>
            <a:pPr lvl="1">
              <a:defRPr/>
            </a:pPr>
            <a:r>
              <a:rPr lang="en-US" sz="2000" dirty="0"/>
              <a:t>SVA &gt; 47mm</a:t>
            </a:r>
          </a:p>
          <a:p>
            <a:pPr lvl="1">
              <a:defRPr/>
            </a:pPr>
            <a:r>
              <a:rPr lang="en-US" sz="2000" dirty="0" smtClean="0"/>
              <a:t>PT &gt; 22°</a:t>
            </a:r>
          </a:p>
          <a:p>
            <a:pPr lvl="1">
              <a:defRPr/>
            </a:pPr>
            <a:r>
              <a:rPr lang="en-US" sz="2000" dirty="0" smtClean="0"/>
              <a:t>PI – LL &gt; 11</a:t>
            </a:r>
            <a:r>
              <a:rPr lang="en-US" sz="2000" dirty="0"/>
              <a:t> </a:t>
            </a:r>
            <a:r>
              <a:rPr lang="en-US" sz="2000" dirty="0" smtClean="0"/>
              <a:t>°</a:t>
            </a:r>
            <a:endParaRPr lang="en-US" sz="20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5475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0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6000" dirty="0" smtClean="0"/>
              <a:t>Prediction of Disability</a:t>
            </a:r>
            <a:endParaRPr lang="en-US" sz="6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2750" y="5208587"/>
            <a:ext cx="79756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lvl="1" algn="ctr" eaLnBrk="1" hangingPunct="1"/>
            <a:r>
              <a:rPr lang="en-US" sz="2000" b="1" dirty="0">
                <a:solidFill>
                  <a:srgbClr val="FF0000"/>
                </a:solidFill>
              </a:rPr>
              <a:t>Patients with x-ray parameters below thresholds are more likely to receive conservative treatment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61132859"/>
              </p:ext>
            </p:extLst>
          </p:nvPr>
        </p:nvGraphicFramePr>
        <p:xfrm>
          <a:off x="4927600" y="1651000"/>
          <a:ext cx="3460750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9718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Graphic spid="8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15000" y="6310312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FELLOW???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851400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08" y="2560320"/>
            <a:ext cx="4821892" cy="3475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5333" y="1227835"/>
            <a:ext cx="3852334" cy="1015663"/>
          </a:xfrm>
          <a:prstGeom prst="rect">
            <a:avLst/>
          </a:prstGeom>
          <a:solidFill>
            <a:srgbClr val="376092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Recurrent Anterior </a:t>
            </a:r>
            <a:r>
              <a:rPr lang="en-US" sz="3000" dirty="0" err="1" smtClean="0"/>
              <a:t>Dislocator</a:t>
            </a:r>
            <a:endParaRPr lang="en-US" sz="3000" dirty="0"/>
          </a:p>
        </p:txBody>
      </p:sp>
      <p:sp>
        <p:nvSpPr>
          <p:cNvPr id="9" name="Footer Placeholder 31"/>
          <p:cNvSpPr txBox="1">
            <a:spLocks/>
          </p:cNvSpPr>
          <p:nvPr/>
        </p:nvSpPr>
        <p:spPr>
          <a:xfrm>
            <a:off x="1230132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CA#11014A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5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57" y="-45504"/>
            <a:ext cx="3212824" cy="6903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0" y="-2701"/>
            <a:ext cx="3333217" cy="68607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7380111" y="5305778"/>
            <a:ext cx="296333" cy="183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548034" y="5404556"/>
            <a:ext cx="448734" cy="773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75778" y="5401736"/>
            <a:ext cx="969435" cy="776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15290" y="5037668"/>
            <a:ext cx="0" cy="1123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080001" y="857957"/>
            <a:ext cx="0" cy="5302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810956" y="1433692"/>
            <a:ext cx="0" cy="4744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861735" y="657579"/>
            <a:ext cx="0" cy="5302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34444" y="5446890"/>
            <a:ext cx="1027291" cy="423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10956" y="5326944"/>
            <a:ext cx="1831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80111" y="3894667"/>
            <a:ext cx="296333" cy="112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78507" y="-56442"/>
            <a:ext cx="2528710" cy="1477328"/>
          </a:xfrm>
          <a:prstGeom prst="rect">
            <a:avLst/>
          </a:prstGeom>
          <a:solidFill>
            <a:srgbClr val="37609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C2 SVA: 22 cm</a:t>
            </a:r>
          </a:p>
          <a:p>
            <a:r>
              <a:rPr lang="en-US" dirty="0" smtClean="0"/>
              <a:t>C7 SVA: 18 cm</a:t>
            </a:r>
          </a:p>
          <a:p>
            <a:r>
              <a:rPr lang="en-US" dirty="0" smtClean="0"/>
              <a:t>PT: 41</a:t>
            </a:r>
          </a:p>
          <a:p>
            <a:r>
              <a:rPr lang="en-US" dirty="0" smtClean="0"/>
              <a:t>PI: 80</a:t>
            </a:r>
          </a:p>
          <a:p>
            <a:r>
              <a:rPr lang="en-US" dirty="0" smtClean="0"/>
              <a:t>LL: 8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-1" y="0"/>
            <a:ext cx="1665111" cy="646331"/>
          </a:xfrm>
          <a:prstGeom prst="rect">
            <a:avLst/>
          </a:prstGeom>
          <a:solidFill>
            <a:srgbClr val="37609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LEFT TRUNCAL SHIFT 6 cm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929968" y="5489222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7880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6437" t="-1480"/>
          <a:stretch>
            <a:fillRect/>
          </a:stretch>
        </p:blipFill>
        <p:spPr>
          <a:xfrm>
            <a:off x="5806440" y="-101600"/>
            <a:ext cx="3515739" cy="696507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492875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CA#11014A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>
                <a:solidFill>
                  <a:schemeClr val="bg1"/>
                </a:solidFill>
              </a:rPr>
              <a:pPr/>
              <a:t>47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7" y="0"/>
            <a:ext cx="41045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51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rgbClr val="DCE6F2"/>
              </a:solidFill>
            </a:endParaRP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1722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66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ヒラギノ角ゴ Pro W3" charset="0"/>
              </a:rPr>
              <a:t>ALIGNMENT OBJECTIVES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6364288" y="3000375"/>
            <a:ext cx="1255712" cy="1446213"/>
            <a:chOff x="4128" y="1686"/>
            <a:chExt cx="1407" cy="1512"/>
          </a:xfrm>
        </p:grpSpPr>
        <p:sp>
          <p:nvSpPr>
            <p:cNvPr id="354308" name="Oval 4"/>
            <p:cNvSpPr>
              <a:spLocks noChangeArrowheads="1"/>
            </p:cNvSpPr>
            <p:nvPr/>
          </p:nvSpPr>
          <p:spPr bwMode="auto">
            <a:xfrm flipH="1">
              <a:off x="4128" y="2737"/>
              <a:ext cx="462" cy="46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46" name="Arc 5"/>
            <p:cNvSpPr>
              <a:spLocks/>
            </p:cNvSpPr>
            <p:nvPr/>
          </p:nvSpPr>
          <p:spPr bwMode="auto">
            <a:xfrm rot="7749342">
              <a:off x="4632" y="1975"/>
              <a:ext cx="398" cy="414"/>
            </a:xfrm>
            <a:custGeom>
              <a:avLst/>
              <a:gdLst>
                <a:gd name="T0" fmla="*/ 0 w 20912"/>
                <a:gd name="T1" fmla="*/ 0 h 21592"/>
                <a:gd name="T2" fmla="*/ 0 w 20912"/>
                <a:gd name="T3" fmla="*/ 0 h 21592"/>
                <a:gd name="T4" fmla="*/ 0 w 20912"/>
                <a:gd name="T5" fmla="*/ 0 h 21592"/>
                <a:gd name="T6" fmla="*/ 0 60000 65536"/>
                <a:gd name="T7" fmla="*/ 0 60000 65536"/>
                <a:gd name="T8" fmla="*/ 0 60000 65536"/>
                <a:gd name="T9" fmla="*/ 0 w 20912"/>
                <a:gd name="T10" fmla="*/ 0 h 21592"/>
                <a:gd name="T11" fmla="*/ 20912 w 20912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12" h="21592" fill="none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</a:path>
                <a:path w="20912" h="21592" stroke="0" extrusionOk="0">
                  <a:moveTo>
                    <a:pt x="591" y="0"/>
                  </a:moveTo>
                  <a:cubicBezTo>
                    <a:pt x="10215" y="263"/>
                    <a:pt x="18502" y="6864"/>
                    <a:pt x="20912" y="16184"/>
                  </a:cubicBezTo>
                  <a:lnTo>
                    <a:pt x="0" y="21592"/>
                  </a:lnTo>
                  <a:lnTo>
                    <a:pt x="591" y="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7" name="Freeform 6"/>
            <p:cNvSpPr>
              <a:spLocks/>
            </p:cNvSpPr>
            <p:nvPr/>
          </p:nvSpPr>
          <p:spPr bwMode="auto">
            <a:xfrm flipH="1">
              <a:off x="4630" y="1686"/>
              <a:ext cx="905" cy="1090"/>
            </a:xfrm>
            <a:custGeom>
              <a:avLst/>
              <a:gdLst>
                <a:gd name="T0" fmla="*/ 578 w 1417"/>
                <a:gd name="T1" fmla="*/ 163 h 1710"/>
                <a:gd name="T2" fmla="*/ 431 w 1417"/>
                <a:gd name="T3" fmla="*/ 195 h 1710"/>
                <a:gd name="T4" fmla="*/ 236 w 1417"/>
                <a:gd name="T5" fmla="*/ 293 h 1710"/>
                <a:gd name="T6" fmla="*/ 105 w 1417"/>
                <a:gd name="T7" fmla="*/ 423 h 1710"/>
                <a:gd name="T8" fmla="*/ 40 w 1417"/>
                <a:gd name="T9" fmla="*/ 658 h 1710"/>
                <a:gd name="T10" fmla="*/ 7 w 1417"/>
                <a:gd name="T11" fmla="*/ 642 h 1710"/>
                <a:gd name="T12" fmla="*/ 7 w 1417"/>
                <a:gd name="T13" fmla="*/ 463 h 1710"/>
                <a:gd name="T14" fmla="*/ 48 w 1417"/>
                <a:gd name="T15" fmla="*/ 317 h 1710"/>
                <a:gd name="T16" fmla="*/ 211 w 1417"/>
                <a:gd name="T17" fmla="*/ 146 h 1710"/>
                <a:gd name="T18" fmla="*/ 390 w 1417"/>
                <a:gd name="T19" fmla="*/ 0 h 1710"/>
                <a:gd name="T20" fmla="*/ 578 w 1417"/>
                <a:gd name="T21" fmla="*/ 163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8" name="Line 7"/>
            <p:cNvSpPr>
              <a:spLocks noChangeShapeType="1"/>
            </p:cNvSpPr>
            <p:nvPr/>
          </p:nvSpPr>
          <p:spPr bwMode="auto">
            <a:xfrm rot="5400000" flipV="1">
              <a:off x="4758" y="1839"/>
              <a:ext cx="636" cy="5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9" name="Line 8"/>
            <p:cNvSpPr>
              <a:spLocks noChangeShapeType="1"/>
            </p:cNvSpPr>
            <p:nvPr/>
          </p:nvSpPr>
          <p:spPr bwMode="auto">
            <a:xfrm flipV="1">
              <a:off x="4361" y="1797"/>
              <a:ext cx="434" cy="11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50" name="Line 9"/>
            <p:cNvSpPr>
              <a:spLocks noChangeShapeType="1"/>
            </p:cNvSpPr>
            <p:nvPr/>
          </p:nvSpPr>
          <p:spPr bwMode="auto">
            <a:xfrm flipV="1">
              <a:off x="4585" y="1686"/>
              <a:ext cx="338" cy="2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354314" name="Oval 10"/>
            <p:cNvSpPr>
              <a:spLocks noChangeArrowheads="1"/>
            </p:cNvSpPr>
            <p:nvPr/>
          </p:nvSpPr>
          <p:spPr bwMode="auto">
            <a:xfrm>
              <a:off x="4341" y="2952"/>
              <a:ext cx="41" cy="4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endParaRPr>
            </a:p>
          </p:txBody>
        </p:sp>
      </p:grp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457200" y="1600200"/>
            <a:ext cx="719138" cy="3422650"/>
            <a:chOff x="87" y="1110"/>
            <a:chExt cx="568" cy="2708"/>
          </a:xfrm>
        </p:grpSpPr>
        <p:sp>
          <p:nvSpPr>
            <p:cNvPr id="63498" name="Freeform 10"/>
            <p:cNvSpPr>
              <a:spLocks/>
            </p:cNvSpPr>
            <p:nvPr/>
          </p:nvSpPr>
          <p:spPr bwMode="auto">
            <a:xfrm flipH="1">
              <a:off x="296" y="2932"/>
              <a:ext cx="329" cy="397"/>
            </a:xfrm>
            <a:custGeom>
              <a:avLst/>
              <a:gdLst>
                <a:gd name="T0" fmla="*/ 1417 w 1417"/>
                <a:gd name="T1" fmla="*/ 400 h 1710"/>
                <a:gd name="T2" fmla="*/ 1057 w 1417"/>
                <a:gd name="T3" fmla="*/ 480 h 1710"/>
                <a:gd name="T4" fmla="*/ 577 w 1417"/>
                <a:gd name="T5" fmla="*/ 720 h 1710"/>
                <a:gd name="T6" fmla="*/ 257 w 1417"/>
                <a:gd name="T7" fmla="*/ 1040 h 1710"/>
                <a:gd name="T8" fmla="*/ 97 w 1417"/>
                <a:gd name="T9" fmla="*/ 1620 h 1710"/>
                <a:gd name="T10" fmla="*/ 17 w 1417"/>
                <a:gd name="T11" fmla="*/ 1580 h 1710"/>
                <a:gd name="T12" fmla="*/ 17 w 1417"/>
                <a:gd name="T13" fmla="*/ 1140 h 1710"/>
                <a:gd name="T14" fmla="*/ 117 w 1417"/>
                <a:gd name="T15" fmla="*/ 780 h 1710"/>
                <a:gd name="T16" fmla="*/ 517 w 1417"/>
                <a:gd name="T17" fmla="*/ 360 h 1710"/>
                <a:gd name="T18" fmla="*/ 957 w 1417"/>
                <a:gd name="T19" fmla="*/ 0 h 1710"/>
                <a:gd name="T20" fmla="*/ 1417 w 1417"/>
                <a:gd name="T21" fmla="*/ 400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auto">
            <a:xfrm flipH="1">
              <a:off x="226" y="1280"/>
              <a:ext cx="376" cy="1712"/>
            </a:xfrm>
            <a:custGeom>
              <a:avLst/>
              <a:gdLst>
                <a:gd name="T0" fmla="*/ 1145 w 1625"/>
                <a:gd name="T1" fmla="*/ 92 h 7388"/>
                <a:gd name="T2" fmla="*/ 675 w 1625"/>
                <a:gd name="T3" fmla="*/ 807 h 7388"/>
                <a:gd name="T4" fmla="*/ 230 w 1625"/>
                <a:gd name="T5" fmla="*/ 1625 h 7388"/>
                <a:gd name="T6" fmla="*/ 30 w 1625"/>
                <a:gd name="T7" fmla="*/ 2445 h 7388"/>
                <a:gd name="T8" fmla="*/ 77 w 1625"/>
                <a:gd name="T9" fmla="*/ 3339 h 7388"/>
                <a:gd name="T10" fmla="*/ 491 w 1625"/>
                <a:gd name="T11" fmla="*/ 4563 h 7388"/>
                <a:gd name="T12" fmla="*/ 988 w 1625"/>
                <a:gd name="T13" fmla="*/ 5732 h 7388"/>
                <a:gd name="T14" fmla="*/ 1093 w 1625"/>
                <a:gd name="T15" fmla="*/ 6378 h 7388"/>
                <a:gd name="T16" fmla="*/ 909 w 1625"/>
                <a:gd name="T17" fmla="*/ 7083 h 7388"/>
                <a:gd name="T18" fmla="*/ 1339 w 1625"/>
                <a:gd name="T19" fmla="*/ 7388 h 7388"/>
                <a:gd name="T20" fmla="*/ 1523 w 1625"/>
                <a:gd name="T21" fmla="*/ 7058 h 7388"/>
                <a:gd name="T22" fmla="*/ 1620 w 1625"/>
                <a:gd name="T23" fmla="*/ 6338 h 7388"/>
                <a:gd name="T24" fmla="*/ 1494 w 1625"/>
                <a:gd name="T25" fmla="*/ 5598 h 7388"/>
                <a:gd name="T26" fmla="*/ 1106 w 1625"/>
                <a:gd name="T27" fmla="*/ 4676 h 7388"/>
                <a:gd name="T28" fmla="*/ 509 w 1625"/>
                <a:gd name="T29" fmla="*/ 3482 h 7388"/>
                <a:gd name="T30" fmla="*/ 372 w 1625"/>
                <a:gd name="T31" fmla="*/ 2333 h 7388"/>
                <a:gd name="T32" fmla="*/ 589 w 1625"/>
                <a:gd name="T33" fmla="*/ 1559 h 7388"/>
                <a:gd name="T34" fmla="*/ 972 w 1625"/>
                <a:gd name="T35" fmla="*/ 864 h 7388"/>
                <a:gd name="T36" fmla="*/ 1256 w 1625"/>
                <a:gd name="T37" fmla="*/ 365 h 7388"/>
                <a:gd name="T38" fmla="*/ 1341 w 1625"/>
                <a:gd name="T39" fmla="*/ 202 h 7388"/>
                <a:gd name="T40" fmla="*/ 1145 w 1625"/>
                <a:gd name="T41" fmla="*/ 92 h 73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5"/>
                <a:gd name="T64" fmla="*/ 0 h 7388"/>
                <a:gd name="T65" fmla="*/ 1625 w 1625"/>
                <a:gd name="T66" fmla="*/ 7388 h 73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5" h="7388">
                  <a:moveTo>
                    <a:pt x="1145" y="92"/>
                  </a:moveTo>
                  <a:cubicBezTo>
                    <a:pt x="1047" y="228"/>
                    <a:pt x="828" y="551"/>
                    <a:pt x="675" y="807"/>
                  </a:cubicBezTo>
                  <a:cubicBezTo>
                    <a:pt x="522" y="1063"/>
                    <a:pt x="337" y="1352"/>
                    <a:pt x="230" y="1625"/>
                  </a:cubicBezTo>
                  <a:cubicBezTo>
                    <a:pt x="123" y="1897"/>
                    <a:pt x="56" y="2159"/>
                    <a:pt x="30" y="2445"/>
                  </a:cubicBezTo>
                  <a:cubicBezTo>
                    <a:pt x="4" y="2731"/>
                    <a:pt x="0" y="2986"/>
                    <a:pt x="77" y="3339"/>
                  </a:cubicBezTo>
                  <a:cubicBezTo>
                    <a:pt x="154" y="3691"/>
                    <a:pt x="339" y="4164"/>
                    <a:pt x="491" y="4563"/>
                  </a:cubicBezTo>
                  <a:cubicBezTo>
                    <a:pt x="642" y="4962"/>
                    <a:pt x="888" y="5429"/>
                    <a:pt x="988" y="5732"/>
                  </a:cubicBezTo>
                  <a:cubicBezTo>
                    <a:pt x="1089" y="6035"/>
                    <a:pt x="1106" y="6153"/>
                    <a:pt x="1093" y="6378"/>
                  </a:cubicBezTo>
                  <a:cubicBezTo>
                    <a:pt x="1080" y="6603"/>
                    <a:pt x="940" y="6959"/>
                    <a:pt x="909" y="7083"/>
                  </a:cubicBezTo>
                  <a:cubicBezTo>
                    <a:pt x="1064" y="7212"/>
                    <a:pt x="1250" y="7308"/>
                    <a:pt x="1339" y="7388"/>
                  </a:cubicBezTo>
                  <a:cubicBezTo>
                    <a:pt x="1411" y="7316"/>
                    <a:pt x="1476" y="7233"/>
                    <a:pt x="1523" y="7058"/>
                  </a:cubicBezTo>
                  <a:cubicBezTo>
                    <a:pt x="1570" y="6883"/>
                    <a:pt x="1625" y="6581"/>
                    <a:pt x="1620" y="6338"/>
                  </a:cubicBezTo>
                  <a:cubicBezTo>
                    <a:pt x="1616" y="6094"/>
                    <a:pt x="1580" y="5875"/>
                    <a:pt x="1494" y="5598"/>
                  </a:cubicBezTo>
                  <a:cubicBezTo>
                    <a:pt x="1408" y="5321"/>
                    <a:pt x="1270" y="5029"/>
                    <a:pt x="1106" y="4676"/>
                  </a:cubicBezTo>
                  <a:cubicBezTo>
                    <a:pt x="941" y="4324"/>
                    <a:pt x="631" y="3873"/>
                    <a:pt x="509" y="3482"/>
                  </a:cubicBezTo>
                  <a:cubicBezTo>
                    <a:pt x="387" y="3092"/>
                    <a:pt x="358" y="2654"/>
                    <a:pt x="372" y="2333"/>
                  </a:cubicBezTo>
                  <a:cubicBezTo>
                    <a:pt x="385" y="2012"/>
                    <a:pt x="488" y="1804"/>
                    <a:pt x="589" y="1559"/>
                  </a:cubicBezTo>
                  <a:cubicBezTo>
                    <a:pt x="689" y="1314"/>
                    <a:pt x="861" y="1063"/>
                    <a:pt x="972" y="864"/>
                  </a:cubicBezTo>
                  <a:cubicBezTo>
                    <a:pt x="1083" y="665"/>
                    <a:pt x="1195" y="475"/>
                    <a:pt x="1256" y="365"/>
                  </a:cubicBezTo>
                  <a:cubicBezTo>
                    <a:pt x="1317" y="255"/>
                    <a:pt x="1360" y="247"/>
                    <a:pt x="1341" y="202"/>
                  </a:cubicBezTo>
                  <a:cubicBezTo>
                    <a:pt x="1034" y="0"/>
                    <a:pt x="1419" y="248"/>
                    <a:pt x="1145" y="9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  <p:sp>
          <p:nvSpPr>
            <p:cNvPr id="43039" name="Line 12"/>
            <p:cNvSpPr>
              <a:spLocks noChangeShapeType="1"/>
            </p:cNvSpPr>
            <p:nvPr/>
          </p:nvSpPr>
          <p:spPr bwMode="auto">
            <a:xfrm flipH="1">
              <a:off x="330" y="1345"/>
              <a:ext cx="5" cy="196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40" name="Line 13"/>
            <p:cNvSpPr>
              <a:spLocks noChangeShapeType="1"/>
            </p:cNvSpPr>
            <p:nvPr/>
          </p:nvSpPr>
          <p:spPr bwMode="auto">
            <a:xfrm flipH="1">
              <a:off x="403" y="2932"/>
              <a:ext cx="0" cy="3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502" name="Oval 14"/>
            <p:cNvSpPr>
              <a:spLocks noChangeArrowheads="1"/>
            </p:cNvSpPr>
            <p:nvPr/>
          </p:nvSpPr>
          <p:spPr bwMode="auto">
            <a:xfrm flipH="1">
              <a:off x="323" y="1337"/>
              <a:ext cx="24" cy="20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2" name="Text Box 16"/>
            <p:cNvSpPr txBox="1">
              <a:spLocks noChangeArrowheads="1"/>
            </p:cNvSpPr>
            <p:nvPr/>
          </p:nvSpPr>
          <p:spPr bwMode="auto">
            <a:xfrm flipH="1">
              <a:off x="87" y="3456"/>
              <a:ext cx="568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SVA</a:t>
              </a:r>
            </a:p>
          </p:txBody>
        </p:sp>
        <p:sp>
          <p:nvSpPr>
            <p:cNvPr id="63505" name="Oval 17"/>
            <p:cNvSpPr>
              <a:spLocks noChangeArrowheads="1"/>
            </p:cNvSpPr>
            <p:nvPr/>
          </p:nvSpPr>
          <p:spPr bwMode="auto">
            <a:xfrm flipH="1">
              <a:off x="390" y="2922"/>
              <a:ext cx="23" cy="25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DCE6F2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ahoma" charset="0"/>
              </a:endParaRPr>
            </a:p>
          </p:txBody>
        </p:sp>
        <p:sp>
          <p:nvSpPr>
            <p:cNvPr id="43044" name="Rectangle 19"/>
            <p:cNvSpPr>
              <a:spLocks noChangeArrowheads="1"/>
            </p:cNvSpPr>
            <p:nvPr/>
          </p:nvSpPr>
          <p:spPr bwMode="auto">
            <a:xfrm>
              <a:off x="192" y="1110"/>
              <a:ext cx="384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C7</a:t>
              </a:r>
            </a:p>
          </p:txBody>
        </p:sp>
      </p:grpSp>
      <p:grpSp>
        <p:nvGrpSpPr>
          <p:cNvPr id="43013" name="Group 20"/>
          <p:cNvGrpSpPr>
            <a:grpSpLocks/>
          </p:cNvGrpSpPr>
          <p:nvPr/>
        </p:nvGrpSpPr>
        <p:grpSpPr bwMode="auto">
          <a:xfrm>
            <a:off x="2051050" y="1676400"/>
            <a:ext cx="1057275" cy="3373438"/>
            <a:chOff x="1164" y="1152"/>
            <a:chExt cx="836" cy="2669"/>
          </a:xfrm>
        </p:grpSpPr>
        <p:grpSp>
          <p:nvGrpSpPr>
            <p:cNvPr id="43025" name="Group 21"/>
            <p:cNvGrpSpPr>
              <a:grpSpLocks/>
            </p:cNvGrpSpPr>
            <p:nvPr/>
          </p:nvGrpSpPr>
          <p:grpSpPr bwMode="auto">
            <a:xfrm>
              <a:off x="1311" y="1248"/>
              <a:ext cx="483" cy="2112"/>
              <a:chOff x="2617" y="2112"/>
              <a:chExt cx="407" cy="1779"/>
            </a:xfrm>
          </p:grpSpPr>
          <p:sp>
            <p:nvSpPr>
              <p:cNvPr id="43028" name="Freeform 22"/>
              <p:cNvSpPr>
                <a:spLocks/>
              </p:cNvSpPr>
              <p:nvPr/>
            </p:nvSpPr>
            <p:spPr bwMode="auto">
              <a:xfrm flipH="1">
                <a:off x="2756" y="3460"/>
                <a:ext cx="277" cy="324"/>
              </a:xfrm>
              <a:custGeom>
                <a:avLst/>
                <a:gdLst>
                  <a:gd name="T0" fmla="*/ 54 w 1417"/>
                  <a:gd name="T1" fmla="*/ 14 h 1710"/>
                  <a:gd name="T2" fmla="*/ 40 w 1417"/>
                  <a:gd name="T3" fmla="*/ 17 h 1710"/>
                  <a:gd name="T4" fmla="*/ 22 w 1417"/>
                  <a:gd name="T5" fmla="*/ 26 h 1710"/>
                  <a:gd name="T6" fmla="*/ 10 w 1417"/>
                  <a:gd name="T7" fmla="*/ 37 h 1710"/>
                  <a:gd name="T8" fmla="*/ 4 w 1417"/>
                  <a:gd name="T9" fmla="*/ 58 h 1710"/>
                  <a:gd name="T10" fmla="*/ 1 w 1417"/>
                  <a:gd name="T11" fmla="*/ 57 h 1710"/>
                  <a:gd name="T12" fmla="*/ 1 w 1417"/>
                  <a:gd name="T13" fmla="*/ 41 h 1710"/>
                  <a:gd name="T14" fmla="*/ 4 w 1417"/>
                  <a:gd name="T15" fmla="*/ 28 h 1710"/>
                  <a:gd name="T16" fmla="*/ 20 w 1417"/>
                  <a:gd name="T17" fmla="*/ 13 h 1710"/>
                  <a:gd name="T18" fmla="*/ 37 w 1417"/>
                  <a:gd name="T19" fmla="*/ 0 h 1710"/>
                  <a:gd name="T20" fmla="*/ 54 w 1417"/>
                  <a:gd name="T21" fmla="*/ 14 h 17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7"/>
                  <a:gd name="T34" fmla="*/ 0 h 1710"/>
                  <a:gd name="T35" fmla="*/ 1417 w 1417"/>
                  <a:gd name="T36" fmla="*/ 1710 h 17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7" h="1710">
                    <a:moveTo>
                      <a:pt x="1417" y="400"/>
                    </a:moveTo>
                    <a:cubicBezTo>
                      <a:pt x="1336" y="439"/>
                      <a:pt x="1197" y="427"/>
                      <a:pt x="1057" y="480"/>
                    </a:cubicBezTo>
                    <a:cubicBezTo>
                      <a:pt x="917" y="533"/>
                      <a:pt x="710" y="627"/>
                      <a:pt x="577" y="720"/>
                    </a:cubicBezTo>
                    <a:cubicBezTo>
                      <a:pt x="444" y="813"/>
                      <a:pt x="337" y="890"/>
                      <a:pt x="257" y="1040"/>
                    </a:cubicBezTo>
                    <a:cubicBezTo>
                      <a:pt x="177" y="1190"/>
                      <a:pt x="137" y="1530"/>
                      <a:pt x="97" y="1620"/>
                    </a:cubicBezTo>
                    <a:cubicBezTo>
                      <a:pt x="57" y="1710"/>
                      <a:pt x="30" y="1660"/>
                      <a:pt x="17" y="1580"/>
                    </a:cubicBezTo>
                    <a:cubicBezTo>
                      <a:pt x="4" y="1500"/>
                      <a:pt x="0" y="1273"/>
                      <a:pt x="17" y="1140"/>
                    </a:cubicBezTo>
                    <a:cubicBezTo>
                      <a:pt x="34" y="1007"/>
                      <a:pt x="34" y="910"/>
                      <a:pt x="117" y="780"/>
                    </a:cubicBezTo>
                    <a:cubicBezTo>
                      <a:pt x="200" y="650"/>
                      <a:pt x="377" y="490"/>
                      <a:pt x="517" y="360"/>
                    </a:cubicBezTo>
                    <a:cubicBezTo>
                      <a:pt x="657" y="230"/>
                      <a:pt x="837" y="90"/>
                      <a:pt x="957" y="0"/>
                    </a:cubicBezTo>
                    <a:cubicBezTo>
                      <a:pt x="1062" y="77"/>
                      <a:pt x="1314" y="302"/>
                      <a:pt x="1417" y="400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29" name="Freeform 23"/>
              <p:cNvSpPr>
                <a:spLocks/>
              </p:cNvSpPr>
              <p:nvPr/>
            </p:nvSpPr>
            <p:spPr bwMode="auto">
              <a:xfrm flipH="1">
                <a:off x="2699" y="2112"/>
                <a:ext cx="306" cy="1396"/>
              </a:xfrm>
              <a:custGeom>
                <a:avLst/>
                <a:gdLst>
                  <a:gd name="T0" fmla="*/ 41 w 1625"/>
                  <a:gd name="T1" fmla="*/ 3 h 7388"/>
                  <a:gd name="T2" fmla="*/ 24 w 1625"/>
                  <a:gd name="T3" fmla="*/ 29 h 7388"/>
                  <a:gd name="T4" fmla="*/ 8 w 1625"/>
                  <a:gd name="T5" fmla="*/ 58 h 7388"/>
                  <a:gd name="T6" fmla="*/ 1 w 1625"/>
                  <a:gd name="T7" fmla="*/ 87 h 7388"/>
                  <a:gd name="T8" fmla="*/ 3 w 1625"/>
                  <a:gd name="T9" fmla="*/ 119 h 7388"/>
                  <a:gd name="T10" fmla="*/ 17 w 1625"/>
                  <a:gd name="T11" fmla="*/ 163 h 7388"/>
                  <a:gd name="T12" fmla="*/ 35 w 1625"/>
                  <a:gd name="T13" fmla="*/ 205 h 7388"/>
                  <a:gd name="T14" fmla="*/ 39 w 1625"/>
                  <a:gd name="T15" fmla="*/ 228 h 7388"/>
                  <a:gd name="T16" fmla="*/ 32 w 1625"/>
                  <a:gd name="T17" fmla="*/ 253 h 7388"/>
                  <a:gd name="T18" fmla="*/ 47 w 1625"/>
                  <a:gd name="T19" fmla="*/ 264 h 7388"/>
                  <a:gd name="T20" fmla="*/ 54 w 1625"/>
                  <a:gd name="T21" fmla="*/ 252 h 7388"/>
                  <a:gd name="T22" fmla="*/ 57 w 1625"/>
                  <a:gd name="T23" fmla="*/ 226 h 7388"/>
                  <a:gd name="T24" fmla="*/ 53 w 1625"/>
                  <a:gd name="T25" fmla="*/ 200 h 7388"/>
                  <a:gd name="T26" fmla="*/ 39 w 1625"/>
                  <a:gd name="T27" fmla="*/ 167 h 7388"/>
                  <a:gd name="T28" fmla="*/ 18 w 1625"/>
                  <a:gd name="T29" fmla="*/ 124 h 7388"/>
                  <a:gd name="T30" fmla="*/ 13 w 1625"/>
                  <a:gd name="T31" fmla="*/ 83 h 7388"/>
                  <a:gd name="T32" fmla="*/ 21 w 1625"/>
                  <a:gd name="T33" fmla="*/ 56 h 7388"/>
                  <a:gd name="T34" fmla="*/ 34 w 1625"/>
                  <a:gd name="T35" fmla="*/ 31 h 7388"/>
                  <a:gd name="T36" fmla="*/ 45 w 1625"/>
                  <a:gd name="T37" fmla="*/ 13 h 7388"/>
                  <a:gd name="T38" fmla="*/ 48 w 1625"/>
                  <a:gd name="T39" fmla="*/ 7 h 7388"/>
                  <a:gd name="T40" fmla="*/ 41 w 1625"/>
                  <a:gd name="T41" fmla="*/ 3 h 73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7388"/>
                  <a:gd name="T65" fmla="*/ 1625 w 1625"/>
                  <a:gd name="T66" fmla="*/ 7388 h 73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7388">
                    <a:moveTo>
                      <a:pt x="1145" y="92"/>
                    </a:moveTo>
                    <a:cubicBezTo>
                      <a:pt x="1047" y="228"/>
                      <a:pt x="828" y="551"/>
                      <a:pt x="675" y="807"/>
                    </a:cubicBezTo>
                    <a:cubicBezTo>
                      <a:pt x="522" y="1063"/>
                      <a:pt x="337" y="1352"/>
                      <a:pt x="230" y="1625"/>
                    </a:cubicBezTo>
                    <a:cubicBezTo>
                      <a:pt x="123" y="1897"/>
                      <a:pt x="56" y="2159"/>
                      <a:pt x="30" y="2445"/>
                    </a:cubicBezTo>
                    <a:cubicBezTo>
                      <a:pt x="4" y="2731"/>
                      <a:pt x="0" y="2986"/>
                      <a:pt x="77" y="3339"/>
                    </a:cubicBezTo>
                    <a:cubicBezTo>
                      <a:pt x="154" y="3691"/>
                      <a:pt x="339" y="4164"/>
                      <a:pt x="491" y="4563"/>
                    </a:cubicBezTo>
                    <a:cubicBezTo>
                      <a:pt x="642" y="4962"/>
                      <a:pt x="888" y="5429"/>
                      <a:pt x="988" y="5732"/>
                    </a:cubicBezTo>
                    <a:cubicBezTo>
                      <a:pt x="1089" y="6035"/>
                      <a:pt x="1106" y="6153"/>
                      <a:pt x="1093" y="6378"/>
                    </a:cubicBezTo>
                    <a:cubicBezTo>
                      <a:pt x="1080" y="6603"/>
                      <a:pt x="940" y="6959"/>
                      <a:pt x="909" y="7083"/>
                    </a:cubicBezTo>
                    <a:cubicBezTo>
                      <a:pt x="1064" y="7212"/>
                      <a:pt x="1250" y="7308"/>
                      <a:pt x="1339" y="7388"/>
                    </a:cubicBezTo>
                    <a:cubicBezTo>
                      <a:pt x="1411" y="7316"/>
                      <a:pt x="1476" y="7233"/>
                      <a:pt x="1523" y="7058"/>
                    </a:cubicBezTo>
                    <a:cubicBezTo>
                      <a:pt x="1570" y="6883"/>
                      <a:pt x="1625" y="6581"/>
                      <a:pt x="1620" y="6338"/>
                    </a:cubicBezTo>
                    <a:cubicBezTo>
                      <a:pt x="1616" y="6094"/>
                      <a:pt x="1580" y="5875"/>
                      <a:pt x="1494" y="5598"/>
                    </a:cubicBezTo>
                    <a:cubicBezTo>
                      <a:pt x="1408" y="5321"/>
                      <a:pt x="1270" y="5029"/>
                      <a:pt x="1106" y="4676"/>
                    </a:cubicBezTo>
                    <a:cubicBezTo>
                      <a:pt x="941" y="4324"/>
                      <a:pt x="631" y="3873"/>
                      <a:pt x="509" y="3482"/>
                    </a:cubicBezTo>
                    <a:cubicBezTo>
                      <a:pt x="387" y="3092"/>
                      <a:pt x="358" y="2654"/>
                      <a:pt x="372" y="2333"/>
                    </a:cubicBezTo>
                    <a:cubicBezTo>
                      <a:pt x="385" y="2012"/>
                      <a:pt x="488" y="1804"/>
                      <a:pt x="589" y="1559"/>
                    </a:cubicBezTo>
                    <a:cubicBezTo>
                      <a:pt x="689" y="1314"/>
                      <a:pt x="861" y="1063"/>
                      <a:pt x="972" y="864"/>
                    </a:cubicBezTo>
                    <a:cubicBezTo>
                      <a:pt x="1083" y="665"/>
                      <a:pt x="1195" y="475"/>
                      <a:pt x="1256" y="365"/>
                    </a:cubicBezTo>
                    <a:cubicBezTo>
                      <a:pt x="1317" y="255"/>
                      <a:pt x="1360" y="247"/>
                      <a:pt x="1341" y="202"/>
                    </a:cubicBezTo>
                    <a:cubicBezTo>
                      <a:pt x="1034" y="0"/>
                      <a:pt x="1419" y="248"/>
                      <a:pt x="1145" y="92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354328" name="Oval 24"/>
              <p:cNvSpPr>
                <a:spLocks noChangeArrowheads="1"/>
              </p:cNvSpPr>
              <p:nvPr/>
            </p:nvSpPr>
            <p:spPr bwMode="auto">
              <a:xfrm flipH="1">
                <a:off x="2778" y="215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29" name="Oval 25"/>
              <p:cNvSpPr>
                <a:spLocks noChangeArrowheads="1"/>
              </p:cNvSpPr>
              <p:nvPr/>
            </p:nvSpPr>
            <p:spPr bwMode="auto">
              <a:xfrm flipH="1">
                <a:off x="2891" y="2341"/>
                <a:ext cx="19" cy="1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0" name="Oval 26"/>
              <p:cNvSpPr>
                <a:spLocks noChangeArrowheads="1"/>
              </p:cNvSpPr>
              <p:nvPr/>
            </p:nvSpPr>
            <p:spPr bwMode="auto">
              <a:xfrm flipH="1">
                <a:off x="2867" y="2937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1" name="Oval 27"/>
              <p:cNvSpPr>
                <a:spLocks noChangeArrowheads="1"/>
              </p:cNvSpPr>
              <p:nvPr/>
            </p:nvSpPr>
            <p:spPr bwMode="auto">
              <a:xfrm flipH="1">
                <a:off x="2829" y="301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1F497D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354332" name="Oval 28"/>
              <p:cNvSpPr>
                <a:spLocks noChangeArrowheads="1"/>
              </p:cNvSpPr>
              <p:nvPr/>
            </p:nvSpPr>
            <p:spPr bwMode="auto">
              <a:xfrm flipH="1">
                <a:off x="2617" y="3760"/>
                <a:ext cx="131" cy="13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DCE6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</a:endParaRPr>
              </a:p>
            </p:txBody>
          </p:sp>
          <p:sp>
            <p:nvSpPr>
              <p:cNvPr id="43035" name="Line 29"/>
              <p:cNvSpPr>
                <a:spLocks noChangeShapeType="1"/>
              </p:cNvSpPr>
              <p:nvPr/>
            </p:nvSpPr>
            <p:spPr bwMode="auto">
              <a:xfrm flipV="1">
                <a:off x="2681" y="2194"/>
                <a:ext cx="126" cy="163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  <p:sp>
            <p:nvSpPr>
              <p:cNvPr id="43036" name="Line 30"/>
              <p:cNvSpPr>
                <a:spLocks noChangeShapeType="1"/>
              </p:cNvSpPr>
              <p:nvPr/>
            </p:nvSpPr>
            <p:spPr bwMode="auto">
              <a:xfrm flipV="1">
                <a:off x="2681" y="2225"/>
                <a:ext cx="0" cy="1612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DCE6F2"/>
                  </a:solidFill>
                </a:endParaRPr>
              </a:p>
            </p:txBody>
          </p:sp>
        </p:grpSp>
        <p:sp>
          <p:nvSpPr>
            <p:cNvPr id="43026" name="Rectangle 19"/>
            <p:cNvSpPr>
              <a:spLocks noChangeArrowheads="1"/>
            </p:cNvSpPr>
            <p:nvPr/>
          </p:nvSpPr>
          <p:spPr bwMode="auto">
            <a:xfrm>
              <a:off x="1536" y="1152"/>
              <a:ext cx="38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DCE6F2"/>
                  </a:solidFill>
                  <a:latin typeface="Tahoma" charset="0"/>
                </a:rPr>
                <a:t>T1</a:t>
              </a:r>
            </a:p>
          </p:txBody>
        </p:sp>
        <p:sp>
          <p:nvSpPr>
            <p:cNvPr id="43027" name="Text Box 16"/>
            <p:cNvSpPr txBox="1">
              <a:spLocks noChangeArrowheads="1"/>
            </p:cNvSpPr>
            <p:nvPr/>
          </p:nvSpPr>
          <p:spPr bwMode="auto">
            <a:xfrm flipH="1">
              <a:off x="1164" y="3456"/>
              <a:ext cx="8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DCE6F2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T1 Tilt</a:t>
              </a:r>
            </a:p>
          </p:txBody>
        </p:sp>
      </p:grpSp>
      <p:grpSp>
        <p:nvGrpSpPr>
          <p:cNvPr id="43014" name="Group 4"/>
          <p:cNvGrpSpPr>
            <a:grpSpLocks/>
          </p:cNvGrpSpPr>
          <p:nvPr/>
        </p:nvGrpSpPr>
        <p:grpSpPr bwMode="auto">
          <a:xfrm>
            <a:off x="3962400" y="2971800"/>
            <a:ext cx="1219200" cy="1379538"/>
            <a:chOff x="4708" y="1863"/>
            <a:chExt cx="451" cy="492"/>
          </a:xfrm>
        </p:grpSpPr>
        <p:sp>
          <p:nvSpPr>
            <p:cNvPr id="43021" name="Freeform 5"/>
            <p:cNvSpPr>
              <a:spLocks/>
            </p:cNvSpPr>
            <p:nvPr/>
          </p:nvSpPr>
          <p:spPr bwMode="auto">
            <a:xfrm flipH="1">
              <a:off x="4863" y="1863"/>
              <a:ext cx="296" cy="359"/>
            </a:xfrm>
            <a:custGeom>
              <a:avLst/>
              <a:gdLst>
                <a:gd name="T0" fmla="*/ 13 w 1417"/>
                <a:gd name="T1" fmla="*/ 4 h 1710"/>
                <a:gd name="T2" fmla="*/ 10 w 1417"/>
                <a:gd name="T3" fmla="*/ 4 h 1710"/>
                <a:gd name="T4" fmla="*/ 5 w 1417"/>
                <a:gd name="T5" fmla="*/ 7 h 1710"/>
                <a:gd name="T6" fmla="*/ 2 w 1417"/>
                <a:gd name="T7" fmla="*/ 10 h 1710"/>
                <a:gd name="T8" fmla="*/ 1 w 1417"/>
                <a:gd name="T9" fmla="*/ 15 h 1710"/>
                <a:gd name="T10" fmla="*/ 0 w 1417"/>
                <a:gd name="T11" fmla="*/ 15 h 1710"/>
                <a:gd name="T12" fmla="*/ 0 w 1417"/>
                <a:gd name="T13" fmla="*/ 10 h 1710"/>
                <a:gd name="T14" fmla="*/ 1 w 1417"/>
                <a:gd name="T15" fmla="*/ 7 h 1710"/>
                <a:gd name="T16" fmla="*/ 5 w 1417"/>
                <a:gd name="T17" fmla="*/ 3 h 1710"/>
                <a:gd name="T18" fmla="*/ 9 w 1417"/>
                <a:gd name="T19" fmla="*/ 0 h 1710"/>
                <a:gd name="T20" fmla="*/ 13 w 1417"/>
                <a:gd name="T21" fmla="*/ 4 h 1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7"/>
                <a:gd name="T34" fmla="*/ 0 h 1710"/>
                <a:gd name="T35" fmla="*/ 1417 w 1417"/>
                <a:gd name="T36" fmla="*/ 1710 h 1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7" h="1710">
                  <a:moveTo>
                    <a:pt x="1417" y="400"/>
                  </a:moveTo>
                  <a:cubicBezTo>
                    <a:pt x="1336" y="439"/>
                    <a:pt x="1197" y="427"/>
                    <a:pt x="1057" y="480"/>
                  </a:cubicBezTo>
                  <a:cubicBezTo>
                    <a:pt x="917" y="533"/>
                    <a:pt x="710" y="627"/>
                    <a:pt x="577" y="720"/>
                  </a:cubicBezTo>
                  <a:cubicBezTo>
                    <a:pt x="444" y="813"/>
                    <a:pt x="337" y="890"/>
                    <a:pt x="257" y="1040"/>
                  </a:cubicBezTo>
                  <a:cubicBezTo>
                    <a:pt x="177" y="1190"/>
                    <a:pt x="137" y="1530"/>
                    <a:pt x="97" y="1620"/>
                  </a:cubicBezTo>
                  <a:cubicBezTo>
                    <a:pt x="57" y="1710"/>
                    <a:pt x="30" y="1660"/>
                    <a:pt x="17" y="1580"/>
                  </a:cubicBezTo>
                  <a:cubicBezTo>
                    <a:pt x="4" y="1500"/>
                    <a:pt x="0" y="1273"/>
                    <a:pt x="17" y="1140"/>
                  </a:cubicBezTo>
                  <a:cubicBezTo>
                    <a:pt x="34" y="1007"/>
                    <a:pt x="34" y="910"/>
                    <a:pt x="117" y="780"/>
                  </a:cubicBezTo>
                  <a:cubicBezTo>
                    <a:pt x="200" y="650"/>
                    <a:pt x="377" y="490"/>
                    <a:pt x="517" y="360"/>
                  </a:cubicBezTo>
                  <a:cubicBezTo>
                    <a:pt x="657" y="230"/>
                    <a:pt x="837" y="90"/>
                    <a:pt x="957" y="0"/>
                  </a:cubicBezTo>
                  <a:cubicBezTo>
                    <a:pt x="1062" y="77"/>
                    <a:pt x="1314" y="302"/>
                    <a:pt x="1417" y="400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63494" name="Oval 6"/>
            <p:cNvSpPr>
              <a:spLocks noChangeArrowheads="1"/>
            </p:cNvSpPr>
            <p:nvPr/>
          </p:nvSpPr>
          <p:spPr bwMode="auto">
            <a:xfrm flipH="1">
              <a:off x="4708" y="2196"/>
              <a:ext cx="146" cy="14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endParaRPr>
            </a:p>
          </p:txBody>
        </p:sp>
        <p:sp>
          <p:nvSpPr>
            <p:cNvPr id="43023" name="Line 7"/>
            <p:cNvSpPr>
              <a:spLocks noChangeShapeType="1"/>
            </p:cNvSpPr>
            <p:nvPr/>
          </p:nvSpPr>
          <p:spPr bwMode="auto">
            <a:xfrm flipV="1">
              <a:off x="4779" y="1905"/>
              <a:ext cx="140" cy="38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  <p:sp>
          <p:nvSpPr>
            <p:cNvPr id="43024" name="Line 8"/>
            <p:cNvSpPr>
              <a:spLocks noChangeShapeType="1"/>
            </p:cNvSpPr>
            <p:nvPr/>
          </p:nvSpPr>
          <p:spPr bwMode="auto">
            <a:xfrm flipV="1">
              <a:off x="4919" y="1905"/>
              <a:ext cx="0" cy="45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DCE6F2"/>
                </a:solidFill>
              </a:endParaRPr>
            </a:p>
          </p:txBody>
        </p:sp>
      </p:grpSp>
      <p:sp>
        <p:nvSpPr>
          <p:cNvPr id="354342" name="Text Box 38"/>
          <p:cNvSpPr txBox="1">
            <a:spLocks noChangeArrowheads="1"/>
          </p:cNvSpPr>
          <p:nvPr/>
        </p:nvSpPr>
        <p:spPr bwMode="auto">
          <a:xfrm>
            <a:off x="304800" y="5562600"/>
            <a:ext cx="7009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&lt;5cm</a:t>
            </a:r>
          </a:p>
        </p:txBody>
      </p:sp>
      <p:sp>
        <p:nvSpPr>
          <p:cNvPr id="354343" name="Text Box 39"/>
          <p:cNvSpPr txBox="1">
            <a:spLocks noChangeArrowheads="1"/>
          </p:cNvSpPr>
          <p:nvPr/>
        </p:nvSpPr>
        <p:spPr bwMode="auto">
          <a:xfrm>
            <a:off x="2193925" y="5551488"/>
            <a:ext cx="49462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&lt;0</a:t>
            </a:r>
            <a:r>
              <a:rPr lang="en-US" b="1" baseline="30000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7" name="Text Box 40"/>
          <p:cNvSpPr txBox="1">
            <a:spLocks noChangeArrowheads="1"/>
          </p:cNvSpPr>
          <p:nvPr/>
        </p:nvSpPr>
        <p:spPr bwMode="auto">
          <a:xfrm>
            <a:off x="4227513" y="4648200"/>
            <a:ext cx="49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</a:p>
        </p:txBody>
      </p:sp>
      <p:sp>
        <p:nvSpPr>
          <p:cNvPr id="354345" name="Text Box 41"/>
          <p:cNvSpPr txBox="1">
            <a:spLocks noChangeArrowheads="1"/>
          </p:cNvSpPr>
          <p:nvPr/>
        </p:nvSpPr>
        <p:spPr bwMode="auto">
          <a:xfrm>
            <a:off x="4105275" y="5576888"/>
            <a:ext cx="6116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&lt;20</a:t>
            </a:r>
            <a:r>
              <a:rPr lang="en-US" b="1" baseline="3000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sp>
        <p:nvSpPr>
          <p:cNvPr id="43019" name="Text Box 42"/>
          <p:cNvSpPr txBox="1">
            <a:spLocks noChangeArrowheads="1"/>
          </p:cNvSpPr>
          <p:nvPr/>
        </p:nvSpPr>
        <p:spPr bwMode="auto">
          <a:xfrm>
            <a:off x="6691313" y="46482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DCE6F2"/>
                </a:solidFill>
                <a:latin typeface="Calibri" charset="0"/>
                <a:ea typeface="ＭＳ Ｐゴシック" charset="0"/>
                <a:cs typeface="ＭＳ Ｐゴシック" charset="0"/>
              </a:rPr>
              <a:t>PI</a:t>
            </a:r>
          </a:p>
        </p:txBody>
      </p:sp>
      <p:sp>
        <p:nvSpPr>
          <p:cNvPr id="354347" name="Text Box 43"/>
          <p:cNvSpPr txBox="1">
            <a:spLocks noChangeArrowheads="1"/>
          </p:cNvSpPr>
          <p:nvPr/>
        </p:nvSpPr>
        <p:spPr bwMode="auto">
          <a:xfrm>
            <a:off x="6172200" y="5410200"/>
            <a:ext cx="1839913" cy="7381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DCE6F2"/>
                </a:solidFill>
              </a:rPr>
              <a:t>Proportional:</a:t>
            </a:r>
          </a:p>
          <a:p>
            <a:pPr>
              <a:defRPr/>
            </a:pPr>
            <a:r>
              <a:rPr lang="en-US" b="1" dirty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LL=PI +/- </a:t>
            </a:r>
            <a:r>
              <a:rPr lang="en-US" b="1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b="1" baseline="30000" dirty="0" smtClean="0">
                <a:solidFill>
                  <a:srgbClr val="DCE6F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endParaRPr lang="en-US" b="1" baseline="30000" dirty="0">
              <a:solidFill>
                <a:srgbClr val="DCE6F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1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6" descr="Garnier Post ap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1752600" y="1143000"/>
            <a:ext cx="2160805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39" y="274638"/>
            <a:ext cx="2662916" cy="5654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04" y="274638"/>
            <a:ext cx="3005125" cy="5690349"/>
          </a:xfrm>
          <a:prstGeom prst="rect">
            <a:avLst/>
          </a:prstGeom>
        </p:spPr>
      </p:pic>
      <p:pic>
        <p:nvPicPr>
          <p:cNvPr id="8" name="Picture 6" descr="Garnier Post 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76" y="274638"/>
            <a:ext cx="2358491" cy="5644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33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0" y="0"/>
            <a:ext cx="9144000" cy="990600"/>
          </a:xfr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rPr>
              <a:t>Why is Alignment Important?</a:t>
            </a:r>
            <a:br>
              <a:rPr lang="en-US" sz="4000" dirty="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rPr>
            </a:br>
            <a:endParaRPr lang="en-US" sz="4000" dirty="0">
              <a:solidFill>
                <a:schemeClr val="tx1"/>
              </a:solidFill>
              <a:latin typeface="Arial" charset="0"/>
              <a:ea typeface="ヒラギノ角ゴ Pro W3" charset="0"/>
              <a:cs typeface="Arial" charset="0"/>
            </a:endParaRPr>
          </a:p>
          <a:p>
            <a:pPr marL="0" indent="0" eaLnBrk="1" hangingPunct="1"/>
            <a:endParaRPr lang="en-US" sz="4000" dirty="0">
              <a:solidFill>
                <a:schemeClr val="tx1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527425" y="1600200"/>
            <a:ext cx="4981575" cy="36576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 smtClean="0"/>
              <a:t>Poor alignment = disability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defRPr/>
            </a:pPr>
            <a:r>
              <a:rPr lang="en-US" dirty="0" smtClean="0"/>
              <a:t>Must compensate for anatomic deformation</a:t>
            </a:r>
          </a:p>
          <a:p>
            <a:pPr marL="0" indent="0" eaLnBrk="1" hangingPunct="1">
              <a:defRPr/>
            </a:pPr>
            <a:endParaRPr lang="en-US" dirty="0" smtClean="0"/>
          </a:p>
          <a:p>
            <a:pPr marL="0" indent="0" eaLnBrk="1" hangingPunct="1">
              <a:defRPr/>
            </a:pPr>
            <a:r>
              <a:rPr lang="en-US" dirty="0" smtClean="0"/>
              <a:t> Mechanical disadvantage challenges balance mechanisms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1747" name="Picture 4" descr="Cone of Ba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527425" cy="5273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4000500" y="4606925"/>
            <a:ext cx="3852863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Tahoma" charset="0"/>
              </a:rPr>
              <a:t>Deviation from stable zone = Increase Muscular / energy use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6200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en-US" sz="3000" spc="-1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762000" y="6440488"/>
            <a:ext cx="195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latin typeface="Tahoma" charset="0"/>
              </a:rPr>
              <a:t>Jean Dubousset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0" y="65817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B.A.</a:t>
            </a:r>
          </a:p>
        </p:txBody>
      </p:sp>
      <p:sp>
        <p:nvSpPr>
          <p:cNvPr id="11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60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20638"/>
            <a:ext cx="9144000" cy="1001712"/>
          </a:xfrm>
          <a:solidFill>
            <a:srgbClr val="37609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+mj-lt"/>
                <a:ea typeface="ＭＳ Ｐゴシック" charset="0"/>
                <a:cs typeface="ＭＳ Ｐゴシック" charset="0"/>
              </a:rPr>
              <a:t>Sagittal Imbalance and Gait</a:t>
            </a:r>
          </a:p>
        </p:txBody>
      </p:sp>
      <p:sp>
        <p:nvSpPr>
          <p:cNvPr id="76802" name="Rectangle 7"/>
          <p:cNvSpPr>
            <a:spLocks noGrp="1" noChangeArrowheads="1"/>
          </p:cNvSpPr>
          <p:nvPr>
            <p:ph sz="half" idx="1"/>
          </p:nvPr>
        </p:nvSpPr>
        <p:spPr bwMode="auto">
          <a:xfrm>
            <a:off x="5321300" y="3011488"/>
            <a:ext cx="3559175" cy="25447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latin typeface="+mn-lt"/>
                <a:ea typeface="ＭＳ Ｐゴシック" charset="0"/>
                <a:cs typeface="ＭＳ Ｐゴシック" charset="0"/>
              </a:rPr>
              <a:t>Sagittal Imbalance results in abnormal gait</a:t>
            </a:r>
          </a:p>
          <a:p>
            <a:pPr lvl="1" eaLnBrk="1" hangingPunct="1"/>
            <a:r>
              <a:rPr lang="en-US" sz="2000">
                <a:latin typeface="+mn-lt"/>
                <a:ea typeface="ＭＳ Ｐゴシック" charset="0"/>
                <a:cs typeface="ＭＳ Ｐゴシック" charset="0"/>
              </a:rPr>
              <a:t>External Rotation of Hip</a:t>
            </a:r>
          </a:p>
          <a:p>
            <a:pPr lvl="1" eaLnBrk="1" hangingPunct="1"/>
            <a:r>
              <a:rPr lang="en-US" sz="2000">
                <a:latin typeface="+mn-lt"/>
                <a:ea typeface="ＭＳ Ｐゴシック" charset="0"/>
                <a:cs typeface="ＭＳ Ｐゴシック" charset="0"/>
              </a:rPr>
              <a:t>Internal Rotation of Knee</a:t>
            </a:r>
          </a:p>
          <a:p>
            <a:pPr lvl="1" eaLnBrk="1" hangingPunct="1"/>
            <a:r>
              <a:rPr lang="en-US" sz="2000">
                <a:latin typeface="+mn-lt"/>
                <a:ea typeface="ＭＳ Ｐゴシック" charset="0"/>
                <a:cs typeface="ＭＳ Ｐゴシック" charset="0"/>
              </a:rPr>
              <a:t>Short stride</a:t>
            </a:r>
          </a:p>
          <a:p>
            <a:pPr lvl="1" eaLnBrk="1" hangingPunct="1"/>
            <a:r>
              <a:rPr lang="en-US" sz="2000">
                <a:latin typeface="+mn-lt"/>
                <a:ea typeface="ＭＳ Ｐゴシック" charset="0"/>
                <a:cs typeface="ＭＳ Ｐゴシック" charset="0"/>
              </a:rPr>
              <a:t>Accelerated arthritis?</a:t>
            </a:r>
          </a:p>
        </p:txBody>
      </p:sp>
      <p:sp>
        <p:nvSpPr>
          <p:cNvPr id="76803" name="Rectangle 8"/>
          <p:cNvSpPr>
            <a:spLocks noGrp="1" noChangeArrowheads="1"/>
          </p:cNvSpPr>
          <p:nvPr>
            <p:ph sz="half" idx="2"/>
          </p:nvPr>
        </p:nvSpPr>
        <p:spPr bwMode="auto">
          <a:xfrm>
            <a:off x="457200" y="3352800"/>
            <a:ext cx="3200400" cy="30019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latin typeface="Garamond" charset="0"/>
                <a:ea typeface="ＭＳ Ｐゴシック" charset="0"/>
                <a:cs typeface="ＭＳ Ｐゴシック" charset="0"/>
              </a:rPr>
              <a:t>Normal gait requires forward flexion of pelvis</a:t>
            </a:r>
          </a:p>
          <a:p>
            <a:pPr eaLnBrk="1" hangingPunct="1"/>
            <a:r>
              <a:rPr lang="en-US" sz="2400">
                <a:latin typeface="Garamond" charset="0"/>
                <a:ea typeface="ＭＳ Ｐゴシック" charset="0"/>
                <a:cs typeface="ＭＳ Ｐゴシック" charset="0"/>
              </a:rPr>
              <a:t>If high PT is  maintaining SVA this forward tilt may  decompensate pt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2350"/>
            <a:ext cx="8651875" cy="1989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" y="3276600"/>
            <a:ext cx="3429000" cy="29718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0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782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25400"/>
            <a:ext cx="9144000" cy="1865313"/>
          </a:xfrm>
          <a:prstGeom prst="rect">
            <a:avLst/>
          </a:prstGeom>
          <a:solidFill>
            <a:srgbClr val="37609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/>
          <a:lstStyle/>
          <a:p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Changes in Thoracic Kyphosis Negatively Impact Sagittal Alignment Following Lumbar Pedicle Subtraction Osteotomy</a:t>
            </a:r>
          </a:p>
        </p:txBody>
      </p:sp>
      <p:pic>
        <p:nvPicPr>
          <p:cNvPr id="77826" name="Content Placeholder 3" descr="ISSG_logo.jpg"/>
          <p:cNvPicPr>
            <a:picLocks noGrp="1" noChangeAspect="1"/>
          </p:cNvPicPr>
          <p:nvPr>
            <p:ph idx="4294967295"/>
          </p:nvPr>
        </p:nvPicPr>
        <p:blipFill>
          <a:blip r:embed="rId3">
            <a:alphaModFix amt="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1" b="17001"/>
          <a:stretch>
            <a:fillRect/>
          </a:stretch>
        </p:blipFill>
        <p:spPr bwMode="auto">
          <a:xfrm>
            <a:off x="7224713" y="5638800"/>
            <a:ext cx="1919287" cy="1219200"/>
          </a:xfrm>
          <a:prstGeom prst="rect">
            <a:avLst/>
          </a:prstGeom>
          <a:solidFill>
            <a:schemeClr val="accent1">
              <a:alpha val="0"/>
            </a:schemeClr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764822" y="2317750"/>
            <a:ext cx="7848600" cy="1323975"/>
          </a:xfrm>
          <a:prstGeom prst="rect">
            <a:avLst/>
          </a:prstGeom>
          <a:solidFill>
            <a:srgbClr val="376092"/>
          </a:solidFill>
          <a:ln>
            <a:solidFill>
              <a:srgbClr val="000000"/>
            </a:solidFill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u="sng" dirty="0" err="1">
                <a:latin typeface="+mn-lt"/>
              </a:rPr>
              <a:t>Virginie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Lafage</a:t>
            </a:r>
            <a:r>
              <a:rPr lang="en-US" sz="2000" u="sng" dirty="0">
                <a:latin typeface="+mn-lt"/>
              </a:rPr>
              <a:t> PhD</a:t>
            </a:r>
            <a:r>
              <a:rPr lang="en-US" sz="2000" dirty="0">
                <a:latin typeface="+mn-lt"/>
              </a:rPr>
              <a:t>, Eric </a:t>
            </a:r>
            <a:r>
              <a:rPr lang="en-US" sz="2000" dirty="0" err="1">
                <a:latin typeface="+mn-lt"/>
              </a:rPr>
              <a:t>Klineberg</a:t>
            </a:r>
            <a:r>
              <a:rPr lang="en-US" sz="2000" dirty="0">
                <a:latin typeface="+mn-lt"/>
              </a:rPr>
              <a:t> MD, Frank Schwab MD, Behrooz Akbarnia MD, Christopher Ames MD, </a:t>
            </a:r>
            <a:r>
              <a:rPr lang="en-US" sz="2000" dirty="0" err="1">
                <a:latin typeface="+mn-lt"/>
              </a:rPr>
              <a:t>Oheneba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Boachie-Adjei</a:t>
            </a:r>
            <a:r>
              <a:rPr lang="en-US" sz="2000" dirty="0">
                <a:latin typeface="+mn-lt"/>
              </a:rPr>
              <a:t> MD, Douglas Burton MD, Robert Hart MD, Richard </a:t>
            </a:r>
            <a:r>
              <a:rPr lang="en-US" sz="2000" dirty="0" err="1">
                <a:latin typeface="+mn-lt"/>
              </a:rPr>
              <a:t>Hostin</a:t>
            </a:r>
            <a:r>
              <a:rPr lang="en-US" sz="2000" dirty="0">
                <a:latin typeface="+mn-lt"/>
              </a:rPr>
              <a:t> MD, Christopher </a:t>
            </a:r>
            <a:r>
              <a:rPr lang="en-US" sz="2000" dirty="0" err="1">
                <a:latin typeface="+mn-lt"/>
              </a:rPr>
              <a:t>Shaffrey</a:t>
            </a:r>
            <a:r>
              <a:rPr lang="en-US" sz="2000" dirty="0">
                <a:latin typeface="+mn-lt"/>
              </a:rPr>
              <a:t> MD, Kirkham Wood MD, Shay Bess MD.</a:t>
            </a:r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533400" y="5562600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International Spine Study Group</a:t>
            </a:r>
          </a:p>
        </p:txBody>
      </p:sp>
      <p:sp>
        <p:nvSpPr>
          <p:cNvPr id="77829" name="TextBox 5"/>
          <p:cNvSpPr txBox="1">
            <a:spLocks noChangeArrowheads="1"/>
          </p:cNvSpPr>
          <p:nvPr/>
        </p:nvSpPr>
        <p:spPr bwMode="auto">
          <a:xfrm>
            <a:off x="609600" y="6248400"/>
            <a:ext cx="2478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>
                <a:latin typeface="Garamond" charset="0"/>
                <a:ea typeface="ＭＳ Ｐゴシック" charset="0"/>
                <a:cs typeface="ＭＳ Ｐゴシック" charset="0"/>
              </a:rPr>
              <a:t>SRS 2010 Kyoto</a:t>
            </a:r>
          </a:p>
        </p:txBody>
      </p:sp>
      <p:pic>
        <p:nvPicPr>
          <p:cNvPr id="77830" name="Picture 6" descr="ISSG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16" y="3986213"/>
            <a:ext cx="25463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18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3763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sz="5000" dirty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Results – Entire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66DCD-AC28-684A-BBB4-AE3B01C09B7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987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1431925"/>
            <a:ext cx="4308475" cy="466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Patients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34 lumbar PSO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24F:10M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Age:  54.4 years (SD = 12) 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BMI: 25.5 kg/m</a:t>
            </a:r>
            <a:r>
              <a:rPr lang="en-US" sz="1800" baseline="30000">
                <a:latin typeface="Garamond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 (SD = 5.2) 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26 revision</a:t>
            </a:r>
          </a:p>
          <a:p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  <a:p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Surgery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Most common PSO Site: L3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Focal resection: 26° (SD = 9)</a:t>
            </a:r>
          </a:p>
          <a:p>
            <a:pPr lvl="1"/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Levels fused: 6.4</a:t>
            </a:r>
          </a:p>
          <a:p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8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3851275"/>
            <a:ext cx="3494088" cy="231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56113" y="1431925"/>
            <a:ext cx="468788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Radiographic Changes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LL: 	17° to 48°  </a:t>
            </a: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	p&lt;0.001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TK: 	22° to 35°</a:t>
            </a: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	p&lt;0.001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T1SPI: 	5°   to -3°	</a:t>
            </a: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p&lt;0.001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SVA: 	14   to 4cm</a:t>
            </a: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	p&lt;0.001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PT: 	33°  to 25°</a:t>
            </a: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  	p&lt;0.001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6569075" y="4389438"/>
            <a:ext cx="12366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PSO site</a:t>
            </a:r>
          </a:p>
        </p:txBody>
      </p:sp>
      <p:sp>
        <p:nvSpPr>
          <p:cNvPr id="9" name="Footer Placeholder 31"/>
          <p:cNvSpPr txBox="1">
            <a:spLocks/>
          </p:cNvSpPr>
          <p:nvPr/>
        </p:nvSpPr>
        <p:spPr>
          <a:xfrm>
            <a:off x="1230132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7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 bwMode="auto">
          <a:xfrm>
            <a:off x="193675" y="1892300"/>
            <a:ext cx="4838700" cy="441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22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Neutral RC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Garamond" charset="0"/>
                <a:ea typeface="ＭＳ Ｐゴシック" charset="0"/>
                <a:cs typeface="ＭＳ Ｐゴシック" charset="0"/>
              </a:rPr>
              <a:t>change in thoracic kyphosis less than 5°</a:t>
            </a:r>
          </a:p>
          <a:p>
            <a:pPr lvl="1">
              <a:lnSpc>
                <a:spcPct val="80000"/>
              </a:lnSpc>
            </a:pPr>
            <a:endParaRPr lang="en-US" sz="2000">
              <a:latin typeface="Garamond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2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Favorable RC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Garamond" charset="0"/>
                <a:ea typeface="ＭＳ Ｐゴシック" charset="0"/>
                <a:cs typeface="ＭＳ Ｐゴシック" charset="0"/>
              </a:rPr>
              <a:t>increase in thoracic kyphosis countered </a:t>
            </a:r>
          </a:p>
          <a:p>
            <a:pPr lvl="2">
              <a:lnSpc>
                <a:spcPct val="80000"/>
              </a:lnSpc>
            </a:pPr>
            <a:r>
              <a:rPr lang="en-US" sz="1700">
                <a:latin typeface="Garamond" charset="0"/>
                <a:ea typeface="ＭＳ Ｐゴシック" charset="0"/>
                <a:cs typeface="ＭＳ Ｐゴシック" charset="0"/>
              </a:rPr>
              <a:t>excessive negative SVA</a:t>
            </a:r>
          </a:p>
          <a:p>
            <a:pPr lvl="2">
              <a:lnSpc>
                <a:spcPct val="80000"/>
              </a:lnSpc>
            </a:pPr>
            <a:r>
              <a:rPr lang="en-US" sz="1700">
                <a:latin typeface="Garamond" charset="0"/>
                <a:ea typeface="ＭＳ Ｐゴシック" charset="0"/>
                <a:cs typeface="ＭＳ Ｐゴシック" charset="0"/>
              </a:rPr>
              <a:t>excessive decrease of PT</a:t>
            </a:r>
          </a:p>
          <a:p>
            <a:pPr>
              <a:lnSpc>
                <a:spcPct val="80000"/>
              </a:lnSpc>
            </a:pPr>
            <a:endParaRPr lang="en-US" sz="2200">
              <a:latin typeface="Garamond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2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Unfavorable RC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Garamond" charset="0"/>
                <a:ea typeface="ＭＳ Ｐゴシック" charset="0"/>
                <a:cs typeface="ＭＳ Ｐゴシック" charset="0"/>
              </a:rPr>
              <a:t>increase in thoracic kyphosis </a:t>
            </a:r>
            <a:r>
              <a:rPr lang="ja-JP" altLang="en-US" sz="2000">
                <a:latin typeface="Garamond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000">
                <a:latin typeface="Garamond" charset="0"/>
                <a:ea typeface="ＭＳ Ｐゴシック" charset="0"/>
                <a:cs typeface="ＭＳ Ｐゴシック" charset="0"/>
              </a:rPr>
              <a:t>led</a:t>
            </a:r>
            <a:r>
              <a:rPr lang="ja-JP" altLang="en-US" sz="200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Garamond" charset="0"/>
                <a:ea typeface="ＭＳ Ｐゴシック" charset="0"/>
                <a:cs typeface="ＭＳ Ｐゴシック" charset="0"/>
              </a:rPr>
              <a:t> to </a:t>
            </a:r>
          </a:p>
          <a:p>
            <a:pPr lvl="2">
              <a:lnSpc>
                <a:spcPct val="80000"/>
              </a:lnSpc>
            </a:pPr>
            <a:r>
              <a:rPr lang="en-US" sz="1700">
                <a:latin typeface="Garamond" charset="0"/>
                <a:ea typeface="ＭＳ Ｐゴシック" charset="0"/>
                <a:cs typeface="ＭＳ Ｐゴシック" charset="0"/>
              </a:rPr>
              <a:t>post-operative SVA &gt; 4cm </a:t>
            </a:r>
          </a:p>
          <a:p>
            <a:pPr lvl="2">
              <a:lnSpc>
                <a:spcPct val="80000"/>
              </a:lnSpc>
            </a:pPr>
            <a:r>
              <a:rPr lang="en-US" sz="1700">
                <a:latin typeface="Garamond" charset="0"/>
                <a:ea typeface="ＭＳ Ｐゴシック" charset="0"/>
                <a:cs typeface="ＭＳ Ｐゴシック" charset="0"/>
              </a:rPr>
              <a:t>post-operative PT&gt;20°</a:t>
            </a:r>
          </a:p>
          <a:p>
            <a:pPr lvl="1">
              <a:lnSpc>
                <a:spcPct val="80000"/>
              </a:lnSpc>
            </a:pPr>
            <a:endParaRPr lang="en-US" sz="2000">
              <a:latin typeface="Garamond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endParaRPr lang="en-US" sz="2000">
              <a:latin typeface="Garamond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endParaRPr lang="en-US" sz="20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192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55700"/>
          </a:xfrm>
          <a:solidFill>
            <a:srgbClr val="376092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5500" dirty="0">
                <a:latin typeface="Garamond" charset="0"/>
                <a:ea typeface="ＭＳ Ｐゴシック" charset="0"/>
                <a:cs typeface="ＭＳ Ｐゴシック" charset="0"/>
              </a:rPr>
              <a:t>Group distribution</a:t>
            </a:r>
          </a:p>
        </p:txBody>
      </p:sp>
      <p:pic>
        <p:nvPicPr>
          <p:cNvPr id="81923" name="Picture 3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8" r="40932"/>
          <a:stretch>
            <a:fillRect/>
          </a:stretch>
        </p:blipFill>
        <p:spPr bwMode="auto">
          <a:xfrm>
            <a:off x="5552758" y="1933575"/>
            <a:ext cx="2808287" cy="226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18" t="20148" b="15730"/>
          <a:stretch>
            <a:fillRect/>
          </a:stretch>
        </p:blipFill>
        <p:spPr bwMode="auto">
          <a:xfrm>
            <a:off x="5543233" y="4197350"/>
            <a:ext cx="2817812" cy="1922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03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>
          <a:xfrm>
            <a:off x="693738" y="2046288"/>
            <a:ext cx="7772400" cy="35337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Demographic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Older			59 y	vs. 49 years 	p=0.01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Garamond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Larger Pre-op imbalance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Worse SVA		17.5	vs   10.3cm 	p=0.002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Worse T1SPI		7°	vs.   2° 		p=0.004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Pelvic retroversion	36° 	vs.   28°		p=0.024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Loss of lordosis		11° 	vs.   24° 	p=0.04	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Garamond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Morphology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Garamond" charset="0"/>
                <a:ea typeface="ＭＳ Ｐゴシック" charset="0"/>
                <a:cs typeface="ＭＳ Ｐゴシック" charset="0"/>
              </a:rPr>
              <a:t>Larger PI			61° 	vs.   54° 	p=0.04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157913" y="6356350"/>
            <a:ext cx="213360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396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3950"/>
          </a:xfrm>
          <a:solidFill>
            <a:srgbClr val="376092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Analysis of </a:t>
            </a:r>
            <a:r>
              <a:rPr lang="ja-JP" altLang="en-US" sz="3600">
                <a:latin typeface="Garamond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600">
                <a:latin typeface="Garamond" charset="0"/>
                <a:ea typeface="ＭＳ Ｐゴシック" charset="0"/>
                <a:cs typeface="ＭＳ Ｐゴシック" charset="0"/>
              </a:rPr>
              <a:t>unfavorable</a:t>
            </a:r>
            <a:r>
              <a:rPr lang="ja-JP" altLang="en-US" sz="360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600">
                <a:latin typeface="Garamond" charset="0"/>
                <a:ea typeface="ＭＳ Ｐゴシック" charset="0"/>
                <a:cs typeface="ＭＳ Ｐゴシック" charset="0"/>
              </a:rPr>
              <a:t> RC</a:t>
            </a:r>
            <a:endParaRPr lang="en-US" sz="36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400425" y="1123950"/>
            <a:ext cx="2757488" cy="461963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1">
                <a:solidFill>
                  <a:schemeClr val="bg1"/>
                </a:solidFill>
              </a:rPr>
              <a:t>Pre-operative parameters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00188" y="5702300"/>
            <a:ext cx="69659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i="1">
                <a:latin typeface="Garamond" charset="0"/>
                <a:ea typeface="ＭＳ Ｐゴシック" charset="0"/>
                <a:cs typeface="ＭＳ Ｐゴシック" charset="0"/>
              </a:rPr>
              <a:t>Significant difference in terms of patient pre-operative profiles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95800" y="4389438"/>
            <a:ext cx="1825625" cy="3381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FFFF00"/>
                </a:solidFill>
                <a:latin typeface="Garamond" charset="0"/>
                <a:ea typeface="ＭＳ Ｐゴシック" charset="0"/>
                <a:cs typeface="ＭＳ Ｐゴシック" charset="0"/>
              </a:rPr>
              <a:t>PI : LL mismatch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341813" y="4005263"/>
            <a:ext cx="2073275" cy="1266825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7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3300"/>
          </a:xfrm>
          <a:solidFill>
            <a:srgbClr val="376092"/>
          </a:solidFill>
        </p:spPr>
        <p:txBody>
          <a:bodyPr/>
          <a:lstStyle/>
          <a:p>
            <a:pPr>
              <a:defRPr/>
            </a:pPr>
            <a:r>
              <a:rPr lang="en-US" sz="4500" dirty="0" smtClean="0">
                <a:solidFill>
                  <a:schemeClr val="tx1"/>
                </a:solidFill>
              </a:rPr>
              <a:t>PUTTING IT ALL TOGETHER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PLANNING is crucial to minimize post operative failure</a:t>
            </a:r>
          </a:p>
          <a:p>
            <a:pPr>
              <a:defRPr/>
            </a:pPr>
            <a:r>
              <a:rPr lang="en-US" dirty="0" smtClean="0"/>
              <a:t>FULL LENGTH FILMS are the only way to assess preoperative global sagittal alignment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601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03300"/>
            <a:ext cx="25908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23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24446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568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Placeholder 8"/>
          <p:cNvSpPr>
            <a:spLocks noGrp="1"/>
          </p:cNvSpPr>
          <p:nvPr>
            <p:ph type="body" sz="quarter" idx="13"/>
          </p:nvPr>
        </p:nvSpPr>
        <p:spPr bwMode="auto">
          <a:xfrm>
            <a:off x="0" y="0"/>
            <a:ext cx="9144000" cy="1095375"/>
          </a:xfrm>
          <a:solidFill>
            <a:srgbClr val="376092"/>
          </a:solidFill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5000" dirty="0">
                <a:solidFill>
                  <a:srgbClr val="FFFFFF"/>
                </a:solidFill>
                <a:latin typeface="Arial" charset="0"/>
                <a:ea typeface="ヒラギノ角ゴ Pro W3" charset="0"/>
                <a:cs typeface="Arial" charset="0"/>
              </a:rPr>
              <a:t>Normal Sagittal Balance</a:t>
            </a:r>
          </a:p>
        </p:txBody>
      </p:sp>
      <p:pic>
        <p:nvPicPr>
          <p:cNvPr id="33794" name="Picture 6" descr="pelvic mechanics 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3100" y="1600200"/>
            <a:ext cx="1262086" cy="3657600"/>
          </a:xfr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3795" name="Picture 5" descr="pelvic mecha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90" y="1868488"/>
            <a:ext cx="2743200" cy="395763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0" y="65817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B.A.</a:t>
            </a:r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214313" y="1868488"/>
            <a:ext cx="3971925" cy="309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LS </a:t>
            </a:r>
            <a:r>
              <a:rPr lang="en-US" sz="2400" dirty="0" err="1">
                <a:solidFill>
                  <a:srgbClr val="FFFFFF"/>
                </a:solidFill>
                <a:cs typeface="MS PGothic" charset="0"/>
              </a:rPr>
              <a:t>Lordosis</a:t>
            </a: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 30 degrees &gt; thoracic kyphosis</a:t>
            </a: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cs typeface="MS PGothic" charset="0"/>
            </a:endParaRP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2/3 of </a:t>
            </a:r>
            <a:r>
              <a:rPr lang="en-US" sz="2400" dirty="0" err="1">
                <a:solidFill>
                  <a:srgbClr val="FFFFFF"/>
                </a:solidFill>
                <a:cs typeface="MS PGothic" charset="0"/>
              </a:rPr>
              <a:t>lordosis</a:t>
            </a: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 L4-S1</a:t>
            </a: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cs typeface="MS PGothic" charset="0"/>
            </a:endParaRP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L3-3 o’clock, L4-4 o’clock, L5-5 o’clock</a:t>
            </a: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cs typeface="MS PGothic" charset="0"/>
            </a:endParaRPr>
          </a:p>
          <a:p>
            <a:pPr marL="342900" lvl="1" indent="-228600"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MS PGothic" charset="0"/>
              </a:rPr>
              <a:t>Sagittal Vertical Axis C7-S1</a:t>
            </a: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913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0" y="0"/>
            <a:ext cx="9144000" cy="893763"/>
          </a:xfrm>
          <a:solidFill>
            <a:srgbClr val="376092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5000" dirty="0" smtClean="0">
                <a:solidFill>
                  <a:srgbClr val="DCE6F2"/>
                </a:solidFill>
                <a:latin typeface="Arial" pitchFamily="34" charset="0"/>
                <a:ea typeface="ヒラギノ角ゴ Pro W3"/>
                <a:cs typeface="Arial" pitchFamily="34" charset="0"/>
              </a:rPr>
              <a:t>Loss of Global Alignment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2D598CCE-9FBF-194D-BE7D-ACCA035C63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15075" name="Text Box 3"/>
          <p:cNvSpPr txBox="1">
            <a:spLocks noChangeArrowheads="1"/>
          </p:cNvSpPr>
          <p:nvPr/>
        </p:nvSpPr>
        <p:spPr bwMode="auto">
          <a:xfrm>
            <a:off x="473075" y="3706813"/>
            <a:ext cx="44608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 =&gt; Increasing disability</a:t>
            </a:r>
          </a:p>
          <a:p>
            <a:pPr lvl="2" eaLnBrk="1" hangingPunct="1"/>
            <a:r>
              <a:rPr lang="en-US" sz="2000">
                <a:cs typeface="Arial" charset="0"/>
              </a:rPr>
              <a:t>SF-12, SRS-29, ODI</a:t>
            </a:r>
            <a:r>
              <a:rPr lang="en-US" sz="1800">
                <a:cs typeface="Arial" charset="0"/>
              </a:rPr>
              <a:t> (p&lt;0.001)</a:t>
            </a:r>
          </a:p>
        </p:txBody>
      </p:sp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547688" y="4654550"/>
            <a:ext cx="40973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>
                <a:cs typeface="Arial" charset="0"/>
              </a:rPr>
              <a:t>=&gt; Lumbar </a:t>
            </a:r>
            <a:r>
              <a:rPr lang="en-US" sz="1800" dirty="0" err="1">
                <a:cs typeface="Arial" charset="0"/>
              </a:rPr>
              <a:t>kyphosis</a:t>
            </a:r>
            <a:r>
              <a:rPr lang="en-US" sz="1800" dirty="0">
                <a:cs typeface="Arial" charset="0"/>
              </a:rPr>
              <a:t> marked disability</a:t>
            </a:r>
          </a:p>
          <a:p>
            <a:pPr eaLnBrk="1" hangingPunct="1"/>
            <a:r>
              <a:rPr lang="en-US" sz="1800" dirty="0">
                <a:cs typeface="Arial" charset="0"/>
              </a:rPr>
              <a:t>	</a:t>
            </a:r>
            <a:r>
              <a:rPr lang="en-US" sz="2000" dirty="0">
                <a:cs typeface="Arial" charset="0"/>
              </a:rPr>
              <a:t>SRS-29, ODI</a:t>
            </a:r>
            <a:r>
              <a:rPr lang="en-US" sz="1800" dirty="0">
                <a:cs typeface="Arial" charset="0"/>
              </a:rPr>
              <a:t> (p&lt;0.05)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93713" y="893763"/>
            <a:ext cx="7467600" cy="396875"/>
          </a:xfrm>
          <a:prstGeom prst="rect">
            <a:avLst/>
          </a:prstGeom>
          <a:solidFill>
            <a:srgbClr val="37609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Tahoma" pitchFamily="34" charset="0"/>
              </a:rPr>
              <a:t>Glassman, </a:t>
            </a:r>
            <a:r>
              <a:rPr lang="en-US" sz="2000" dirty="0" err="1">
                <a:latin typeface="Tahoma" pitchFamily="34" charset="0"/>
              </a:rPr>
              <a:t>Bridwell</a:t>
            </a:r>
            <a:r>
              <a:rPr lang="en-US" sz="2000" dirty="0">
                <a:latin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</a:rPr>
              <a:t>Dimar</a:t>
            </a:r>
            <a:r>
              <a:rPr lang="en-US" sz="2000" dirty="0">
                <a:latin typeface="Tahoma" pitchFamily="34" charset="0"/>
              </a:rPr>
              <a:t>, Horton, </a:t>
            </a:r>
            <a:r>
              <a:rPr lang="en-US" sz="2000" dirty="0" err="1">
                <a:latin typeface="Tahoma" pitchFamily="34" charset="0"/>
              </a:rPr>
              <a:t>Berven</a:t>
            </a:r>
            <a:r>
              <a:rPr lang="en-US" sz="2000" dirty="0">
                <a:latin typeface="Tahoma" pitchFamily="34" charset="0"/>
              </a:rPr>
              <a:t>, Schwab. SPINE 2005</a:t>
            </a:r>
          </a:p>
        </p:txBody>
      </p:sp>
      <p:sp>
        <p:nvSpPr>
          <p:cNvPr id="515078" name="AutoShape 6"/>
          <p:cNvSpPr>
            <a:spLocks noChangeArrowheads="1"/>
          </p:cNvSpPr>
          <p:nvPr/>
        </p:nvSpPr>
        <p:spPr bwMode="auto">
          <a:xfrm rot="5400000">
            <a:off x="2147888" y="2613025"/>
            <a:ext cx="1036637" cy="633413"/>
          </a:xfrm>
          <a:prstGeom prst="notchedRightArrow">
            <a:avLst>
              <a:gd name="adj1" fmla="val 50000"/>
              <a:gd name="adj2" fmla="val 40915"/>
            </a:avLst>
          </a:prstGeom>
          <a:solidFill>
            <a:srgbClr val="FF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1333500"/>
            <a:ext cx="22860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76200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en-US" sz="3000" spc="-1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0" y="65817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B.A.</a:t>
            </a:r>
          </a:p>
        </p:txBody>
      </p:sp>
      <p:sp>
        <p:nvSpPr>
          <p:cNvPr id="34826" name="Rectangle 2"/>
          <p:cNvSpPr txBox="1">
            <a:spLocks noChangeArrowheads="1"/>
          </p:cNvSpPr>
          <p:nvPr/>
        </p:nvSpPr>
        <p:spPr bwMode="auto">
          <a:xfrm>
            <a:off x="547688" y="1600200"/>
            <a:ext cx="7581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ahoma" charset="0"/>
                <a:cs typeface="MS PGothic" charset="0"/>
              </a:rPr>
              <a:t>Plumbline Shift Anteriorly</a:t>
            </a:r>
          </a:p>
        </p:txBody>
      </p:sp>
      <p:sp>
        <p:nvSpPr>
          <p:cNvPr id="13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CA#11014A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0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5" grpId="0"/>
      <p:bldP spid="515076" grpId="0"/>
      <p:bldP spid="5150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1925"/>
          </a:xfr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8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Criteria</a:t>
            </a:r>
          </a:p>
        </p:txBody>
      </p:sp>
      <p:sp>
        <p:nvSpPr>
          <p:cNvPr id="25190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14400" y="1431925"/>
            <a:ext cx="3749675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Normal=	</a:t>
            </a:r>
          </a:p>
          <a:p>
            <a:pPr lvl="1"/>
            <a:r>
              <a:rPr lang="en-US" smtClean="0">
                <a:latin typeface="Arial" charset="0"/>
                <a:ea typeface="Arial" charset="0"/>
                <a:cs typeface="Arial" charset="0"/>
              </a:rPr>
              <a:t>C7PL within 2 cm of post-superior sacral promintory</a:t>
            </a:r>
          </a:p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Sagittal Imbalance= C7PL &gt; 5cm anterior</a:t>
            </a:r>
          </a:p>
        </p:txBody>
      </p:sp>
      <p:pic>
        <p:nvPicPr>
          <p:cNvPr id="251908" name="Content Placeholder 4" descr="Sag Imb clinical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2014" r="-32014"/>
          <a:stretch>
            <a:fillRect/>
          </a:stretch>
        </p:blipFill>
        <p:spPr bwMode="auto">
          <a:xfrm>
            <a:off x="4933950" y="1447800"/>
            <a:ext cx="3749675" cy="4572000"/>
          </a:xfrm>
          <a:noFill/>
          <a:ln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CA#11014A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4490-EC5A-7244-9579-5EAA764FED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99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349375"/>
            <a:ext cx="8686800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Spine ’05: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Bridwell, Glassman,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Berven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298 adult deformity pts</a:t>
            </a:r>
          </a:p>
          <a:p>
            <a:pPr lvl="3"/>
            <a:r>
              <a:rPr lang="en-US" sz="1800" dirty="0">
                <a:latin typeface="Arial" charset="0"/>
                <a:ea typeface="Arial" charset="0"/>
                <a:cs typeface="Arial" charset="0"/>
                <a:sym typeface="Wingdings" charset="2"/>
              </a:rPr>
              <a:t>positive sag bal most highly correlated with adverse health outcomes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Spine ’05: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Bridwell, Glassman,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Berven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Schwab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Retrospective review of 752 pts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As C7pl increase, all measures of health status declines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Patients with relative lumbar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kyphosis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did much worse than those with normal LL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4640" y="6492875"/>
            <a:ext cx="2895600" cy="365125"/>
          </a:xfrm>
        </p:spPr>
        <p:txBody>
          <a:bodyPr/>
          <a:lstStyle/>
          <a:p>
            <a:r>
              <a:rPr lang="en-US" dirty="0" smtClean="0"/>
              <a:t>CA#11014A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74280" y="6356350"/>
            <a:ext cx="701040" cy="365125"/>
          </a:xfrm>
        </p:spPr>
        <p:txBody>
          <a:bodyPr/>
          <a:lstStyle/>
          <a:p>
            <a:fld id="{9B664490-EC5A-7244-9579-5EAA764FED3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49375"/>
          </a:xfrm>
          <a:solidFill>
            <a:srgbClr val="37609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5000">
                <a:solidFill>
                  <a:srgbClr val="DCE6F2"/>
                </a:solidFill>
                <a:latin typeface="Arial" charset="0"/>
                <a:ea typeface="Arial" charset="0"/>
                <a:cs typeface="Arial" charset="0"/>
              </a:rPr>
              <a:t>Impact of Sagittal imbalance</a:t>
            </a:r>
          </a:p>
        </p:txBody>
      </p:sp>
    </p:spTree>
    <p:extLst>
      <p:ext uri="{BB962C8B-B14F-4D97-AF65-F5344CB8AC3E}">
        <p14:creationId xmlns="" xmlns:p14="http://schemas.microsoft.com/office/powerpoint/2010/main" val="30409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1577</Words>
  <Application>Microsoft Office PowerPoint</Application>
  <PresentationFormat>On-screen Show (4:3)</PresentationFormat>
  <Paragraphs>572</Paragraphs>
  <Slides>56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Default Theme</vt:lpstr>
      <vt:lpstr>Key measurements for understanding spinal deformity</vt:lpstr>
      <vt:lpstr>FELLOWS?</vt:lpstr>
      <vt:lpstr>ALIGNMENT OBJECTIVES</vt:lpstr>
      <vt:lpstr>SAGITTAL IMBALANCE</vt:lpstr>
      <vt:lpstr>Slide 5</vt:lpstr>
      <vt:lpstr>Slide 6</vt:lpstr>
      <vt:lpstr>Slide 7</vt:lpstr>
      <vt:lpstr>Criteria</vt:lpstr>
      <vt:lpstr>Impact of Sagittal imbalance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ADULT CLINICAL</vt:lpstr>
      <vt:lpstr>ADULT CLINICAL</vt:lpstr>
      <vt:lpstr>Slide 19</vt:lpstr>
      <vt:lpstr>LORDOSIS</vt:lpstr>
      <vt:lpstr>Slide 21</vt:lpstr>
      <vt:lpstr>Slide 22</vt:lpstr>
      <vt:lpstr>Slide 23</vt:lpstr>
      <vt:lpstr>Pelvic Incidence and Lordosis</vt:lpstr>
      <vt:lpstr>Slide 25</vt:lpstr>
      <vt:lpstr>Pelvic Tilt</vt:lpstr>
      <vt:lpstr>Pelvic Tilt</vt:lpstr>
      <vt:lpstr>Importance of the Pelvis in Sagittal Plane Outcomes</vt:lpstr>
      <vt:lpstr>Slide 29</vt:lpstr>
      <vt:lpstr>Slide 30</vt:lpstr>
      <vt:lpstr>Slide 31</vt:lpstr>
      <vt:lpstr>SACRAL SLOPE</vt:lpstr>
      <vt:lpstr>SACRAL SLOPE</vt:lpstr>
      <vt:lpstr>Slide 34</vt:lpstr>
      <vt:lpstr>SVA</vt:lpstr>
      <vt:lpstr>ALIGNMENT OBJECTIVES</vt:lpstr>
      <vt:lpstr>Combined Assessment of Pelvic Tilt,  Pelvic Incidence/Lumbar Lordosis Mismatch and Sagittal Vertical Axis Predicts Disability in Adult Spinal Deformity  A Prospective Analysis</vt:lpstr>
      <vt:lpstr>Clinically Relevant x-ray parameters </vt:lpstr>
      <vt:lpstr>OBJECTIVE</vt:lpstr>
      <vt:lpstr>Study Design and data collection</vt:lpstr>
      <vt:lpstr>Statistical Analysis</vt:lpstr>
      <vt:lpstr>Demographic &amp; HRQOL</vt:lpstr>
      <vt:lpstr>3 most highly correlated parameters </vt:lpstr>
      <vt:lpstr>Prediction of Disability</vt:lpstr>
      <vt:lpstr>FELLOW???</vt:lpstr>
      <vt:lpstr>Slide 46</vt:lpstr>
      <vt:lpstr>Slide 47</vt:lpstr>
      <vt:lpstr>ALIGNMENT OBJECTIVES</vt:lpstr>
      <vt:lpstr>Slide 49</vt:lpstr>
      <vt:lpstr>Sagittal Imbalance and Gait</vt:lpstr>
      <vt:lpstr>Changes in Thoracic Kyphosis Negatively Impact Sagittal Alignment Following Lumbar Pedicle Subtraction Osteotomy</vt:lpstr>
      <vt:lpstr>Results – Entire group</vt:lpstr>
      <vt:lpstr>Group distribution</vt:lpstr>
      <vt:lpstr>Analysis of “unfavorable” RC</vt:lpstr>
      <vt:lpstr>PUTTING IT ALL TOGETHER</vt:lpstr>
      <vt:lpstr>THANK YOU</vt:lpstr>
    </vt:vector>
  </TitlesOfParts>
  <Company>San Diego Center for Spinal Disorders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measurements for understanding spinal deformity</dc:title>
  <dc:creator>Gregory Mundis</dc:creator>
  <cp:lastModifiedBy>swest03</cp:lastModifiedBy>
  <cp:revision>18</cp:revision>
  <dcterms:created xsi:type="dcterms:W3CDTF">2013-02-11T05:25:28Z</dcterms:created>
  <dcterms:modified xsi:type="dcterms:W3CDTF">2013-02-13T14:59:57Z</dcterms:modified>
</cp:coreProperties>
</file>