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3.xml" ContentType="application/vnd.openxmlformats-officedocument.them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15.xml" ContentType="application/vnd.openxmlformats-officedocument.presentationml.slideLayout+xml"/>
  <Default Extension="wmf" ContentType="image/x-wmf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3.xml" ContentType="application/vnd.openxmlformats-officedocument.presentationml.slideLayout+xml"/>
  <Default Extension="docx" ContentType="application/vnd.openxmlformats-officedocument.wordprocessingml.document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10.xml" ContentType="application/vnd.openxmlformats-officedocument.presentationml.slideLayout+xml"/>
  <Default Extension="vml" ContentType="application/vnd.openxmlformats-officedocument.vmlDrawing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slideLayouts/slideLayout16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4.xml" ContentType="application/vnd.openxmlformats-officedocument.presentationml.slideLayout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  <p:sldMasterId id="2147483675" r:id="rId2"/>
  </p:sldMasterIdLst>
  <p:notesMasterIdLst>
    <p:notesMasterId r:id="rId35"/>
  </p:notesMasterIdLst>
  <p:sldIdLst>
    <p:sldId id="283" r:id="rId3"/>
    <p:sldId id="257" r:id="rId4"/>
    <p:sldId id="258" r:id="rId5"/>
    <p:sldId id="259" r:id="rId6"/>
    <p:sldId id="284" r:id="rId7"/>
    <p:sldId id="260" r:id="rId8"/>
    <p:sldId id="261" r:id="rId9"/>
    <p:sldId id="286" r:id="rId10"/>
    <p:sldId id="287" r:id="rId11"/>
    <p:sldId id="289" r:id="rId12"/>
    <p:sldId id="290" r:id="rId13"/>
    <p:sldId id="262" r:id="rId14"/>
    <p:sldId id="263" r:id="rId15"/>
    <p:sldId id="264" r:id="rId16"/>
    <p:sldId id="265" r:id="rId17"/>
    <p:sldId id="285" r:id="rId18"/>
    <p:sldId id="266" r:id="rId19"/>
    <p:sldId id="267" r:id="rId20"/>
    <p:sldId id="268" r:id="rId21"/>
    <p:sldId id="269" r:id="rId22"/>
    <p:sldId id="270" r:id="rId23"/>
    <p:sldId id="271" r:id="rId24"/>
    <p:sldId id="272" r:id="rId25"/>
    <p:sldId id="273" r:id="rId26"/>
    <p:sldId id="274" r:id="rId27"/>
    <p:sldId id="275" r:id="rId28"/>
    <p:sldId id="276" r:id="rId29"/>
    <p:sldId id="277" r:id="rId30"/>
    <p:sldId id="278" r:id="rId31"/>
    <p:sldId id="281" r:id="rId32"/>
    <p:sldId id="282" r:id="rId33"/>
    <p:sldId id="288" r:id="rId34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2593" autoAdjust="0"/>
  </p:normalViewPr>
  <p:slideViewPr>
    <p:cSldViewPr snapToGrid="0" snapToObjects="1">
      <p:cViewPr varScale="1">
        <p:scale>
          <a:sx n="55" d="100"/>
          <a:sy n="55" d="100"/>
        </p:scale>
        <p:origin x="-846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napToGrid="0" snapToObjects="1">
      <p:cViewPr varScale="1">
        <p:scale>
          <a:sx n="51" d="100"/>
          <a:sy n="51" d="100"/>
        </p:scale>
        <p:origin x="-1884" y="-84"/>
      </p:cViewPr>
      <p:guideLst>
        <p:guide orient="horz" pos="2880"/>
        <p:guide pos="2160"/>
      </p:guideLst>
    </p:cSldViewPr>
  </p:notes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tableStyles" Target="tableStyles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notesMaster" Target="notesMasters/notesMaster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9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89DC6AB-0158-5241-847F-2C1628D136C3}" type="datetimeFigureOut">
              <a:rPr lang="en-US" smtClean="0"/>
              <a:pPr/>
              <a:t>2/13/2013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CC04363-A31D-BA4B-994C-CD5B2C758C2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="" xmlns:p14="http://schemas.microsoft.com/office/powerpoint/2010/main" val="40520106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670C715-0A68-0944-B69F-FEE12D92CE3E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="" xmlns:p14="http://schemas.microsoft.com/office/powerpoint/2010/main" val="136862338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file://localhost/C/%5CMy%20Documents%5Cpresentationphotos%5Cspine.jpg" TargetMode="External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ChangeArrowheads="1"/>
          </p:cNvSpPr>
          <p:nvPr/>
        </p:nvSpPr>
        <p:spPr bwMode="invGray">
          <a:xfrm>
            <a:off x="8809038" y="0"/>
            <a:ext cx="334962" cy="6858000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50000">
                <a:schemeClr val="hlink"/>
              </a:gs>
              <a:gs pos="100000">
                <a:schemeClr val="accent2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5" name="Freeform 3"/>
          <p:cNvSpPr>
            <a:spLocks/>
          </p:cNvSpPr>
          <p:nvPr/>
        </p:nvSpPr>
        <p:spPr bwMode="white">
          <a:xfrm>
            <a:off x="-9525" y="4489450"/>
            <a:ext cx="5754688" cy="2368550"/>
          </a:xfrm>
          <a:custGeom>
            <a:avLst/>
            <a:gdLst>
              <a:gd name="T0" fmla="*/ 0 w 3625"/>
              <a:gd name="T1" fmla="*/ 1491 h 1492"/>
              <a:gd name="T2" fmla="*/ 0 w 3625"/>
              <a:gd name="T3" fmla="*/ 0 h 1492"/>
              <a:gd name="T4" fmla="*/ 171 w 3625"/>
              <a:gd name="T5" fmla="*/ 3 h 1492"/>
              <a:gd name="T6" fmla="*/ 355 w 3625"/>
              <a:gd name="T7" fmla="*/ 9 h 1492"/>
              <a:gd name="T8" fmla="*/ 499 w 3625"/>
              <a:gd name="T9" fmla="*/ 21 h 1492"/>
              <a:gd name="T10" fmla="*/ 650 w 3625"/>
              <a:gd name="T11" fmla="*/ 36 h 1492"/>
              <a:gd name="T12" fmla="*/ 809 w 3625"/>
              <a:gd name="T13" fmla="*/ 54 h 1492"/>
              <a:gd name="T14" fmla="*/ 957 w 3625"/>
              <a:gd name="T15" fmla="*/ 78 h 1492"/>
              <a:gd name="T16" fmla="*/ 1119 w 3625"/>
              <a:gd name="T17" fmla="*/ 105 h 1492"/>
              <a:gd name="T18" fmla="*/ 1261 w 3625"/>
              <a:gd name="T19" fmla="*/ 133 h 1492"/>
              <a:gd name="T20" fmla="*/ 1441 w 3625"/>
              <a:gd name="T21" fmla="*/ 175 h 1492"/>
              <a:gd name="T22" fmla="*/ 1598 w 3625"/>
              <a:gd name="T23" fmla="*/ 217 h 1492"/>
              <a:gd name="T24" fmla="*/ 1763 w 3625"/>
              <a:gd name="T25" fmla="*/ 269 h 1492"/>
              <a:gd name="T26" fmla="*/ 1887 w 3625"/>
              <a:gd name="T27" fmla="*/ 308 h 1492"/>
              <a:gd name="T28" fmla="*/ 2085 w 3625"/>
              <a:gd name="T29" fmla="*/ 384 h 1492"/>
              <a:gd name="T30" fmla="*/ 2230 w 3625"/>
              <a:gd name="T31" fmla="*/ 444 h 1492"/>
              <a:gd name="T32" fmla="*/ 2456 w 3625"/>
              <a:gd name="T33" fmla="*/ 547 h 1492"/>
              <a:gd name="T34" fmla="*/ 2666 w 3625"/>
              <a:gd name="T35" fmla="*/ 662 h 1492"/>
              <a:gd name="T36" fmla="*/ 2859 w 3625"/>
              <a:gd name="T37" fmla="*/ 786 h 1492"/>
              <a:gd name="T38" fmla="*/ 3046 w 3625"/>
              <a:gd name="T39" fmla="*/ 920 h 1492"/>
              <a:gd name="T40" fmla="*/ 3193 w 3625"/>
              <a:gd name="T41" fmla="*/ 1038 h 1492"/>
              <a:gd name="T42" fmla="*/ 3332 w 3625"/>
              <a:gd name="T43" fmla="*/ 1168 h 1492"/>
              <a:gd name="T44" fmla="*/ 3440 w 3625"/>
              <a:gd name="T45" fmla="*/ 1280 h 1492"/>
              <a:gd name="T46" fmla="*/ 3524 w 3625"/>
              <a:gd name="T47" fmla="*/ 1380 h 1492"/>
              <a:gd name="T48" fmla="*/ 3624 w 3625"/>
              <a:gd name="T49" fmla="*/ 1491 h 1492"/>
              <a:gd name="T50" fmla="*/ 3608 w 3625"/>
              <a:gd name="T51" fmla="*/ 1491 h 1492"/>
              <a:gd name="T52" fmla="*/ 0 w 3625"/>
              <a:gd name="T53" fmla="*/ 1491 h 149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</a:cxnLst>
            <a:rect l="0" t="0" r="r" b="b"/>
            <a:pathLst>
              <a:path w="3625" h="1492">
                <a:moveTo>
                  <a:pt x="0" y="1491"/>
                </a:moveTo>
                <a:lnTo>
                  <a:pt x="0" y="0"/>
                </a:lnTo>
                <a:lnTo>
                  <a:pt x="171" y="3"/>
                </a:lnTo>
                <a:lnTo>
                  <a:pt x="355" y="9"/>
                </a:lnTo>
                <a:lnTo>
                  <a:pt x="499" y="21"/>
                </a:lnTo>
                <a:lnTo>
                  <a:pt x="650" y="36"/>
                </a:lnTo>
                <a:lnTo>
                  <a:pt x="809" y="54"/>
                </a:lnTo>
                <a:lnTo>
                  <a:pt x="957" y="78"/>
                </a:lnTo>
                <a:lnTo>
                  <a:pt x="1119" y="105"/>
                </a:lnTo>
                <a:lnTo>
                  <a:pt x="1261" y="133"/>
                </a:lnTo>
                <a:lnTo>
                  <a:pt x="1441" y="175"/>
                </a:lnTo>
                <a:lnTo>
                  <a:pt x="1598" y="217"/>
                </a:lnTo>
                <a:lnTo>
                  <a:pt x="1763" y="269"/>
                </a:lnTo>
                <a:lnTo>
                  <a:pt x="1887" y="308"/>
                </a:lnTo>
                <a:lnTo>
                  <a:pt x="2085" y="384"/>
                </a:lnTo>
                <a:lnTo>
                  <a:pt x="2230" y="444"/>
                </a:lnTo>
                <a:lnTo>
                  <a:pt x="2456" y="547"/>
                </a:lnTo>
                <a:lnTo>
                  <a:pt x="2666" y="662"/>
                </a:lnTo>
                <a:lnTo>
                  <a:pt x="2859" y="786"/>
                </a:lnTo>
                <a:lnTo>
                  <a:pt x="3046" y="920"/>
                </a:lnTo>
                <a:lnTo>
                  <a:pt x="3193" y="1038"/>
                </a:lnTo>
                <a:lnTo>
                  <a:pt x="3332" y="1168"/>
                </a:lnTo>
                <a:lnTo>
                  <a:pt x="3440" y="1280"/>
                </a:lnTo>
                <a:lnTo>
                  <a:pt x="3524" y="1380"/>
                </a:lnTo>
                <a:lnTo>
                  <a:pt x="3624" y="1491"/>
                </a:lnTo>
                <a:lnTo>
                  <a:pt x="3608" y="1491"/>
                </a:lnTo>
                <a:lnTo>
                  <a:pt x="0" y="1491"/>
                </a:lnTo>
              </a:path>
            </a:pathLst>
          </a:cu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6" name="Freeform 4"/>
          <p:cNvSpPr>
            <a:spLocks/>
          </p:cNvSpPr>
          <p:nvPr/>
        </p:nvSpPr>
        <p:spPr bwMode="white">
          <a:xfrm>
            <a:off x="3" y="3817944"/>
            <a:ext cx="8164513" cy="3019425"/>
          </a:xfrm>
          <a:custGeom>
            <a:avLst/>
            <a:gdLst>
              <a:gd name="T0" fmla="*/ 2718 w 5143"/>
              <a:gd name="T1" fmla="*/ 405 h 1902"/>
              <a:gd name="T2" fmla="*/ 2466 w 5143"/>
              <a:gd name="T3" fmla="*/ 333 h 1902"/>
              <a:gd name="T4" fmla="*/ 2202 w 5143"/>
              <a:gd name="T5" fmla="*/ 261 h 1902"/>
              <a:gd name="T6" fmla="*/ 1929 w 5143"/>
              <a:gd name="T7" fmla="*/ 198 h 1902"/>
              <a:gd name="T8" fmla="*/ 1695 w 5143"/>
              <a:gd name="T9" fmla="*/ 153 h 1902"/>
              <a:gd name="T10" fmla="*/ 1434 w 5143"/>
              <a:gd name="T11" fmla="*/ 111 h 1902"/>
              <a:gd name="T12" fmla="*/ 1188 w 5143"/>
              <a:gd name="T13" fmla="*/ 75 h 1902"/>
              <a:gd name="T14" fmla="*/ 957 w 5143"/>
              <a:gd name="T15" fmla="*/ 48 h 1902"/>
              <a:gd name="T16" fmla="*/ 747 w 5143"/>
              <a:gd name="T17" fmla="*/ 30 h 1902"/>
              <a:gd name="T18" fmla="*/ 501 w 5143"/>
              <a:gd name="T19" fmla="*/ 15 h 1902"/>
              <a:gd name="T20" fmla="*/ 246 w 5143"/>
              <a:gd name="T21" fmla="*/ 3 h 1902"/>
              <a:gd name="T22" fmla="*/ 0 w 5143"/>
              <a:gd name="T23" fmla="*/ 0 h 1902"/>
              <a:gd name="T24" fmla="*/ 0 w 5143"/>
              <a:gd name="T25" fmla="*/ 275 h 1902"/>
              <a:gd name="T26" fmla="*/ 0 w 5143"/>
              <a:gd name="T27" fmla="*/ 345 h 1902"/>
              <a:gd name="T28" fmla="*/ 0 w 5143"/>
              <a:gd name="T29" fmla="*/ 275 h 1902"/>
              <a:gd name="T30" fmla="*/ 0 w 5143"/>
              <a:gd name="T31" fmla="*/ 342 h 1902"/>
              <a:gd name="T32" fmla="*/ 339 w 5143"/>
              <a:gd name="T33" fmla="*/ 351 h 1902"/>
              <a:gd name="T34" fmla="*/ 606 w 5143"/>
              <a:gd name="T35" fmla="*/ 372 h 1902"/>
              <a:gd name="T36" fmla="*/ 852 w 5143"/>
              <a:gd name="T37" fmla="*/ 399 h 1902"/>
              <a:gd name="T38" fmla="*/ 1068 w 5143"/>
              <a:gd name="T39" fmla="*/ 435 h 1902"/>
              <a:gd name="T40" fmla="*/ 1275 w 5143"/>
              <a:gd name="T41" fmla="*/ 474 h 1902"/>
              <a:gd name="T42" fmla="*/ 1545 w 5143"/>
              <a:gd name="T43" fmla="*/ 540 h 1902"/>
              <a:gd name="T44" fmla="*/ 1761 w 5143"/>
              <a:gd name="T45" fmla="*/ 603 h 1902"/>
              <a:gd name="T46" fmla="*/ 1971 w 5143"/>
              <a:gd name="T47" fmla="*/ 678 h 1902"/>
              <a:gd name="T48" fmla="*/ 2166 w 5143"/>
              <a:gd name="T49" fmla="*/ 747 h 1902"/>
              <a:gd name="T50" fmla="*/ 2397 w 5143"/>
              <a:gd name="T51" fmla="*/ 852 h 1902"/>
              <a:gd name="T52" fmla="*/ 2613 w 5143"/>
              <a:gd name="T53" fmla="*/ 960 h 1902"/>
              <a:gd name="T54" fmla="*/ 2832 w 5143"/>
              <a:gd name="T55" fmla="*/ 1095 h 1902"/>
              <a:gd name="T56" fmla="*/ 3012 w 5143"/>
              <a:gd name="T57" fmla="*/ 1212 h 1902"/>
              <a:gd name="T58" fmla="*/ 3186 w 5143"/>
              <a:gd name="T59" fmla="*/ 1347 h 1902"/>
              <a:gd name="T60" fmla="*/ 3351 w 5143"/>
              <a:gd name="T61" fmla="*/ 1497 h 1902"/>
              <a:gd name="T62" fmla="*/ 3480 w 5143"/>
              <a:gd name="T63" fmla="*/ 1629 h 1902"/>
              <a:gd name="T64" fmla="*/ 3612 w 5143"/>
              <a:gd name="T65" fmla="*/ 1785 h 1902"/>
              <a:gd name="T66" fmla="*/ 3699 w 5143"/>
              <a:gd name="T67" fmla="*/ 1901 h 1902"/>
              <a:gd name="T68" fmla="*/ 5142 w 5143"/>
              <a:gd name="T69" fmla="*/ 1901 h 1902"/>
              <a:gd name="T70" fmla="*/ 5076 w 5143"/>
              <a:gd name="T71" fmla="*/ 1827 h 1902"/>
              <a:gd name="T72" fmla="*/ 4968 w 5143"/>
              <a:gd name="T73" fmla="*/ 1707 h 1902"/>
              <a:gd name="T74" fmla="*/ 4797 w 5143"/>
              <a:gd name="T75" fmla="*/ 1539 h 1902"/>
              <a:gd name="T76" fmla="*/ 4617 w 5143"/>
              <a:gd name="T77" fmla="*/ 1383 h 1902"/>
              <a:gd name="T78" fmla="*/ 4410 w 5143"/>
              <a:gd name="T79" fmla="*/ 1221 h 1902"/>
              <a:gd name="T80" fmla="*/ 4185 w 5143"/>
              <a:gd name="T81" fmla="*/ 1071 h 1902"/>
              <a:gd name="T82" fmla="*/ 3960 w 5143"/>
              <a:gd name="T83" fmla="*/ 939 h 1902"/>
              <a:gd name="T84" fmla="*/ 3708 w 5143"/>
              <a:gd name="T85" fmla="*/ 801 h 1902"/>
              <a:gd name="T86" fmla="*/ 3492 w 5143"/>
              <a:gd name="T87" fmla="*/ 702 h 1902"/>
              <a:gd name="T88" fmla="*/ 3231 w 5143"/>
              <a:gd name="T89" fmla="*/ 588 h 1902"/>
              <a:gd name="T90" fmla="*/ 2964 w 5143"/>
              <a:gd name="T91" fmla="*/ 489 h 1902"/>
              <a:gd name="T92" fmla="*/ 2718 w 5143"/>
              <a:gd name="T93" fmla="*/ 405 h 190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</a:cxnLst>
            <a:rect l="0" t="0" r="r" b="b"/>
            <a:pathLst>
              <a:path w="5143" h="1902">
                <a:moveTo>
                  <a:pt x="2718" y="405"/>
                </a:moveTo>
                <a:lnTo>
                  <a:pt x="2466" y="333"/>
                </a:lnTo>
                <a:lnTo>
                  <a:pt x="2202" y="261"/>
                </a:lnTo>
                <a:lnTo>
                  <a:pt x="1929" y="198"/>
                </a:lnTo>
                <a:lnTo>
                  <a:pt x="1695" y="153"/>
                </a:lnTo>
                <a:lnTo>
                  <a:pt x="1434" y="111"/>
                </a:lnTo>
                <a:lnTo>
                  <a:pt x="1188" y="75"/>
                </a:lnTo>
                <a:lnTo>
                  <a:pt x="957" y="48"/>
                </a:lnTo>
                <a:lnTo>
                  <a:pt x="747" y="30"/>
                </a:lnTo>
                <a:lnTo>
                  <a:pt x="501" y="15"/>
                </a:lnTo>
                <a:lnTo>
                  <a:pt x="246" y="3"/>
                </a:lnTo>
                <a:lnTo>
                  <a:pt x="0" y="0"/>
                </a:lnTo>
                <a:lnTo>
                  <a:pt x="0" y="275"/>
                </a:lnTo>
                <a:lnTo>
                  <a:pt x="0" y="345"/>
                </a:lnTo>
                <a:lnTo>
                  <a:pt x="0" y="275"/>
                </a:lnTo>
                <a:lnTo>
                  <a:pt x="0" y="342"/>
                </a:lnTo>
                <a:lnTo>
                  <a:pt x="339" y="351"/>
                </a:lnTo>
                <a:lnTo>
                  <a:pt x="606" y="372"/>
                </a:lnTo>
                <a:lnTo>
                  <a:pt x="852" y="399"/>
                </a:lnTo>
                <a:lnTo>
                  <a:pt x="1068" y="435"/>
                </a:lnTo>
                <a:lnTo>
                  <a:pt x="1275" y="474"/>
                </a:lnTo>
                <a:lnTo>
                  <a:pt x="1545" y="540"/>
                </a:lnTo>
                <a:lnTo>
                  <a:pt x="1761" y="603"/>
                </a:lnTo>
                <a:lnTo>
                  <a:pt x="1971" y="678"/>
                </a:lnTo>
                <a:lnTo>
                  <a:pt x="2166" y="747"/>
                </a:lnTo>
                <a:lnTo>
                  <a:pt x="2397" y="852"/>
                </a:lnTo>
                <a:lnTo>
                  <a:pt x="2613" y="960"/>
                </a:lnTo>
                <a:lnTo>
                  <a:pt x="2832" y="1095"/>
                </a:lnTo>
                <a:lnTo>
                  <a:pt x="3012" y="1212"/>
                </a:lnTo>
                <a:lnTo>
                  <a:pt x="3186" y="1347"/>
                </a:lnTo>
                <a:lnTo>
                  <a:pt x="3351" y="1497"/>
                </a:lnTo>
                <a:lnTo>
                  <a:pt x="3480" y="1629"/>
                </a:lnTo>
                <a:lnTo>
                  <a:pt x="3612" y="1785"/>
                </a:lnTo>
                <a:lnTo>
                  <a:pt x="3699" y="1901"/>
                </a:lnTo>
                <a:lnTo>
                  <a:pt x="5142" y="1901"/>
                </a:lnTo>
                <a:lnTo>
                  <a:pt x="5076" y="1827"/>
                </a:lnTo>
                <a:lnTo>
                  <a:pt x="4968" y="1707"/>
                </a:lnTo>
                <a:lnTo>
                  <a:pt x="4797" y="1539"/>
                </a:lnTo>
                <a:lnTo>
                  <a:pt x="4617" y="1383"/>
                </a:lnTo>
                <a:lnTo>
                  <a:pt x="4410" y="1221"/>
                </a:lnTo>
                <a:lnTo>
                  <a:pt x="4185" y="1071"/>
                </a:lnTo>
                <a:lnTo>
                  <a:pt x="3960" y="939"/>
                </a:lnTo>
                <a:lnTo>
                  <a:pt x="3708" y="801"/>
                </a:lnTo>
                <a:lnTo>
                  <a:pt x="3492" y="702"/>
                </a:lnTo>
                <a:lnTo>
                  <a:pt x="3231" y="588"/>
                </a:lnTo>
                <a:lnTo>
                  <a:pt x="2964" y="489"/>
                </a:lnTo>
                <a:lnTo>
                  <a:pt x="2718" y="405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7" name="Freeform 5"/>
          <p:cNvSpPr>
            <a:spLocks/>
          </p:cNvSpPr>
          <p:nvPr/>
        </p:nvSpPr>
        <p:spPr bwMode="white">
          <a:xfrm>
            <a:off x="0" y="3146425"/>
            <a:ext cx="9144000" cy="3690938"/>
          </a:xfrm>
          <a:custGeom>
            <a:avLst/>
            <a:gdLst>
              <a:gd name="T0" fmla="*/ 0 w 5760"/>
              <a:gd name="T1" fmla="*/ 0 h 2325"/>
              <a:gd name="T2" fmla="*/ 0 w 5760"/>
              <a:gd name="T3" fmla="*/ 339 h 2325"/>
              <a:gd name="T4" fmla="*/ 558 w 5760"/>
              <a:gd name="T5" fmla="*/ 357 h 2325"/>
              <a:gd name="T6" fmla="*/ 807 w 5760"/>
              <a:gd name="T7" fmla="*/ 375 h 2325"/>
              <a:gd name="T8" fmla="*/ 1056 w 5760"/>
              <a:gd name="T9" fmla="*/ 399 h 2325"/>
              <a:gd name="T10" fmla="*/ 1272 w 5760"/>
              <a:gd name="T11" fmla="*/ 426 h 2325"/>
              <a:gd name="T12" fmla="*/ 1539 w 5760"/>
              <a:gd name="T13" fmla="*/ 465 h 2325"/>
              <a:gd name="T14" fmla="*/ 1791 w 5760"/>
              <a:gd name="T15" fmla="*/ 510 h 2325"/>
              <a:gd name="T16" fmla="*/ 2076 w 5760"/>
              <a:gd name="T17" fmla="*/ 570 h 2325"/>
              <a:gd name="T18" fmla="*/ 2334 w 5760"/>
              <a:gd name="T19" fmla="*/ 630 h 2325"/>
              <a:gd name="T20" fmla="*/ 2544 w 5760"/>
              <a:gd name="T21" fmla="*/ 687 h 2325"/>
              <a:gd name="T22" fmla="*/ 2775 w 5760"/>
              <a:gd name="T23" fmla="*/ 759 h 2325"/>
              <a:gd name="T24" fmla="*/ 3003 w 5760"/>
              <a:gd name="T25" fmla="*/ 837 h 2325"/>
              <a:gd name="T26" fmla="*/ 3231 w 5760"/>
              <a:gd name="T27" fmla="*/ 924 h 2325"/>
              <a:gd name="T28" fmla="*/ 3438 w 5760"/>
              <a:gd name="T29" fmla="*/ 1005 h 2325"/>
              <a:gd name="T30" fmla="*/ 3663 w 5760"/>
              <a:gd name="T31" fmla="*/ 1110 h 2325"/>
              <a:gd name="T32" fmla="*/ 3903 w 5760"/>
              <a:gd name="T33" fmla="*/ 1233 h 2325"/>
              <a:gd name="T34" fmla="*/ 4149 w 5760"/>
              <a:gd name="T35" fmla="*/ 1374 h 2325"/>
              <a:gd name="T36" fmla="*/ 4353 w 5760"/>
              <a:gd name="T37" fmla="*/ 1506 h 2325"/>
              <a:gd name="T38" fmla="*/ 4491 w 5760"/>
              <a:gd name="T39" fmla="*/ 1602 h 2325"/>
              <a:gd name="T40" fmla="*/ 4668 w 5760"/>
              <a:gd name="T41" fmla="*/ 1740 h 2325"/>
              <a:gd name="T42" fmla="*/ 4824 w 5760"/>
              <a:gd name="T43" fmla="*/ 1875 h 2325"/>
              <a:gd name="T44" fmla="*/ 4968 w 5760"/>
              <a:gd name="T45" fmla="*/ 2016 h 2325"/>
              <a:gd name="T46" fmla="*/ 5100 w 5760"/>
              <a:gd name="T47" fmla="*/ 2154 h 2325"/>
              <a:gd name="T48" fmla="*/ 5238 w 5760"/>
              <a:gd name="T49" fmla="*/ 2324 h 2325"/>
              <a:gd name="T50" fmla="*/ 5759 w 5760"/>
              <a:gd name="T51" fmla="*/ 2324 h 2325"/>
              <a:gd name="T52" fmla="*/ 5759 w 5760"/>
              <a:gd name="T53" fmla="*/ 1245 h 2325"/>
              <a:gd name="T54" fmla="*/ 5580 w 5760"/>
              <a:gd name="T55" fmla="*/ 1119 h 2325"/>
              <a:gd name="T56" fmla="*/ 5400 w 5760"/>
              <a:gd name="T57" fmla="*/ 1020 h 2325"/>
              <a:gd name="T58" fmla="*/ 5205 w 5760"/>
              <a:gd name="T59" fmla="*/ 918 h 2325"/>
              <a:gd name="T60" fmla="*/ 5031 w 5760"/>
              <a:gd name="T61" fmla="*/ 837 h 2325"/>
              <a:gd name="T62" fmla="*/ 4866 w 5760"/>
              <a:gd name="T63" fmla="*/ 771 h 2325"/>
              <a:gd name="T64" fmla="*/ 4710 w 5760"/>
              <a:gd name="T65" fmla="*/ 711 h 2325"/>
              <a:gd name="T66" fmla="*/ 4545 w 5760"/>
              <a:gd name="T67" fmla="*/ 651 h 2325"/>
              <a:gd name="T68" fmla="*/ 4386 w 5760"/>
              <a:gd name="T69" fmla="*/ 600 h 2325"/>
              <a:gd name="T70" fmla="*/ 4248 w 5760"/>
              <a:gd name="T71" fmla="*/ 552 h 2325"/>
              <a:gd name="T72" fmla="*/ 3993 w 5760"/>
              <a:gd name="T73" fmla="*/ 483 h 2325"/>
              <a:gd name="T74" fmla="*/ 3777 w 5760"/>
              <a:gd name="T75" fmla="*/ 423 h 2325"/>
              <a:gd name="T76" fmla="*/ 3564 w 5760"/>
              <a:gd name="T77" fmla="*/ 375 h 2325"/>
              <a:gd name="T78" fmla="*/ 3282 w 5760"/>
              <a:gd name="T79" fmla="*/ 312 h 2325"/>
              <a:gd name="T80" fmla="*/ 3003 w 5760"/>
              <a:gd name="T81" fmla="*/ 261 h 2325"/>
              <a:gd name="T82" fmla="*/ 2733 w 5760"/>
              <a:gd name="T83" fmla="*/ 213 h 2325"/>
              <a:gd name="T84" fmla="*/ 2451 w 5760"/>
              <a:gd name="T85" fmla="*/ 171 h 2325"/>
              <a:gd name="T86" fmla="*/ 2211 w 5760"/>
              <a:gd name="T87" fmla="*/ 138 h 2325"/>
              <a:gd name="T88" fmla="*/ 1974 w 5760"/>
              <a:gd name="T89" fmla="*/ 108 h 2325"/>
              <a:gd name="T90" fmla="*/ 1665 w 5760"/>
              <a:gd name="T91" fmla="*/ 81 h 2325"/>
              <a:gd name="T92" fmla="*/ 1437 w 5760"/>
              <a:gd name="T93" fmla="*/ 60 h 2325"/>
              <a:gd name="T94" fmla="*/ 1125 w 5760"/>
              <a:gd name="T95" fmla="*/ 36 h 2325"/>
              <a:gd name="T96" fmla="*/ 828 w 5760"/>
              <a:gd name="T97" fmla="*/ 21 h 2325"/>
              <a:gd name="T98" fmla="*/ 558 w 5760"/>
              <a:gd name="T99" fmla="*/ 12 h 2325"/>
              <a:gd name="T100" fmla="*/ 282 w 5760"/>
              <a:gd name="T101" fmla="*/ 3 h 2325"/>
              <a:gd name="T102" fmla="*/ 0 w 5760"/>
              <a:gd name="T103" fmla="*/ 0 h 2325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</a:cxnLst>
            <a:rect l="0" t="0" r="r" b="b"/>
            <a:pathLst>
              <a:path w="5760" h="2325">
                <a:moveTo>
                  <a:pt x="0" y="0"/>
                </a:moveTo>
                <a:lnTo>
                  <a:pt x="0" y="339"/>
                </a:lnTo>
                <a:lnTo>
                  <a:pt x="558" y="357"/>
                </a:lnTo>
                <a:lnTo>
                  <a:pt x="807" y="375"/>
                </a:lnTo>
                <a:lnTo>
                  <a:pt x="1056" y="399"/>
                </a:lnTo>
                <a:lnTo>
                  <a:pt x="1272" y="426"/>
                </a:lnTo>
                <a:lnTo>
                  <a:pt x="1539" y="465"/>
                </a:lnTo>
                <a:lnTo>
                  <a:pt x="1791" y="510"/>
                </a:lnTo>
                <a:lnTo>
                  <a:pt x="2076" y="570"/>
                </a:lnTo>
                <a:lnTo>
                  <a:pt x="2334" y="630"/>
                </a:lnTo>
                <a:lnTo>
                  <a:pt x="2544" y="687"/>
                </a:lnTo>
                <a:lnTo>
                  <a:pt x="2775" y="759"/>
                </a:lnTo>
                <a:lnTo>
                  <a:pt x="3003" y="837"/>
                </a:lnTo>
                <a:lnTo>
                  <a:pt x="3231" y="924"/>
                </a:lnTo>
                <a:lnTo>
                  <a:pt x="3438" y="1005"/>
                </a:lnTo>
                <a:lnTo>
                  <a:pt x="3663" y="1110"/>
                </a:lnTo>
                <a:lnTo>
                  <a:pt x="3903" y="1233"/>
                </a:lnTo>
                <a:lnTo>
                  <a:pt x="4149" y="1374"/>
                </a:lnTo>
                <a:lnTo>
                  <a:pt x="4353" y="1506"/>
                </a:lnTo>
                <a:lnTo>
                  <a:pt x="4491" y="1602"/>
                </a:lnTo>
                <a:lnTo>
                  <a:pt x="4668" y="1740"/>
                </a:lnTo>
                <a:lnTo>
                  <a:pt x="4824" y="1875"/>
                </a:lnTo>
                <a:lnTo>
                  <a:pt x="4968" y="2016"/>
                </a:lnTo>
                <a:lnTo>
                  <a:pt x="5100" y="2154"/>
                </a:lnTo>
                <a:lnTo>
                  <a:pt x="5238" y="2324"/>
                </a:lnTo>
                <a:lnTo>
                  <a:pt x="5759" y="2324"/>
                </a:lnTo>
                <a:lnTo>
                  <a:pt x="5759" y="1245"/>
                </a:lnTo>
                <a:lnTo>
                  <a:pt x="5580" y="1119"/>
                </a:lnTo>
                <a:lnTo>
                  <a:pt x="5400" y="1020"/>
                </a:lnTo>
                <a:lnTo>
                  <a:pt x="5205" y="918"/>
                </a:lnTo>
                <a:lnTo>
                  <a:pt x="5031" y="837"/>
                </a:lnTo>
                <a:lnTo>
                  <a:pt x="4866" y="771"/>
                </a:lnTo>
                <a:lnTo>
                  <a:pt x="4710" y="711"/>
                </a:lnTo>
                <a:lnTo>
                  <a:pt x="4545" y="651"/>
                </a:lnTo>
                <a:lnTo>
                  <a:pt x="4386" y="600"/>
                </a:lnTo>
                <a:lnTo>
                  <a:pt x="4248" y="552"/>
                </a:lnTo>
                <a:lnTo>
                  <a:pt x="3993" y="483"/>
                </a:lnTo>
                <a:lnTo>
                  <a:pt x="3777" y="423"/>
                </a:lnTo>
                <a:lnTo>
                  <a:pt x="3564" y="375"/>
                </a:lnTo>
                <a:lnTo>
                  <a:pt x="3282" y="312"/>
                </a:lnTo>
                <a:lnTo>
                  <a:pt x="3003" y="261"/>
                </a:lnTo>
                <a:lnTo>
                  <a:pt x="2733" y="213"/>
                </a:lnTo>
                <a:lnTo>
                  <a:pt x="2451" y="171"/>
                </a:lnTo>
                <a:lnTo>
                  <a:pt x="2211" y="138"/>
                </a:lnTo>
                <a:lnTo>
                  <a:pt x="1974" y="108"/>
                </a:lnTo>
                <a:lnTo>
                  <a:pt x="1665" y="81"/>
                </a:lnTo>
                <a:lnTo>
                  <a:pt x="1437" y="60"/>
                </a:lnTo>
                <a:lnTo>
                  <a:pt x="1125" y="36"/>
                </a:lnTo>
                <a:lnTo>
                  <a:pt x="828" y="21"/>
                </a:lnTo>
                <a:lnTo>
                  <a:pt x="558" y="12"/>
                </a:lnTo>
                <a:lnTo>
                  <a:pt x="282" y="3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8" name="Freeform 6"/>
          <p:cNvSpPr>
            <a:spLocks/>
          </p:cNvSpPr>
          <p:nvPr/>
        </p:nvSpPr>
        <p:spPr bwMode="white">
          <a:xfrm>
            <a:off x="0" y="2460625"/>
            <a:ext cx="9144000" cy="2497138"/>
          </a:xfrm>
          <a:custGeom>
            <a:avLst/>
            <a:gdLst>
              <a:gd name="T0" fmla="*/ 0 w 5760"/>
              <a:gd name="T1" fmla="*/ 0 h 1573"/>
              <a:gd name="T2" fmla="*/ 0 w 5760"/>
              <a:gd name="T3" fmla="*/ 351 h 1573"/>
              <a:gd name="T4" fmla="*/ 282 w 5760"/>
              <a:gd name="T5" fmla="*/ 357 h 1573"/>
              <a:gd name="T6" fmla="*/ 627 w 5760"/>
              <a:gd name="T7" fmla="*/ 363 h 1573"/>
              <a:gd name="T8" fmla="*/ 960 w 5760"/>
              <a:gd name="T9" fmla="*/ 375 h 1573"/>
              <a:gd name="T10" fmla="*/ 1218 w 5760"/>
              <a:gd name="T11" fmla="*/ 393 h 1573"/>
              <a:gd name="T12" fmla="*/ 1470 w 5760"/>
              <a:gd name="T13" fmla="*/ 411 h 1573"/>
              <a:gd name="T14" fmla="*/ 1746 w 5760"/>
              <a:gd name="T15" fmla="*/ 435 h 1573"/>
              <a:gd name="T16" fmla="*/ 2022 w 5760"/>
              <a:gd name="T17" fmla="*/ 462 h 1573"/>
              <a:gd name="T18" fmla="*/ 2340 w 5760"/>
              <a:gd name="T19" fmla="*/ 504 h 1573"/>
              <a:gd name="T20" fmla="*/ 2664 w 5760"/>
              <a:gd name="T21" fmla="*/ 549 h 1573"/>
              <a:gd name="T22" fmla="*/ 2952 w 5760"/>
              <a:gd name="T23" fmla="*/ 597 h 1573"/>
              <a:gd name="T24" fmla="*/ 3225 w 5760"/>
              <a:gd name="T25" fmla="*/ 648 h 1573"/>
              <a:gd name="T26" fmla="*/ 3513 w 5760"/>
              <a:gd name="T27" fmla="*/ 708 h 1573"/>
              <a:gd name="T28" fmla="*/ 3693 w 5760"/>
              <a:gd name="T29" fmla="*/ 750 h 1573"/>
              <a:gd name="T30" fmla="*/ 3936 w 5760"/>
              <a:gd name="T31" fmla="*/ 810 h 1573"/>
              <a:gd name="T32" fmla="*/ 4095 w 5760"/>
              <a:gd name="T33" fmla="*/ 855 h 1573"/>
              <a:gd name="T34" fmla="*/ 4281 w 5760"/>
              <a:gd name="T35" fmla="*/ 909 h 1573"/>
              <a:gd name="T36" fmla="*/ 4503 w 5760"/>
              <a:gd name="T37" fmla="*/ 981 h 1573"/>
              <a:gd name="T38" fmla="*/ 4704 w 5760"/>
              <a:gd name="T39" fmla="*/ 1053 h 1573"/>
              <a:gd name="T40" fmla="*/ 4911 w 5760"/>
              <a:gd name="T41" fmla="*/ 1131 h 1573"/>
              <a:gd name="T42" fmla="*/ 5073 w 5760"/>
              <a:gd name="T43" fmla="*/ 1197 h 1573"/>
              <a:gd name="T44" fmla="*/ 5256 w 5760"/>
              <a:gd name="T45" fmla="*/ 1281 h 1573"/>
              <a:gd name="T46" fmla="*/ 5475 w 5760"/>
              <a:gd name="T47" fmla="*/ 1401 h 1573"/>
              <a:gd name="T48" fmla="*/ 5628 w 5760"/>
              <a:gd name="T49" fmla="*/ 1482 h 1573"/>
              <a:gd name="T50" fmla="*/ 5759 w 5760"/>
              <a:gd name="T51" fmla="*/ 1572 h 1573"/>
              <a:gd name="T52" fmla="*/ 5759 w 5760"/>
              <a:gd name="T53" fmla="*/ 633 h 1573"/>
              <a:gd name="T54" fmla="*/ 5493 w 5760"/>
              <a:gd name="T55" fmla="*/ 570 h 1573"/>
              <a:gd name="T56" fmla="*/ 5214 w 5760"/>
              <a:gd name="T57" fmla="*/ 501 h 1573"/>
              <a:gd name="T58" fmla="*/ 4950 w 5760"/>
              <a:gd name="T59" fmla="*/ 444 h 1573"/>
              <a:gd name="T60" fmla="*/ 4701 w 5760"/>
              <a:gd name="T61" fmla="*/ 396 h 1573"/>
              <a:gd name="T62" fmla="*/ 4425 w 5760"/>
              <a:gd name="T63" fmla="*/ 348 h 1573"/>
              <a:gd name="T64" fmla="*/ 4110 w 5760"/>
              <a:gd name="T65" fmla="*/ 294 h 1573"/>
              <a:gd name="T66" fmla="*/ 3813 w 5760"/>
              <a:gd name="T67" fmla="*/ 252 h 1573"/>
              <a:gd name="T68" fmla="*/ 3549 w 5760"/>
              <a:gd name="T69" fmla="*/ 213 h 1573"/>
              <a:gd name="T70" fmla="*/ 3261 w 5760"/>
              <a:gd name="T71" fmla="*/ 183 h 1573"/>
              <a:gd name="T72" fmla="*/ 3015 w 5760"/>
              <a:gd name="T73" fmla="*/ 153 h 1573"/>
              <a:gd name="T74" fmla="*/ 2757 w 5760"/>
              <a:gd name="T75" fmla="*/ 129 h 1573"/>
              <a:gd name="T76" fmla="*/ 2520 w 5760"/>
              <a:gd name="T77" fmla="*/ 105 h 1573"/>
              <a:gd name="T78" fmla="*/ 2301 w 5760"/>
              <a:gd name="T79" fmla="*/ 87 h 1573"/>
              <a:gd name="T80" fmla="*/ 2013 w 5760"/>
              <a:gd name="T81" fmla="*/ 66 h 1573"/>
              <a:gd name="T82" fmla="*/ 1731 w 5760"/>
              <a:gd name="T83" fmla="*/ 48 h 1573"/>
              <a:gd name="T84" fmla="*/ 1524 w 5760"/>
              <a:gd name="T85" fmla="*/ 39 h 1573"/>
              <a:gd name="T86" fmla="*/ 1260 w 5760"/>
              <a:gd name="T87" fmla="*/ 27 h 1573"/>
              <a:gd name="T88" fmla="*/ 966 w 5760"/>
              <a:gd name="T89" fmla="*/ 15 h 1573"/>
              <a:gd name="T90" fmla="*/ 714 w 5760"/>
              <a:gd name="T91" fmla="*/ 12 h 1573"/>
              <a:gd name="T92" fmla="*/ 510 w 5760"/>
              <a:gd name="T93" fmla="*/ 6 h 1573"/>
              <a:gd name="T94" fmla="*/ 243 w 5760"/>
              <a:gd name="T95" fmla="*/ 0 h 1573"/>
              <a:gd name="T96" fmla="*/ 0 w 5760"/>
              <a:gd name="T97" fmla="*/ 0 h 157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</a:cxnLst>
            <a:rect l="0" t="0" r="r" b="b"/>
            <a:pathLst>
              <a:path w="5760" h="1573">
                <a:moveTo>
                  <a:pt x="0" y="0"/>
                </a:moveTo>
                <a:lnTo>
                  <a:pt x="0" y="351"/>
                </a:lnTo>
                <a:lnTo>
                  <a:pt x="282" y="357"/>
                </a:lnTo>
                <a:lnTo>
                  <a:pt x="627" y="363"/>
                </a:lnTo>
                <a:lnTo>
                  <a:pt x="960" y="375"/>
                </a:lnTo>
                <a:lnTo>
                  <a:pt x="1218" y="393"/>
                </a:lnTo>
                <a:lnTo>
                  <a:pt x="1470" y="411"/>
                </a:lnTo>
                <a:lnTo>
                  <a:pt x="1746" y="435"/>
                </a:lnTo>
                <a:lnTo>
                  <a:pt x="2022" y="462"/>
                </a:lnTo>
                <a:lnTo>
                  <a:pt x="2340" y="504"/>
                </a:lnTo>
                <a:lnTo>
                  <a:pt x="2664" y="549"/>
                </a:lnTo>
                <a:lnTo>
                  <a:pt x="2952" y="597"/>
                </a:lnTo>
                <a:lnTo>
                  <a:pt x="3225" y="648"/>
                </a:lnTo>
                <a:lnTo>
                  <a:pt x="3513" y="708"/>
                </a:lnTo>
                <a:lnTo>
                  <a:pt x="3693" y="750"/>
                </a:lnTo>
                <a:lnTo>
                  <a:pt x="3936" y="810"/>
                </a:lnTo>
                <a:lnTo>
                  <a:pt x="4095" y="855"/>
                </a:lnTo>
                <a:lnTo>
                  <a:pt x="4281" y="909"/>
                </a:lnTo>
                <a:lnTo>
                  <a:pt x="4503" y="981"/>
                </a:lnTo>
                <a:lnTo>
                  <a:pt x="4704" y="1053"/>
                </a:lnTo>
                <a:lnTo>
                  <a:pt x="4911" y="1131"/>
                </a:lnTo>
                <a:lnTo>
                  <a:pt x="5073" y="1197"/>
                </a:lnTo>
                <a:lnTo>
                  <a:pt x="5256" y="1281"/>
                </a:lnTo>
                <a:lnTo>
                  <a:pt x="5475" y="1401"/>
                </a:lnTo>
                <a:lnTo>
                  <a:pt x="5628" y="1482"/>
                </a:lnTo>
                <a:lnTo>
                  <a:pt x="5759" y="1572"/>
                </a:lnTo>
                <a:lnTo>
                  <a:pt x="5759" y="633"/>
                </a:lnTo>
                <a:lnTo>
                  <a:pt x="5493" y="570"/>
                </a:lnTo>
                <a:lnTo>
                  <a:pt x="5214" y="501"/>
                </a:lnTo>
                <a:lnTo>
                  <a:pt x="4950" y="444"/>
                </a:lnTo>
                <a:lnTo>
                  <a:pt x="4701" y="396"/>
                </a:lnTo>
                <a:lnTo>
                  <a:pt x="4425" y="348"/>
                </a:lnTo>
                <a:lnTo>
                  <a:pt x="4110" y="294"/>
                </a:lnTo>
                <a:lnTo>
                  <a:pt x="3813" y="252"/>
                </a:lnTo>
                <a:lnTo>
                  <a:pt x="3549" y="213"/>
                </a:lnTo>
                <a:lnTo>
                  <a:pt x="3261" y="183"/>
                </a:lnTo>
                <a:lnTo>
                  <a:pt x="3015" y="153"/>
                </a:lnTo>
                <a:lnTo>
                  <a:pt x="2757" y="129"/>
                </a:lnTo>
                <a:lnTo>
                  <a:pt x="2520" y="105"/>
                </a:lnTo>
                <a:lnTo>
                  <a:pt x="2301" y="87"/>
                </a:lnTo>
                <a:lnTo>
                  <a:pt x="2013" y="66"/>
                </a:lnTo>
                <a:lnTo>
                  <a:pt x="1731" y="48"/>
                </a:lnTo>
                <a:lnTo>
                  <a:pt x="1524" y="39"/>
                </a:lnTo>
                <a:lnTo>
                  <a:pt x="1260" y="27"/>
                </a:lnTo>
                <a:lnTo>
                  <a:pt x="966" y="15"/>
                </a:lnTo>
                <a:lnTo>
                  <a:pt x="714" y="12"/>
                </a:lnTo>
                <a:lnTo>
                  <a:pt x="510" y="6"/>
                </a:lnTo>
                <a:lnTo>
                  <a:pt x="243" y="0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9" name="Freeform 7"/>
          <p:cNvSpPr>
            <a:spLocks/>
          </p:cNvSpPr>
          <p:nvPr/>
        </p:nvSpPr>
        <p:spPr bwMode="white">
          <a:xfrm>
            <a:off x="0" y="1793881"/>
            <a:ext cx="9144000" cy="1539875"/>
          </a:xfrm>
          <a:custGeom>
            <a:avLst/>
            <a:gdLst>
              <a:gd name="T0" fmla="*/ 0 w 5760"/>
              <a:gd name="T1" fmla="*/ 0 h 970"/>
              <a:gd name="T2" fmla="*/ 0 w 5760"/>
              <a:gd name="T3" fmla="*/ 339 h 970"/>
              <a:gd name="T4" fmla="*/ 318 w 5760"/>
              <a:gd name="T5" fmla="*/ 342 h 970"/>
              <a:gd name="T6" fmla="*/ 591 w 5760"/>
              <a:gd name="T7" fmla="*/ 348 h 970"/>
              <a:gd name="T8" fmla="*/ 846 w 5760"/>
              <a:gd name="T9" fmla="*/ 354 h 970"/>
              <a:gd name="T10" fmla="*/ 1074 w 5760"/>
              <a:gd name="T11" fmla="*/ 360 h 970"/>
              <a:gd name="T12" fmla="*/ 1314 w 5760"/>
              <a:gd name="T13" fmla="*/ 366 h 970"/>
              <a:gd name="T14" fmla="*/ 1599 w 5760"/>
              <a:gd name="T15" fmla="*/ 381 h 970"/>
              <a:gd name="T16" fmla="*/ 1911 w 5760"/>
              <a:gd name="T17" fmla="*/ 399 h 970"/>
              <a:gd name="T18" fmla="*/ 2241 w 5760"/>
              <a:gd name="T19" fmla="*/ 420 h 970"/>
              <a:gd name="T20" fmla="*/ 2619 w 5760"/>
              <a:gd name="T21" fmla="*/ 453 h 970"/>
              <a:gd name="T22" fmla="*/ 2889 w 5760"/>
              <a:gd name="T23" fmla="*/ 477 h 970"/>
              <a:gd name="T24" fmla="*/ 3177 w 5760"/>
              <a:gd name="T25" fmla="*/ 507 h 970"/>
              <a:gd name="T26" fmla="*/ 3498 w 5760"/>
              <a:gd name="T27" fmla="*/ 543 h 970"/>
              <a:gd name="T28" fmla="*/ 3813 w 5760"/>
              <a:gd name="T29" fmla="*/ 585 h 970"/>
              <a:gd name="T30" fmla="*/ 4044 w 5760"/>
              <a:gd name="T31" fmla="*/ 618 h 970"/>
              <a:gd name="T32" fmla="*/ 4365 w 5760"/>
              <a:gd name="T33" fmla="*/ 669 h 970"/>
              <a:gd name="T34" fmla="*/ 4683 w 5760"/>
              <a:gd name="T35" fmla="*/ 726 h 970"/>
              <a:gd name="T36" fmla="*/ 4980 w 5760"/>
              <a:gd name="T37" fmla="*/ 786 h 970"/>
              <a:gd name="T38" fmla="*/ 5268 w 5760"/>
              <a:gd name="T39" fmla="*/ 846 h 970"/>
              <a:gd name="T40" fmla="*/ 5646 w 5760"/>
              <a:gd name="T41" fmla="*/ 942 h 970"/>
              <a:gd name="T42" fmla="*/ 5759 w 5760"/>
              <a:gd name="T43" fmla="*/ 969 h 970"/>
              <a:gd name="T44" fmla="*/ 5759 w 5760"/>
              <a:gd name="T45" fmla="*/ 0 h 970"/>
              <a:gd name="T46" fmla="*/ 0 w 5760"/>
              <a:gd name="T47" fmla="*/ 0 h 97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</a:cxnLst>
            <a:rect l="0" t="0" r="r" b="b"/>
            <a:pathLst>
              <a:path w="5760" h="970">
                <a:moveTo>
                  <a:pt x="0" y="0"/>
                </a:moveTo>
                <a:lnTo>
                  <a:pt x="0" y="339"/>
                </a:lnTo>
                <a:lnTo>
                  <a:pt x="318" y="342"/>
                </a:lnTo>
                <a:lnTo>
                  <a:pt x="591" y="348"/>
                </a:lnTo>
                <a:lnTo>
                  <a:pt x="846" y="354"/>
                </a:lnTo>
                <a:lnTo>
                  <a:pt x="1074" y="360"/>
                </a:lnTo>
                <a:lnTo>
                  <a:pt x="1314" y="366"/>
                </a:lnTo>
                <a:lnTo>
                  <a:pt x="1599" y="381"/>
                </a:lnTo>
                <a:lnTo>
                  <a:pt x="1911" y="399"/>
                </a:lnTo>
                <a:lnTo>
                  <a:pt x="2241" y="420"/>
                </a:lnTo>
                <a:lnTo>
                  <a:pt x="2619" y="453"/>
                </a:lnTo>
                <a:lnTo>
                  <a:pt x="2889" y="477"/>
                </a:lnTo>
                <a:lnTo>
                  <a:pt x="3177" y="507"/>
                </a:lnTo>
                <a:lnTo>
                  <a:pt x="3498" y="543"/>
                </a:lnTo>
                <a:lnTo>
                  <a:pt x="3813" y="585"/>
                </a:lnTo>
                <a:lnTo>
                  <a:pt x="4044" y="618"/>
                </a:lnTo>
                <a:lnTo>
                  <a:pt x="4365" y="669"/>
                </a:lnTo>
                <a:lnTo>
                  <a:pt x="4683" y="726"/>
                </a:lnTo>
                <a:lnTo>
                  <a:pt x="4980" y="786"/>
                </a:lnTo>
                <a:lnTo>
                  <a:pt x="5268" y="846"/>
                </a:lnTo>
                <a:lnTo>
                  <a:pt x="5646" y="942"/>
                </a:lnTo>
                <a:lnTo>
                  <a:pt x="5759" y="969"/>
                </a:lnTo>
                <a:lnTo>
                  <a:pt x="5759" y="0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0" name="Freeform 8"/>
          <p:cNvSpPr>
            <a:spLocks/>
          </p:cNvSpPr>
          <p:nvPr/>
        </p:nvSpPr>
        <p:spPr bwMode="white">
          <a:xfrm>
            <a:off x="0" y="-20638"/>
            <a:ext cx="9144000" cy="1682751"/>
          </a:xfrm>
          <a:custGeom>
            <a:avLst/>
            <a:gdLst>
              <a:gd name="T0" fmla="*/ 0 w 5760"/>
              <a:gd name="T1" fmla="*/ 753 h 1060"/>
              <a:gd name="T2" fmla="*/ 0 w 5760"/>
              <a:gd name="T3" fmla="*/ 1059 h 1060"/>
              <a:gd name="T4" fmla="*/ 5759 w 5760"/>
              <a:gd name="T5" fmla="*/ 1059 h 1060"/>
              <a:gd name="T6" fmla="*/ 5759 w 5760"/>
              <a:gd name="T7" fmla="*/ 0 h 1060"/>
              <a:gd name="T8" fmla="*/ 5430 w 5760"/>
              <a:gd name="T9" fmla="*/ 0 h 1060"/>
              <a:gd name="T10" fmla="*/ 5298 w 5760"/>
              <a:gd name="T11" fmla="*/ 84 h 1060"/>
              <a:gd name="T12" fmla="*/ 5136 w 5760"/>
              <a:gd name="T13" fmla="*/ 159 h 1060"/>
              <a:gd name="T14" fmla="*/ 4968 w 5760"/>
              <a:gd name="T15" fmla="*/ 222 h 1060"/>
              <a:gd name="T16" fmla="*/ 4812 w 5760"/>
              <a:gd name="T17" fmla="*/ 267 h 1060"/>
              <a:gd name="T18" fmla="*/ 4626 w 5760"/>
              <a:gd name="T19" fmla="*/ 324 h 1060"/>
              <a:gd name="T20" fmla="*/ 4440 w 5760"/>
              <a:gd name="T21" fmla="*/ 366 h 1060"/>
              <a:gd name="T22" fmla="*/ 4230 w 5760"/>
              <a:gd name="T23" fmla="*/ 414 h 1060"/>
              <a:gd name="T24" fmla="*/ 3939 w 5760"/>
              <a:gd name="T25" fmla="*/ 468 h 1060"/>
              <a:gd name="T26" fmla="*/ 3711 w 5760"/>
              <a:gd name="T27" fmla="*/ 504 h 1060"/>
              <a:gd name="T28" fmla="*/ 3441 w 5760"/>
              <a:gd name="T29" fmla="*/ 543 h 1060"/>
              <a:gd name="T30" fmla="*/ 3189 w 5760"/>
              <a:gd name="T31" fmla="*/ 579 h 1060"/>
              <a:gd name="T32" fmla="*/ 2925 w 5760"/>
              <a:gd name="T33" fmla="*/ 606 h 1060"/>
              <a:gd name="T34" fmla="*/ 2679 w 5760"/>
              <a:gd name="T35" fmla="*/ 633 h 1060"/>
              <a:gd name="T36" fmla="*/ 2418 w 5760"/>
              <a:gd name="T37" fmla="*/ 654 h 1060"/>
              <a:gd name="T38" fmla="*/ 2142 w 5760"/>
              <a:gd name="T39" fmla="*/ 675 h 1060"/>
              <a:gd name="T40" fmla="*/ 1896 w 5760"/>
              <a:gd name="T41" fmla="*/ 693 h 1060"/>
              <a:gd name="T42" fmla="*/ 1647 w 5760"/>
              <a:gd name="T43" fmla="*/ 708 h 1060"/>
              <a:gd name="T44" fmla="*/ 1404 w 5760"/>
              <a:gd name="T45" fmla="*/ 720 h 1060"/>
              <a:gd name="T46" fmla="*/ 1170 w 5760"/>
              <a:gd name="T47" fmla="*/ 732 h 1060"/>
              <a:gd name="T48" fmla="*/ 906 w 5760"/>
              <a:gd name="T49" fmla="*/ 738 h 1060"/>
              <a:gd name="T50" fmla="*/ 534 w 5760"/>
              <a:gd name="T51" fmla="*/ 747 h 1060"/>
              <a:gd name="T52" fmla="*/ 201 w 5760"/>
              <a:gd name="T53" fmla="*/ 753 h 1060"/>
              <a:gd name="T54" fmla="*/ 0 w 5760"/>
              <a:gd name="T55" fmla="*/ 753 h 106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</a:cxnLst>
            <a:rect l="0" t="0" r="r" b="b"/>
            <a:pathLst>
              <a:path w="5760" h="1060">
                <a:moveTo>
                  <a:pt x="0" y="753"/>
                </a:moveTo>
                <a:lnTo>
                  <a:pt x="0" y="1059"/>
                </a:lnTo>
                <a:lnTo>
                  <a:pt x="5759" y="1059"/>
                </a:lnTo>
                <a:lnTo>
                  <a:pt x="5759" y="0"/>
                </a:lnTo>
                <a:lnTo>
                  <a:pt x="5430" y="0"/>
                </a:lnTo>
                <a:lnTo>
                  <a:pt x="5298" y="84"/>
                </a:lnTo>
                <a:lnTo>
                  <a:pt x="5136" y="159"/>
                </a:lnTo>
                <a:lnTo>
                  <a:pt x="4968" y="222"/>
                </a:lnTo>
                <a:lnTo>
                  <a:pt x="4812" y="267"/>
                </a:lnTo>
                <a:lnTo>
                  <a:pt x="4626" y="324"/>
                </a:lnTo>
                <a:lnTo>
                  <a:pt x="4440" y="366"/>
                </a:lnTo>
                <a:lnTo>
                  <a:pt x="4230" y="414"/>
                </a:lnTo>
                <a:lnTo>
                  <a:pt x="3939" y="468"/>
                </a:lnTo>
                <a:lnTo>
                  <a:pt x="3711" y="504"/>
                </a:lnTo>
                <a:lnTo>
                  <a:pt x="3441" y="543"/>
                </a:lnTo>
                <a:lnTo>
                  <a:pt x="3189" y="579"/>
                </a:lnTo>
                <a:lnTo>
                  <a:pt x="2925" y="606"/>
                </a:lnTo>
                <a:lnTo>
                  <a:pt x="2679" y="633"/>
                </a:lnTo>
                <a:lnTo>
                  <a:pt x="2418" y="654"/>
                </a:lnTo>
                <a:lnTo>
                  <a:pt x="2142" y="675"/>
                </a:lnTo>
                <a:lnTo>
                  <a:pt x="1896" y="693"/>
                </a:lnTo>
                <a:lnTo>
                  <a:pt x="1647" y="708"/>
                </a:lnTo>
                <a:lnTo>
                  <a:pt x="1404" y="720"/>
                </a:lnTo>
                <a:lnTo>
                  <a:pt x="1170" y="732"/>
                </a:lnTo>
                <a:lnTo>
                  <a:pt x="906" y="738"/>
                </a:lnTo>
                <a:lnTo>
                  <a:pt x="534" y="747"/>
                </a:lnTo>
                <a:lnTo>
                  <a:pt x="201" y="753"/>
                </a:lnTo>
                <a:lnTo>
                  <a:pt x="0" y="753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1" name="Freeform 9"/>
          <p:cNvSpPr>
            <a:spLocks/>
          </p:cNvSpPr>
          <p:nvPr/>
        </p:nvSpPr>
        <p:spPr bwMode="white">
          <a:xfrm>
            <a:off x="0" y="-20638"/>
            <a:ext cx="8388350" cy="1068388"/>
          </a:xfrm>
          <a:custGeom>
            <a:avLst/>
            <a:gdLst>
              <a:gd name="T0" fmla="*/ 0 w 5284"/>
              <a:gd name="T1" fmla="*/ 366 h 673"/>
              <a:gd name="T2" fmla="*/ 0 w 5284"/>
              <a:gd name="T3" fmla="*/ 672 h 673"/>
              <a:gd name="T4" fmla="*/ 303 w 5284"/>
              <a:gd name="T5" fmla="*/ 672 h 673"/>
              <a:gd name="T6" fmla="*/ 723 w 5284"/>
              <a:gd name="T7" fmla="*/ 663 h 673"/>
              <a:gd name="T8" fmla="*/ 1020 w 5284"/>
              <a:gd name="T9" fmla="*/ 654 h 673"/>
              <a:gd name="T10" fmla="*/ 1302 w 5284"/>
              <a:gd name="T11" fmla="*/ 642 h 673"/>
              <a:gd name="T12" fmla="*/ 1554 w 5284"/>
              <a:gd name="T13" fmla="*/ 630 h 673"/>
              <a:gd name="T14" fmla="*/ 1779 w 5284"/>
              <a:gd name="T15" fmla="*/ 615 h 673"/>
              <a:gd name="T16" fmla="*/ 1962 w 5284"/>
              <a:gd name="T17" fmla="*/ 606 h 673"/>
              <a:gd name="T18" fmla="*/ 2193 w 5284"/>
              <a:gd name="T19" fmla="*/ 588 h 673"/>
              <a:gd name="T20" fmla="*/ 2448 w 5284"/>
              <a:gd name="T21" fmla="*/ 570 h 673"/>
              <a:gd name="T22" fmla="*/ 2700 w 5284"/>
              <a:gd name="T23" fmla="*/ 546 h 673"/>
              <a:gd name="T24" fmla="*/ 2904 w 5284"/>
              <a:gd name="T25" fmla="*/ 528 h 673"/>
              <a:gd name="T26" fmla="*/ 3138 w 5284"/>
              <a:gd name="T27" fmla="*/ 498 h 673"/>
              <a:gd name="T28" fmla="*/ 3324 w 5284"/>
              <a:gd name="T29" fmla="*/ 474 h 673"/>
              <a:gd name="T30" fmla="*/ 3534 w 5284"/>
              <a:gd name="T31" fmla="*/ 447 h 673"/>
              <a:gd name="T32" fmla="*/ 3735 w 5284"/>
              <a:gd name="T33" fmla="*/ 420 h 673"/>
              <a:gd name="T34" fmla="*/ 3933 w 5284"/>
              <a:gd name="T35" fmla="*/ 384 h 673"/>
              <a:gd name="T36" fmla="*/ 4116 w 5284"/>
              <a:gd name="T37" fmla="*/ 351 h 673"/>
              <a:gd name="T38" fmla="*/ 4266 w 5284"/>
              <a:gd name="T39" fmla="*/ 318 h 673"/>
              <a:gd name="T40" fmla="*/ 4446 w 5284"/>
              <a:gd name="T41" fmla="*/ 279 h 673"/>
              <a:gd name="T42" fmla="*/ 4620 w 5284"/>
              <a:gd name="T43" fmla="*/ 237 h 673"/>
              <a:gd name="T44" fmla="*/ 4779 w 5284"/>
              <a:gd name="T45" fmla="*/ 192 h 673"/>
              <a:gd name="T46" fmla="*/ 4920 w 5284"/>
              <a:gd name="T47" fmla="*/ 147 h 673"/>
              <a:gd name="T48" fmla="*/ 5085 w 5284"/>
              <a:gd name="T49" fmla="*/ 90 h 673"/>
              <a:gd name="T50" fmla="*/ 5193 w 5284"/>
              <a:gd name="T51" fmla="*/ 42 h 673"/>
              <a:gd name="T52" fmla="*/ 5283 w 5284"/>
              <a:gd name="T53" fmla="*/ 0 h 673"/>
              <a:gd name="T54" fmla="*/ 3201 w 5284"/>
              <a:gd name="T55" fmla="*/ 0 h 673"/>
              <a:gd name="T56" fmla="*/ 2982 w 5284"/>
              <a:gd name="T57" fmla="*/ 57 h 673"/>
              <a:gd name="T58" fmla="*/ 2775 w 5284"/>
              <a:gd name="T59" fmla="*/ 108 h 673"/>
              <a:gd name="T60" fmla="*/ 2562 w 5284"/>
              <a:gd name="T61" fmla="*/ 150 h 673"/>
              <a:gd name="T62" fmla="*/ 2397 w 5284"/>
              <a:gd name="T63" fmla="*/ 183 h 673"/>
              <a:gd name="T64" fmla="*/ 2205 w 5284"/>
              <a:gd name="T65" fmla="*/ 213 h 673"/>
              <a:gd name="T66" fmla="*/ 2001 w 5284"/>
              <a:gd name="T67" fmla="*/ 243 h 673"/>
              <a:gd name="T68" fmla="*/ 1776 w 5284"/>
              <a:gd name="T69" fmla="*/ 273 h 673"/>
              <a:gd name="T70" fmla="*/ 1536 w 5284"/>
              <a:gd name="T71" fmla="*/ 297 h 673"/>
              <a:gd name="T72" fmla="*/ 1344 w 5284"/>
              <a:gd name="T73" fmla="*/ 312 h 673"/>
              <a:gd name="T74" fmla="*/ 1134 w 5284"/>
              <a:gd name="T75" fmla="*/ 330 h 673"/>
              <a:gd name="T76" fmla="*/ 921 w 5284"/>
              <a:gd name="T77" fmla="*/ 342 h 673"/>
              <a:gd name="T78" fmla="*/ 696 w 5284"/>
              <a:gd name="T79" fmla="*/ 354 h 673"/>
              <a:gd name="T80" fmla="*/ 501 w 5284"/>
              <a:gd name="T81" fmla="*/ 360 h 673"/>
              <a:gd name="T82" fmla="*/ 279 w 5284"/>
              <a:gd name="T83" fmla="*/ 366 h 673"/>
              <a:gd name="T84" fmla="*/ 99 w 5284"/>
              <a:gd name="T85" fmla="*/ 369 h 673"/>
              <a:gd name="T86" fmla="*/ 0 w 5284"/>
              <a:gd name="T87" fmla="*/ 366 h 67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</a:cxnLst>
            <a:rect l="0" t="0" r="r" b="b"/>
            <a:pathLst>
              <a:path w="5284" h="673">
                <a:moveTo>
                  <a:pt x="0" y="366"/>
                </a:moveTo>
                <a:lnTo>
                  <a:pt x="0" y="672"/>
                </a:lnTo>
                <a:lnTo>
                  <a:pt x="303" y="672"/>
                </a:lnTo>
                <a:lnTo>
                  <a:pt x="723" y="663"/>
                </a:lnTo>
                <a:lnTo>
                  <a:pt x="1020" y="654"/>
                </a:lnTo>
                <a:lnTo>
                  <a:pt x="1302" y="642"/>
                </a:lnTo>
                <a:lnTo>
                  <a:pt x="1554" y="630"/>
                </a:lnTo>
                <a:lnTo>
                  <a:pt x="1779" y="615"/>
                </a:lnTo>
                <a:lnTo>
                  <a:pt x="1962" y="606"/>
                </a:lnTo>
                <a:lnTo>
                  <a:pt x="2193" y="588"/>
                </a:lnTo>
                <a:lnTo>
                  <a:pt x="2448" y="570"/>
                </a:lnTo>
                <a:lnTo>
                  <a:pt x="2700" y="546"/>
                </a:lnTo>
                <a:lnTo>
                  <a:pt x="2904" y="528"/>
                </a:lnTo>
                <a:lnTo>
                  <a:pt x="3138" y="498"/>
                </a:lnTo>
                <a:lnTo>
                  <a:pt x="3324" y="474"/>
                </a:lnTo>
                <a:lnTo>
                  <a:pt x="3534" y="447"/>
                </a:lnTo>
                <a:lnTo>
                  <a:pt x="3735" y="420"/>
                </a:lnTo>
                <a:lnTo>
                  <a:pt x="3933" y="384"/>
                </a:lnTo>
                <a:lnTo>
                  <a:pt x="4116" y="351"/>
                </a:lnTo>
                <a:lnTo>
                  <a:pt x="4266" y="318"/>
                </a:lnTo>
                <a:lnTo>
                  <a:pt x="4446" y="279"/>
                </a:lnTo>
                <a:lnTo>
                  <a:pt x="4620" y="237"/>
                </a:lnTo>
                <a:lnTo>
                  <a:pt x="4779" y="192"/>
                </a:lnTo>
                <a:lnTo>
                  <a:pt x="4920" y="147"/>
                </a:lnTo>
                <a:lnTo>
                  <a:pt x="5085" y="90"/>
                </a:lnTo>
                <a:lnTo>
                  <a:pt x="5193" y="42"/>
                </a:lnTo>
                <a:lnTo>
                  <a:pt x="5283" y="0"/>
                </a:lnTo>
                <a:lnTo>
                  <a:pt x="3201" y="0"/>
                </a:lnTo>
                <a:lnTo>
                  <a:pt x="2982" y="57"/>
                </a:lnTo>
                <a:lnTo>
                  <a:pt x="2775" y="108"/>
                </a:lnTo>
                <a:lnTo>
                  <a:pt x="2562" y="150"/>
                </a:lnTo>
                <a:lnTo>
                  <a:pt x="2397" y="183"/>
                </a:lnTo>
                <a:lnTo>
                  <a:pt x="2205" y="213"/>
                </a:lnTo>
                <a:lnTo>
                  <a:pt x="2001" y="243"/>
                </a:lnTo>
                <a:lnTo>
                  <a:pt x="1776" y="273"/>
                </a:lnTo>
                <a:lnTo>
                  <a:pt x="1536" y="297"/>
                </a:lnTo>
                <a:lnTo>
                  <a:pt x="1344" y="312"/>
                </a:lnTo>
                <a:lnTo>
                  <a:pt x="1134" y="330"/>
                </a:lnTo>
                <a:lnTo>
                  <a:pt x="921" y="342"/>
                </a:lnTo>
                <a:lnTo>
                  <a:pt x="696" y="354"/>
                </a:lnTo>
                <a:lnTo>
                  <a:pt x="501" y="360"/>
                </a:lnTo>
                <a:lnTo>
                  <a:pt x="279" y="366"/>
                </a:lnTo>
                <a:lnTo>
                  <a:pt x="99" y="369"/>
                </a:lnTo>
                <a:lnTo>
                  <a:pt x="0" y="366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2" name="Freeform 10"/>
          <p:cNvSpPr>
            <a:spLocks/>
          </p:cNvSpPr>
          <p:nvPr/>
        </p:nvSpPr>
        <p:spPr bwMode="white">
          <a:xfrm>
            <a:off x="0" y="-20638"/>
            <a:ext cx="4578350" cy="454026"/>
          </a:xfrm>
          <a:custGeom>
            <a:avLst/>
            <a:gdLst>
              <a:gd name="T0" fmla="*/ 0 w 2884"/>
              <a:gd name="T1" fmla="*/ 0 h 286"/>
              <a:gd name="T2" fmla="*/ 0 w 2884"/>
              <a:gd name="T3" fmla="*/ 285 h 286"/>
              <a:gd name="T4" fmla="*/ 192 w 2884"/>
              <a:gd name="T5" fmla="*/ 285 h 286"/>
              <a:gd name="T6" fmla="*/ 384 w 2884"/>
              <a:gd name="T7" fmla="*/ 282 h 286"/>
              <a:gd name="T8" fmla="*/ 579 w 2884"/>
              <a:gd name="T9" fmla="*/ 276 h 286"/>
              <a:gd name="T10" fmla="*/ 789 w 2884"/>
              <a:gd name="T11" fmla="*/ 267 h 286"/>
              <a:gd name="T12" fmla="*/ 999 w 2884"/>
              <a:gd name="T13" fmla="*/ 258 h 286"/>
              <a:gd name="T14" fmla="*/ 1161 w 2884"/>
              <a:gd name="T15" fmla="*/ 246 h 286"/>
              <a:gd name="T16" fmla="*/ 1302 w 2884"/>
              <a:gd name="T17" fmla="*/ 234 h 286"/>
              <a:gd name="T18" fmla="*/ 1458 w 2884"/>
              <a:gd name="T19" fmla="*/ 222 h 286"/>
              <a:gd name="T20" fmla="*/ 1665 w 2884"/>
              <a:gd name="T21" fmla="*/ 201 h 286"/>
              <a:gd name="T22" fmla="*/ 1992 w 2884"/>
              <a:gd name="T23" fmla="*/ 159 h 286"/>
              <a:gd name="T24" fmla="*/ 2301 w 2884"/>
              <a:gd name="T25" fmla="*/ 117 h 286"/>
              <a:gd name="T26" fmla="*/ 2604 w 2884"/>
              <a:gd name="T27" fmla="*/ 60 h 286"/>
              <a:gd name="T28" fmla="*/ 2883 w 2884"/>
              <a:gd name="T29" fmla="*/ 0 h 286"/>
              <a:gd name="T30" fmla="*/ 0 w 2884"/>
              <a:gd name="T31" fmla="*/ 0 h 28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</a:cxnLst>
            <a:rect l="0" t="0" r="r" b="b"/>
            <a:pathLst>
              <a:path w="2884" h="286">
                <a:moveTo>
                  <a:pt x="0" y="0"/>
                </a:moveTo>
                <a:lnTo>
                  <a:pt x="0" y="285"/>
                </a:lnTo>
                <a:lnTo>
                  <a:pt x="192" y="285"/>
                </a:lnTo>
                <a:lnTo>
                  <a:pt x="384" y="282"/>
                </a:lnTo>
                <a:lnTo>
                  <a:pt x="579" y="276"/>
                </a:lnTo>
                <a:lnTo>
                  <a:pt x="789" y="267"/>
                </a:lnTo>
                <a:lnTo>
                  <a:pt x="999" y="258"/>
                </a:lnTo>
                <a:lnTo>
                  <a:pt x="1161" y="246"/>
                </a:lnTo>
                <a:lnTo>
                  <a:pt x="1302" y="234"/>
                </a:lnTo>
                <a:lnTo>
                  <a:pt x="1458" y="222"/>
                </a:lnTo>
                <a:lnTo>
                  <a:pt x="1665" y="201"/>
                </a:lnTo>
                <a:lnTo>
                  <a:pt x="1992" y="159"/>
                </a:lnTo>
                <a:lnTo>
                  <a:pt x="2301" y="117"/>
                </a:lnTo>
                <a:lnTo>
                  <a:pt x="2604" y="60"/>
                </a:lnTo>
                <a:lnTo>
                  <a:pt x="2883" y="0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3" name="Rectangle 16"/>
          <p:cNvSpPr>
            <a:spLocks noChangeArrowheads="1"/>
          </p:cNvSpPr>
          <p:nvPr/>
        </p:nvSpPr>
        <p:spPr bwMode="auto">
          <a:xfrm>
            <a:off x="0" y="6078544"/>
            <a:ext cx="9144000" cy="777875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508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107763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4" name="Rectangle 17"/>
          <p:cNvSpPr>
            <a:spLocks noChangeArrowheads="1"/>
          </p:cNvSpPr>
          <p:nvPr/>
        </p:nvSpPr>
        <p:spPr bwMode="auto">
          <a:xfrm>
            <a:off x="0" y="6"/>
            <a:ext cx="9144000" cy="777875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508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107763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pic>
        <p:nvPicPr>
          <p:cNvPr id="15" name="Picture 18" descr="C:\My Documents\presentationphotos\spine.jpg"/>
          <p:cNvPicPr>
            <a:picLocks noChangeAspect="1" noChangeArrowheads="1"/>
          </p:cNvPicPr>
          <p:nvPr/>
        </p:nvPicPr>
        <p:blipFill>
          <a:blip r:embed="rId2" r:link="rId3">
            <a:lum bright="-12000" contrast="6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21678" y="685800"/>
            <a:ext cx="822325" cy="617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19" descr="ucla_logo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29600" y="193681"/>
            <a:ext cx="914400" cy="33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20"/>
          <p:cNvPicPr>
            <a:picLocks noChangeAspect="1" noChangeArrowheads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-18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01078" y="28581"/>
            <a:ext cx="161925" cy="657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rgbClr val="DDDDDD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rgbClr val="333333">
                      <a:alpha val="74998"/>
                    </a:srgbClr>
                  </a:outerShdw>
                </a:effectLst>
              </a14:hiddenEffects>
            </a:ext>
          </a:extLst>
        </p:spPr>
      </p:pic>
      <p:sp>
        <p:nvSpPr>
          <p:cNvPr id="5131" name="Rectangle 11"/>
          <p:cNvSpPr>
            <a:spLocks noGrp="1" noChangeArrowheads="1"/>
          </p:cNvSpPr>
          <p:nvPr>
            <p:ph type="ctrTitle"/>
          </p:nvPr>
        </p:nvSpPr>
        <p:spPr>
          <a:xfrm>
            <a:off x="0" y="1143000"/>
            <a:ext cx="7772400" cy="1143000"/>
          </a:xfrm>
        </p:spPr>
        <p:txBody>
          <a:bodyPr/>
          <a:lstStyle>
            <a:lvl1pPr>
              <a:defRPr sz="5400" i="0"/>
            </a:lvl1pPr>
          </a:lstStyle>
          <a:p>
            <a:pPr lvl="0"/>
            <a:r>
              <a:rPr lang="en-US" noProof="0" smtClean="0"/>
              <a:t>Click to edit Master title style</a:t>
            </a:r>
          </a:p>
        </p:txBody>
      </p:sp>
      <p:sp>
        <p:nvSpPr>
          <p:cNvPr id="5132" name="Rectangle 12"/>
          <p:cNvSpPr>
            <a:spLocks noGrp="1" noChangeArrowheads="1"/>
          </p:cNvSpPr>
          <p:nvPr>
            <p:ph type="subTitle" idx="1"/>
          </p:nvPr>
        </p:nvSpPr>
        <p:spPr>
          <a:xfrm>
            <a:off x="533400" y="36576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/>
            </a:lvl1pPr>
          </a:lstStyle>
          <a:p>
            <a:pPr lvl="0"/>
            <a:r>
              <a:rPr lang="en-US" noProof="0" smtClean="0"/>
              <a:t>Click to edit Master subtitle style</a:t>
            </a:r>
          </a:p>
        </p:txBody>
      </p:sp>
      <p:sp>
        <p:nvSpPr>
          <p:cNvPr id="18" name="Rectangle 13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19" name="Rectangle 14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20" name="Rectangle 15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fld id="{4D2C9B66-196D-3E41-A513-EE970912F3BC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0650501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A28A666-3D85-0B46-A9F7-D76BDFB2BFFA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3496200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6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A0079D4-6BB5-1045-A182-59032E3AE7CB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5959201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1600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191000" y="1600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6D350CE-9597-D244-A103-49F03F9A208A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1893152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8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8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8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9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B8A8358-47D8-7240-8E01-1B5A465B0946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93906792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4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5C8A491-EEB3-2947-90E1-D0FA8150A8CD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949701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3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4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7AD4930-6750-4D46-9B87-A07D1479E944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40849495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3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6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3" y="1435103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726BD5C-6B99-AC4B-BB0D-A425B947AC8C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72103381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Drag picture to placeholder or click icon to add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A50295C-A6D5-8C40-8319-C4CD38ADDE59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91355477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6A03FFC-02FB-2E49-99B2-65B0C3B162CE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15282666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057900" y="0"/>
            <a:ext cx="1943100" cy="57150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8602" y="0"/>
            <a:ext cx="5676900" cy="57150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5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755F988-4DE3-6C43-A8F2-84CB36A7366C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21372811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0"/>
            <a:ext cx="7543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228600" y="1600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191000" y="1600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6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6E64F03-A1CB-D947-B6A3-46CBB2FEE018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00346685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0"/>
            <a:ext cx="7543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228600" y="1600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191000" y="1600200"/>
            <a:ext cx="38100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191000" y="3733800"/>
            <a:ext cx="38100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Rectangle 13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7" name="Rectangle 14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t>CA#11010A</a:t>
            </a:r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  <p:sp>
        <p:nvSpPr>
          <p:cNvPr id="8" name="Rectangle 15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EC67015-E1D4-A24F-8F0E-09BBAE822F9B}" type="slidenum">
              <a:rPr lang="en-US">
                <a:solidFill>
                  <a:srgbClr val="FFFFFF"/>
                </a:solidFill>
                <a:latin typeface="Times New Roman"/>
                <a:ea typeface="ＭＳ Ｐゴシック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60897035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9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2527300"/>
            <a:ext cx="7772400" cy="1143000"/>
          </a:xfrm>
        </p:spPr>
        <p:txBody>
          <a:bodyPr lIns="91440" tIns="45720" rIns="91440" bIns="45720" anchor="ctr"/>
          <a:lstStyle>
            <a:lvl1pPr>
              <a:defRPr sz="4800"/>
            </a:lvl1pPr>
          </a:lstStyle>
          <a:p>
            <a:pPr lvl="0"/>
            <a:r>
              <a:rPr lang="en-US" noProof="0" smtClean="0"/>
              <a:t>Click to edit Master title style</a:t>
            </a:r>
            <a:endParaRPr lang="en-US" noProof="0" dirty="0" smtClean="0"/>
          </a:p>
        </p:txBody>
      </p:sp>
      <p:sp>
        <p:nvSpPr>
          <p:cNvPr id="3" name="Rectangle 7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9FA8DC-4040-E147-905E-7A6F3610794A}" type="slidenum">
              <a:rPr lang="en-US" smtClean="0">
                <a:solidFill>
                  <a:srgbClr val="FFFFFF"/>
                </a:solidFill>
                <a:latin typeface="Times New Roman"/>
                <a:ea typeface="ＭＳ Ｐゴシック"/>
              </a:rPr>
              <a:pPr/>
              <a:t>‹#›</a:t>
            </a:fld>
            <a:endParaRPr lang="en-US">
              <a:solidFill>
                <a:srgbClr val="FFFFFF"/>
              </a:solidFill>
              <a:latin typeface="Times New Roman"/>
              <a:ea typeface="ＭＳ Ｐゴシック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56183561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6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8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7FEDCE-F60A-EE40-AB66-DE69ED3D8FE8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pic>
        <p:nvPicPr>
          <p:cNvPr id="9" name="Picture 18" descr="ucla_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75086" y="228519"/>
            <a:ext cx="1568914" cy="58221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="" xmlns:p14="http://schemas.microsoft.com/office/powerpoint/2010/main" val="146429590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C35BF68-523E-7444-97A4-EE39DB5D8712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72650801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37719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229100" y="1600200"/>
            <a:ext cx="37719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4D4DC9-3487-564D-AF9E-9D019B259AD4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531215179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304800" y="1600200"/>
            <a:ext cx="3771900" cy="47244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229100" y="1600200"/>
            <a:ext cx="3771900" cy="47244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0F5F70D-6F41-6B4E-8F0D-2E1131166D53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02709656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4439D8E-63EA-6B41-8AF9-BF0FB28ABFA3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57144139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>
  <p:cSld name="Title, Text and Clip 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304800" y="1600200"/>
            <a:ext cx="3771900" cy="47244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lipArt Placeholder 3"/>
          <p:cNvSpPr>
            <a:spLocks noGrp="1"/>
          </p:cNvSpPr>
          <p:nvPr>
            <p:ph type="clipArt" sz="half" idx="2"/>
          </p:nvPr>
        </p:nvSpPr>
        <p:spPr>
          <a:xfrm>
            <a:off x="4229100" y="1600200"/>
            <a:ext cx="3771900" cy="4724400"/>
          </a:xfrm>
        </p:spPr>
        <p:txBody>
          <a:bodyPr/>
          <a:lstStyle/>
          <a:p>
            <a:pPr lvl="0"/>
            <a:endParaRPr lang="en-US" noProof="0" smtClean="0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D57522F-A12F-D549-A158-3B8F32FB7DE5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20481829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file://localhost/C/%5CMy%20Documents%5Cpresentationphotos%5Cspine.jpg" TargetMode="Externa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3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slideLayout" Target="../slideLayouts/slideLayout17.xml"/><Relationship Id="rId7" Type="http://schemas.openxmlformats.org/officeDocument/2006/relationships/theme" Target="../theme/theme2.xml"/><Relationship Id="rId2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5.xml"/><Relationship Id="rId6" Type="http://schemas.openxmlformats.org/officeDocument/2006/relationships/slideLayout" Target="../slideLayouts/slideLayout20.xml"/><Relationship Id="rId5" Type="http://schemas.openxmlformats.org/officeDocument/2006/relationships/slideLayout" Target="../slideLayouts/slideLayout19.xml"/><Relationship Id="rId4" Type="http://schemas.openxmlformats.org/officeDocument/2006/relationships/slideLayout" Target="../slideLayouts/slideLayout1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invGray">
      <p:bgPr>
        <a:gradFill rotWithShape="0">
          <a:gsLst>
            <a:gs pos="0">
              <a:schemeClr val="bg2"/>
            </a:gs>
            <a:gs pos="100000">
              <a:schemeClr val="bg1"/>
            </a:gs>
          </a:gsLst>
          <a:lin ang="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ChangeArrowheads="1"/>
          </p:cNvSpPr>
          <p:nvPr/>
        </p:nvSpPr>
        <p:spPr bwMode="invGray">
          <a:xfrm>
            <a:off x="8809038" y="0"/>
            <a:ext cx="334962" cy="6858000"/>
          </a:xfrm>
          <a:prstGeom prst="rect">
            <a:avLst/>
          </a:prstGeom>
          <a:gradFill rotWithShape="0">
            <a:gsLst>
              <a:gs pos="0">
                <a:schemeClr val="accent2"/>
              </a:gs>
              <a:gs pos="50000">
                <a:schemeClr val="hlink"/>
              </a:gs>
              <a:gs pos="100000">
                <a:schemeClr val="accent2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099" name="Freeform 3"/>
          <p:cNvSpPr>
            <a:spLocks/>
          </p:cNvSpPr>
          <p:nvPr/>
        </p:nvSpPr>
        <p:spPr bwMode="white">
          <a:xfrm>
            <a:off x="-9525" y="4489450"/>
            <a:ext cx="5754688" cy="2368550"/>
          </a:xfrm>
          <a:custGeom>
            <a:avLst/>
            <a:gdLst>
              <a:gd name="T0" fmla="*/ 0 w 3625"/>
              <a:gd name="T1" fmla="*/ 1491 h 1492"/>
              <a:gd name="T2" fmla="*/ 0 w 3625"/>
              <a:gd name="T3" fmla="*/ 0 h 1492"/>
              <a:gd name="T4" fmla="*/ 171 w 3625"/>
              <a:gd name="T5" fmla="*/ 3 h 1492"/>
              <a:gd name="T6" fmla="*/ 355 w 3625"/>
              <a:gd name="T7" fmla="*/ 9 h 1492"/>
              <a:gd name="T8" fmla="*/ 499 w 3625"/>
              <a:gd name="T9" fmla="*/ 21 h 1492"/>
              <a:gd name="T10" fmla="*/ 650 w 3625"/>
              <a:gd name="T11" fmla="*/ 36 h 1492"/>
              <a:gd name="T12" fmla="*/ 809 w 3625"/>
              <a:gd name="T13" fmla="*/ 54 h 1492"/>
              <a:gd name="T14" fmla="*/ 957 w 3625"/>
              <a:gd name="T15" fmla="*/ 78 h 1492"/>
              <a:gd name="T16" fmla="*/ 1119 w 3625"/>
              <a:gd name="T17" fmla="*/ 105 h 1492"/>
              <a:gd name="T18" fmla="*/ 1261 w 3625"/>
              <a:gd name="T19" fmla="*/ 133 h 1492"/>
              <a:gd name="T20" fmla="*/ 1441 w 3625"/>
              <a:gd name="T21" fmla="*/ 175 h 1492"/>
              <a:gd name="T22" fmla="*/ 1598 w 3625"/>
              <a:gd name="T23" fmla="*/ 217 h 1492"/>
              <a:gd name="T24" fmla="*/ 1763 w 3625"/>
              <a:gd name="T25" fmla="*/ 269 h 1492"/>
              <a:gd name="T26" fmla="*/ 1887 w 3625"/>
              <a:gd name="T27" fmla="*/ 308 h 1492"/>
              <a:gd name="T28" fmla="*/ 2085 w 3625"/>
              <a:gd name="T29" fmla="*/ 384 h 1492"/>
              <a:gd name="T30" fmla="*/ 2230 w 3625"/>
              <a:gd name="T31" fmla="*/ 444 h 1492"/>
              <a:gd name="T32" fmla="*/ 2456 w 3625"/>
              <a:gd name="T33" fmla="*/ 547 h 1492"/>
              <a:gd name="T34" fmla="*/ 2666 w 3625"/>
              <a:gd name="T35" fmla="*/ 662 h 1492"/>
              <a:gd name="T36" fmla="*/ 2859 w 3625"/>
              <a:gd name="T37" fmla="*/ 786 h 1492"/>
              <a:gd name="T38" fmla="*/ 3046 w 3625"/>
              <a:gd name="T39" fmla="*/ 920 h 1492"/>
              <a:gd name="T40" fmla="*/ 3193 w 3625"/>
              <a:gd name="T41" fmla="*/ 1038 h 1492"/>
              <a:gd name="T42" fmla="*/ 3332 w 3625"/>
              <a:gd name="T43" fmla="*/ 1168 h 1492"/>
              <a:gd name="T44" fmla="*/ 3440 w 3625"/>
              <a:gd name="T45" fmla="*/ 1280 h 1492"/>
              <a:gd name="T46" fmla="*/ 3524 w 3625"/>
              <a:gd name="T47" fmla="*/ 1380 h 1492"/>
              <a:gd name="T48" fmla="*/ 3624 w 3625"/>
              <a:gd name="T49" fmla="*/ 1491 h 1492"/>
              <a:gd name="T50" fmla="*/ 3608 w 3625"/>
              <a:gd name="T51" fmla="*/ 1491 h 1492"/>
              <a:gd name="T52" fmla="*/ 0 w 3625"/>
              <a:gd name="T53" fmla="*/ 1491 h 149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</a:cxnLst>
            <a:rect l="0" t="0" r="r" b="b"/>
            <a:pathLst>
              <a:path w="3625" h="1492">
                <a:moveTo>
                  <a:pt x="0" y="1491"/>
                </a:moveTo>
                <a:lnTo>
                  <a:pt x="0" y="0"/>
                </a:lnTo>
                <a:lnTo>
                  <a:pt x="171" y="3"/>
                </a:lnTo>
                <a:lnTo>
                  <a:pt x="355" y="9"/>
                </a:lnTo>
                <a:lnTo>
                  <a:pt x="499" y="21"/>
                </a:lnTo>
                <a:lnTo>
                  <a:pt x="650" y="36"/>
                </a:lnTo>
                <a:lnTo>
                  <a:pt x="809" y="54"/>
                </a:lnTo>
                <a:lnTo>
                  <a:pt x="957" y="78"/>
                </a:lnTo>
                <a:lnTo>
                  <a:pt x="1119" y="105"/>
                </a:lnTo>
                <a:lnTo>
                  <a:pt x="1261" y="133"/>
                </a:lnTo>
                <a:lnTo>
                  <a:pt x="1441" y="175"/>
                </a:lnTo>
                <a:lnTo>
                  <a:pt x="1598" y="217"/>
                </a:lnTo>
                <a:lnTo>
                  <a:pt x="1763" y="269"/>
                </a:lnTo>
                <a:lnTo>
                  <a:pt x="1887" y="308"/>
                </a:lnTo>
                <a:lnTo>
                  <a:pt x="2085" y="384"/>
                </a:lnTo>
                <a:lnTo>
                  <a:pt x="2230" y="444"/>
                </a:lnTo>
                <a:lnTo>
                  <a:pt x="2456" y="547"/>
                </a:lnTo>
                <a:lnTo>
                  <a:pt x="2666" y="662"/>
                </a:lnTo>
                <a:lnTo>
                  <a:pt x="2859" y="786"/>
                </a:lnTo>
                <a:lnTo>
                  <a:pt x="3046" y="920"/>
                </a:lnTo>
                <a:lnTo>
                  <a:pt x="3193" y="1038"/>
                </a:lnTo>
                <a:lnTo>
                  <a:pt x="3332" y="1168"/>
                </a:lnTo>
                <a:lnTo>
                  <a:pt x="3440" y="1280"/>
                </a:lnTo>
                <a:lnTo>
                  <a:pt x="3524" y="1380"/>
                </a:lnTo>
                <a:lnTo>
                  <a:pt x="3624" y="1491"/>
                </a:lnTo>
                <a:lnTo>
                  <a:pt x="3608" y="1491"/>
                </a:lnTo>
                <a:lnTo>
                  <a:pt x="0" y="1491"/>
                </a:lnTo>
              </a:path>
            </a:pathLst>
          </a:custGeom>
          <a:gradFill rotWithShape="0">
            <a:gsLst>
              <a:gs pos="0">
                <a:schemeClr val="bg2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0" name="Freeform 4"/>
          <p:cNvSpPr>
            <a:spLocks/>
          </p:cNvSpPr>
          <p:nvPr/>
        </p:nvSpPr>
        <p:spPr bwMode="white">
          <a:xfrm>
            <a:off x="3" y="3817944"/>
            <a:ext cx="8164513" cy="3019425"/>
          </a:xfrm>
          <a:custGeom>
            <a:avLst/>
            <a:gdLst>
              <a:gd name="T0" fmla="*/ 2718 w 5143"/>
              <a:gd name="T1" fmla="*/ 405 h 1902"/>
              <a:gd name="T2" fmla="*/ 2466 w 5143"/>
              <a:gd name="T3" fmla="*/ 333 h 1902"/>
              <a:gd name="T4" fmla="*/ 2202 w 5143"/>
              <a:gd name="T5" fmla="*/ 261 h 1902"/>
              <a:gd name="T6" fmla="*/ 1929 w 5143"/>
              <a:gd name="T7" fmla="*/ 198 h 1902"/>
              <a:gd name="T8" fmla="*/ 1695 w 5143"/>
              <a:gd name="T9" fmla="*/ 153 h 1902"/>
              <a:gd name="T10" fmla="*/ 1434 w 5143"/>
              <a:gd name="T11" fmla="*/ 111 h 1902"/>
              <a:gd name="T12" fmla="*/ 1188 w 5143"/>
              <a:gd name="T13" fmla="*/ 75 h 1902"/>
              <a:gd name="T14" fmla="*/ 957 w 5143"/>
              <a:gd name="T15" fmla="*/ 48 h 1902"/>
              <a:gd name="T16" fmla="*/ 747 w 5143"/>
              <a:gd name="T17" fmla="*/ 30 h 1902"/>
              <a:gd name="T18" fmla="*/ 501 w 5143"/>
              <a:gd name="T19" fmla="*/ 15 h 1902"/>
              <a:gd name="T20" fmla="*/ 246 w 5143"/>
              <a:gd name="T21" fmla="*/ 3 h 1902"/>
              <a:gd name="T22" fmla="*/ 0 w 5143"/>
              <a:gd name="T23" fmla="*/ 0 h 1902"/>
              <a:gd name="T24" fmla="*/ 0 w 5143"/>
              <a:gd name="T25" fmla="*/ 275 h 1902"/>
              <a:gd name="T26" fmla="*/ 0 w 5143"/>
              <a:gd name="T27" fmla="*/ 345 h 1902"/>
              <a:gd name="T28" fmla="*/ 0 w 5143"/>
              <a:gd name="T29" fmla="*/ 275 h 1902"/>
              <a:gd name="T30" fmla="*/ 0 w 5143"/>
              <a:gd name="T31" fmla="*/ 342 h 1902"/>
              <a:gd name="T32" fmla="*/ 339 w 5143"/>
              <a:gd name="T33" fmla="*/ 351 h 1902"/>
              <a:gd name="T34" fmla="*/ 606 w 5143"/>
              <a:gd name="T35" fmla="*/ 372 h 1902"/>
              <a:gd name="T36" fmla="*/ 852 w 5143"/>
              <a:gd name="T37" fmla="*/ 399 h 1902"/>
              <a:gd name="T38" fmla="*/ 1068 w 5143"/>
              <a:gd name="T39" fmla="*/ 435 h 1902"/>
              <a:gd name="T40" fmla="*/ 1275 w 5143"/>
              <a:gd name="T41" fmla="*/ 474 h 1902"/>
              <a:gd name="T42" fmla="*/ 1545 w 5143"/>
              <a:gd name="T43" fmla="*/ 540 h 1902"/>
              <a:gd name="T44" fmla="*/ 1761 w 5143"/>
              <a:gd name="T45" fmla="*/ 603 h 1902"/>
              <a:gd name="T46" fmla="*/ 1971 w 5143"/>
              <a:gd name="T47" fmla="*/ 678 h 1902"/>
              <a:gd name="T48" fmla="*/ 2166 w 5143"/>
              <a:gd name="T49" fmla="*/ 747 h 1902"/>
              <a:gd name="T50" fmla="*/ 2397 w 5143"/>
              <a:gd name="T51" fmla="*/ 852 h 1902"/>
              <a:gd name="T52" fmla="*/ 2613 w 5143"/>
              <a:gd name="T53" fmla="*/ 960 h 1902"/>
              <a:gd name="T54" fmla="*/ 2832 w 5143"/>
              <a:gd name="T55" fmla="*/ 1095 h 1902"/>
              <a:gd name="T56" fmla="*/ 3012 w 5143"/>
              <a:gd name="T57" fmla="*/ 1212 h 1902"/>
              <a:gd name="T58" fmla="*/ 3186 w 5143"/>
              <a:gd name="T59" fmla="*/ 1347 h 1902"/>
              <a:gd name="T60" fmla="*/ 3351 w 5143"/>
              <a:gd name="T61" fmla="*/ 1497 h 1902"/>
              <a:gd name="T62" fmla="*/ 3480 w 5143"/>
              <a:gd name="T63" fmla="*/ 1629 h 1902"/>
              <a:gd name="T64" fmla="*/ 3612 w 5143"/>
              <a:gd name="T65" fmla="*/ 1785 h 1902"/>
              <a:gd name="T66" fmla="*/ 3699 w 5143"/>
              <a:gd name="T67" fmla="*/ 1901 h 1902"/>
              <a:gd name="T68" fmla="*/ 5142 w 5143"/>
              <a:gd name="T69" fmla="*/ 1901 h 1902"/>
              <a:gd name="T70" fmla="*/ 5076 w 5143"/>
              <a:gd name="T71" fmla="*/ 1827 h 1902"/>
              <a:gd name="T72" fmla="*/ 4968 w 5143"/>
              <a:gd name="T73" fmla="*/ 1707 h 1902"/>
              <a:gd name="T74" fmla="*/ 4797 w 5143"/>
              <a:gd name="T75" fmla="*/ 1539 h 1902"/>
              <a:gd name="T76" fmla="*/ 4617 w 5143"/>
              <a:gd name="T77" fmla="*/ 1383 h 1902"/>
              <a:gd name="T78" fmla="*/ 4410 w 5143"/>
              <a:gd name="T79" fmla="*/ 1221 h 1902"/>
              <a:gd name="T80" fmla="*/ 4185 w 5143"/>
              <a:gd name="T81" fmla="*/ 1071 h 1902"/>
              <a:gd name="T82" fmla="*/ 3960 w 5143"/>
              <a:gd name="T83" fmla="*/ 939 h 1902"/>
              <a:gd name="T84" fmla="*/ 3708 w 5143"/>
              <a:gd name="T85" fmla="*/ 801 h 1902"/>
              <a:gd name="T86" fmla="*/ 3492 w 5143"/>
              <a:gd name="T87" fmla="*/ 702 h 1902"/>
              <a:gd name="T88" fmla="*/ 3231 w 5143"/>
              <a:gd name="T89" fmla="*/ 588 h 1902"/>
              <a:gd name="T90" fmla="*/ 2964 w 5143"/>
              <a:gd name="T91" fmla="*/ 489 h 1902"/>
              <a:gd name="T92" fmla="*/ 2718 w 5143"/>
              <a:gd name="T93" fmla="*/ 405 h 190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</a:cxnLst>
            <a:rect l="0" t="0" r="r" b="b"/>
            <a:pathLst>
              <a:path w="5143" h="1902">
                <a:moveTo>
                  <a:pt x="2718" y="405"/>
                </a:moveTo>
                <a:lnTo>
                  <a:pt x="2466" y="333"/>
                </a:lnTo>
                <a:lnTo>
                  <a:pt x="2202" y="261"/>
                </a:lnTo>
                <a:lnTo>
                  <a:pt x="1929" y="198"/>
                </a:lnTo>
                <a:lnTo>
                  <a:pt x="1695" y="153"/>
                </a:lnTo>
                <a:lnTo>
                  <a:pt x="1434" y="111"/>
                </a:lnTo>
                <a:lnTo>
                  <a:pt x="1188" y="75"/>
                </a:lnTo>
                <a:lnTo>
                  <a:pt x="957" y="48"/>
                </a:lnTo>
                <a:lnTo>
                  <a:pt x="747" y="30"/>
                </a:lnTo>
                <a:lnTo>
                  <a:pt x="501" y="15"/>
                </a:lnTo>
                <a:lnTo>
                  <a:pt x="246" y="3"/>
                </a:lnTo>
                <a:lnTo>
                  <a:pt x="0" y="0"/>
                </a:lnTo>
                <a:lnTo>
                  <a:pt x="0" y="275"/>
                </a:lnTo>
                <a:lnTo>
                  <a:pt x="0" y="345"/>
                </a:lnTo>
                <a:lnTo>
                  <a:pt x="0" y="275"/>
                </a:lnTo>
                <a:lnTo>
                  <a:pt x="0" y="342"/>
                </a:lnTo>
                <a:lnTo>
                  <a:pt x="339" y="351"/>
                </a:lnTo>
                <a:lnTo>
                  <a:pt x="606" y="372"/>
                </a:lnTo>
                <a:lnTo>
                  <a:pt x="852" y="399"/>
                </a:lnTo>
                <a:lnTo>
                  <a:pt x="1068" y="435"/>
                </a:lnTo>
                <a:lnTo>
                  <a:pt x="1275" y="474"/>
                </a:lnTo>
                <a:lnTo>
                  <a:pt x="1545" y="540"/>
                </a:lnTo>
                <a:lnTo>
                  <a:pt x="1761" y="603"/>
                </a:lnTo>
                <a:lnTo>
                  <a:pt x="1971" y="678"/>
                </a:lnTo>
                <a:lnTo>
                  <a:pt x="2166" y="747"/>
                </a:lnTo>
                <a:lnTo>
                  <a:pt x="2397" y="852"/>
                </a:lnTo>
                <a:lnTo>
                  <a:pt x="2613" y="960"/>
                </a:lnTo>
                <a:lnTo>
                  <a:pt x="2832" y="1095"/>
                </a:lnTo>
                <a:lnTo>
                  <a:pt x="3012" y="1212"/>
                </a:lnTo>
                <a:lnTo>
                  <a:pt x="3186" y="1347"/>
                </a:lnTo>
                <a:lnTo>
                  <a:pt x="3351" y="1497"/>
                </a:lnTo>
                <a:lnTo>
                  <a:pt x="3480" y="1629"/>
                </a:lnTo>
                <a:lnTo>
                  <a:pt x="3612" y="1785"/>
                </a:lnTo>
                <a:lnTo>
                  <a:pt x="3699" y="1901"/>
                </a:lnTo>
                <a:lnTo>
                  <a:pt x="5142" y="1901"/>
                </a:lnTo>
                <a:lnTo>
                  <a:pt x="5076" y="1827"/>
                </a:lnTo>
                <a:lnTo>
                  <a:pt x="4968" y="1707"/>
                </a:lnTo>
                <a:lnTo>
                  <a:pt x="4797" y="1539"/>
                </a:lnTo>
                <a:lnTo>
                  <a:pt x="4617" y="1383"/>
                </a:lnTo>
                <a:lnTo>
                  <a:pt x="4410" y="1221"/>
                </a:lnTo>
                <a:lnTo>
                  <a:pt x="4185" y="1071"/>
                </a:lnTo>
                <a:lnTo>
                  <a:pt x="3960" y="939"/>
                </a:lnTo>
                <a:lnTo>
                  <a:pt x="3708" y="801"/>
                </a:lnTo>
                <a:lnTo>
                  <a:pt x="3492" y="702"/>
                </a:lnTo>
                <a:lnTo>
                  <a:pt x="3231" y="588"/>
                </a:lnTo>
                <a:lnTo>
                  <a:pt x="2964" y="489"/>
                </a:lnTo>
                <a:lnTo>
                  <a:pt x="2718" y="405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1" name="Freeform 5"/>
          <p:cNvSpPr>
            <a:spLocks/>
          </p:cNvSpPr>
          <p:nvPr/>
        </p:nvSpPr>
        <p:spPr bwMode="white">
          <a:xfrm>
            <a:off x="0" y="3146425"/>
            <a:ext cx="9144000" cy="3690938"/>
          </a:xfrm>
          <a:custGeom>
            <a:avLst/>
            <a:gdLst>
              <a:gd name="T0" fmla="*/ 0 w 5760"/>
              <a:gd name="T1" fmla="*/ 0 h 2325"/>
              <a:gd name="T2" fmla="*/ 0 w 5760"/>
              <a:gd name="T3" fmla="*/ 339 h 2325"/>
              <a:gd name="T4" fmla="*/ 558 w 5760"/>
              <a:gd name="T5" fmla="*/ 357 h 2325"/>
              <a:gd name="T6" fmla="*/ 807 w 5760"/>
              <a:gd name="T7" fmla="*/ 375 h 2325"/>
              <a:gd name="T8" fmla="*/ 1056 w 5760"/>
              <a:gd name="T9" fmla="*/ 399 h 2325"/>
              <a:gd name="T10" fmla="*/ 1272 w 5760"/>
              <a:gd name="T11" fmla="*/ 426 h 2325"/>
              <a:gd name="T12" fmla="*/ 1539 w 5760"/>
              <a:gd name="T13" fmla="*/ 465 h 2325"/>
              <a:gd name="T14" fmla="*/ 1791 w 5760"/>
              <a:gd name="T15" fmla="*/ 510 h 2325"/>
              <a:gd name="T16" fmla="*/ 2076 w 5760"/>
              <a:gd name="T17" fmla="*/ 570 h 2325"/>
              <a:gd name="T18" fmla="*/ 2334 w 5760"/>
              <a:gd name="T19" fmla="*/ 630 h 2325"/>
              <a:gd name="T20" fmla="*/ 2544 w 5760"/>
              <a:gd name="T21" fmla="*/ 687 h 2325"/>
              <a:gd name="T22" fmla="*/ 2775 w 5760"/>
              <a:gd name="T23" fmla="*/ 759 h 2325"/>
              <a:gd name="T24" fmla="*/ 3003 w 5760"/>
              <a:gd name="T25" fmla="*/ 837 h 2325"/>
              <a:gd name="T26" fmla="*/ 3231 w 5760"/>
              <a:gd name="T27" fmla="*/ 924 h 2325"/>
              <a:gd name="T28" fmla="*/ 3438 w 5760"/>
              <a:gd name="T29" fmla="*/ 1005 h 2325"/>
              <a:gd name="T30" fmla="*/ 3663 w 5760"/>
              <a:gd name="T31" fmla="*/ 1110 h 2325"/>
              <a:gd name="T32" fmla="*/ 3903 w 5760"/>
              <a:gd name="T33" fmla="*/ 1233 h 2325"/>
              <a:gd name="T34" fmla="*/ 4149 w 5760"/>
              <a:gd name="T35" fmla="*/ 1374 h 2325"/>
              <a:gd name="T36" fmla="*/ 4353 w 5760"/>
              <a:gd name="T37" fmla="*/ 1506 h 2325"/>
              <a:gd name="T38" fmla="*/ 4491 w 5760"/>
              <a:gd name="T39" fmla="*/ 1602 h 2325"/>
              <a:gd name="T40" fmla="*/ 4668 w 5760"/>
              <a:gd name="T41" fmla="*/ 1740 h 2325"/>
              <a:gd name="T42" fmla="*/ 4824 w 5760"/>
              <a:gd name="T43" fmla="*/ 1875 h 2325"/>
              <a:gd name="T44" fmla="*/ 4968 w 5760"/>
              <a:gd name="T45" fmla="*/ 2016 h 2325"/>
              <a:gd name="T46" fmla="*/ 5100 w 5760"/>
              <a:gd name="T47" fmla="*/ 2154 h 2325"/>
              <a:gd name="T48" fmla="*/ 5238 w 5760"/>
              <a:gd name="T49" fmla="*/ 2324 h 2325"/>
              <a:gd name="T50" fmla="*/ 5759 w 5760"/>
              <a:gd name="T51" fmla="*/ 2324 h 2325"/>
              <a:gd name="T52" fmla="*/ 5759 w 5760"/>
              <a:gd name="T53" fmla="*/ 1245 h 2325"/>
              <a:gd name="T54" fmla="*/ 5580 w 5760"/>
              <a:gd name="T55" fmla="*/ 1119 h 2325"/>
              <a:gd name="T56" fmla="*/ 5400 w 5760"/>
              <a:gd name="T57" fmla="*/ 1020 h 2325"/>
              <a:gd name="T58" fmla="*/ 5205 w 5760"/>
              <a:gd name="T59" fmla="*/ 918 h 2325"/>
              <a:gd name="T60" fmla="*/ 5031 w 5760"/>
              <a:gd name="T61" fmla="*/ 837 h 2325"/>
              <a:gd name="T62" fmla="*/ 4866 w 5760"/>
              <a:gd name="T63" fmla="*/ 771 h 2325"/>
              <a:gd name="T64" fmla="*/ 4710 w 5760"/>
              <a:gd name="T65" fmla="*/ 711 h 2325"/>
              <a:gd name="T66" fmla="*/ 4545 w 5760"/>
              <a:gd name="T67" fmla="*/ 651 h 2325"/>
              <a:gd name="T68" fmla="*/ 4386 w 5760"/>
              <a:gd name="T69" fmla="*/ 600 h 2325"/>
              <a:gd name="T70" fmla="*/ 4248 w 5760"/>
              <a:gd name="T71" fmla="*/ 552 h 2325"/>
              <a:gd name="T72" fmla="*/ 3993 w 5760"/>
              <a:gd name="T73" fmla="*/ 483 h 2325"/>
              <a:gd name="T74" fmla="*/ 3777 w 5760"/>
              <a:gd name="T75" fmla="*/ 423 h 2325"/>
              <a:gd name="T76" fmla="*/ 3564 w 5760"/>
              <a:gd name="T77" fmla="*/ 375 h 2325"/>
              <a:gd name="T78" fmla="*/ 3282 w 5760"/>
              <a:gd name="T79" fmla="*/ 312 h 2325"/>
              <a:gd name="T80" fmla="*/ 3003 w 5760"/>
              <a:gd name="T81" fmla="*/ 261 h 2325"/>
              <a:gd name="T82" fmla="*/ 2733 w 5760"/>
              <a:gd name="T83" fmla="*/ 213 h 2325"/>
              <a:gd name="T84" fmla="*/ 2451 w 5760"/>
              <a:gd name="T85" fmla="*/ 171 h 2325"/>
              <a:gd name="T86" fmla="*/ 2211 w 5760"/>
              <a:gd name="T87" fmla="*/ 138 h 2325"/>
              <a:gd name="T88" fmla="*/ 1974 w 5760"/>
              <a:gd name="T89" fmla="*/ 108 h 2325"/>
              <a:gd name="T90" fmla="*/ 1665 w 5760"/>
              <a:gd name="T91" fmla="*/ 81 h 2325"/>
              <a:gd name="T92" fmla="*/ 1437 w 5760"/>
              <a:gd name="T93" fmla="*/ 60 h 2325"/>
              <a:gd name="T94" fmla="*/ 1125 w 5760"/>
              <a:gd name="T95" fmla="*/ 36 h 2325"/>
              <a:gd name="T96" fmla="*/ 828 w 5760"/>
              <a:gd name="T97" fmla="*/ 21 h 2325"/>
              <a:gd name="T98" fmla="*/ 558 w 5760"/>
              <a:gd name="T99" fmla="*/ 12 h 2325"/>
              <a:gd name="T100" fmla="*/ 282 w 5760"/>
              <a:gd name="T101" fmla="*/ 3 h 2325"/>
              <a:gd name="T102" fmla="*/ 0 w 5760"/>
              <a:gd name="T103" fmla="*/ 0 h 2325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</a:cxnLst>
            <a:rect l="0" t="0" r="r" b="b"/>
            <a:pathLst>
              <a:path w="5760" h="2325">
                <a:moveTo>
                  <a:pt x="0" y="0"/>
                </a:moveTo>
                <a:lnTo>
                  <a:pt x="0" y="339"/>
                </a:lnTo>
                <a:lnTo>
                  <a:pt x="558" y="357"/>
                </a:lnTo>
                <a:lnTo>
                  <a:pt x="807" y="375"/>
                </a:lnTo>
                <a:lnTo>
                  <a:pt x="1056" y="399"/>
                </a:lnTo>
                <a:lnTo>
                  <a:pt x="1272" y="426"/>
                </a:lnTo>
                <a:lnTo>
                  <a:pt x="1539" y="465"/>
                </a:lnTo>
                <a:lnTo>
                  <a:pt x="1791" y="510"/>
                </a:lnTo>
                <a:lnTo>
                  <a:pt x="2076" y="570"/>
                </a:lnTo>
                <a:lnTo>
                  <a:pt x="2334" y="630"/>
                </a:lnTo>
                <a:lnTo>
                  <a:pt x="2544" y="687"/>
                </a:lnTo>
                <a:lnTo>
                  <a:pt x="2775" y="759"/>
                </a:lnTo>
                <a:lnTo>
                  <a:pt x="3003" y="837"/>
                </a:lnTo>
                <a:lnTo>
                  <a:pt x="3231" y="924"/>
                </a:lnTo>
                <a:lnTo>
                  <a:pt x="3438" y="1005"/>
                </a:lnTo>
                <a:lnTo>
                  <a:pt x="3663" y="1110"/>
                </a:lnTo>
                <a:lnTo>
                  <a:pt x="3903" y="1233"/>
                </a:lnTo>
                <a:lnTo>
                  <a:pt x="4149" y="1374"/>
                </a:lnTo>
                <a:lnTo>
                  <a:pt x="4353" y="1506"/>
                </a:lnTo>
                <a:lnTo>
                  <a:pt x="4491" y="1602"/>
                </a:lnTo>
                <a:lnTo>
                  <a:pt x="4668" y="1740"/>
                </a:lnTo>
                <a:lnTo>
                  <a:pt x="4824" y="1875"/>
                </a:lnTo>
                <a:lnTo>
                  <a:pt x="4968" y="2016"/>
                </a:lnTo>
                <a:lnTo>
                  <a:pt x="5100" y="2154"/>
                </a:lnTo>
                <a:lnTo>
                  <a:pt x="5238" y="2324"/>
                </a:lnTo>
                <a:lnTo>
                  <a:pt x="5759" y="2324"/>
                </a:lnTo>
                <a:lnTo>
                  <a:pt x="5759" y="1245"/>
                </a:lnTo>
                <a:lnTo>
                  <a:pt x="5580" y="1119"/>
                </a:lnTo>
                <a:lnTo>
                  <a:pt x="5400" y="1020"/>
                </a:lnTo>
                <a:lnTo>
                  <a:pt x="5205" y="918"/>
                </a:lnTo>
                <a:lnTo>
                  <a:pt x="5031" y="837"/>
                </a:lnTo>
                <a:lnTo>
                  <a:pt x="4866" y="771"/>
                </a:lnTo>
                <a:lnTo>
                  <a:pt x="4710" y="711"/>
                </a:lnTo>
                <a:lnTo>
                  <a:pt x="4545" y="651"/>
                </a:lnTo>
                <a:lnTo>
                  <a:pt x="4386" y="600"/>
                </a:lnTo>
                <a:lnTo>
                  <a:pt x="4248" y="552"/>
                </a:lnTo>
                <a:lnTo>
                  <a:pt x="3993" y="483"/>
                </a:lnTo>
                <a:lnTo>
                  <a:pt x="3777" y="423"/>
                </a:lnTo>
                <a:lnTo>
                  <a:pt x="3564" y="375"/>
                </a:lnTo>
                <a:lnTo>
                  <a:pt x="3282" y="312"/>
                </a:lnTo>
                <a:lnTo>
                  <a:pt x="3003" y="261"/>
                </a:lnTo>
                <a:lnTo>
                  <a:pt x="2733" y="213"/>
                </a:lnTo>
                <a:lnTo>
                  <a:pt x="2451" y="171"/>
                </a:lnTo>
                <a:lnTo>
                  <a:pt x="2211" y="138"/>
                </a:lnTo>
                <a:lnTo>
                  <a:pt x="1974" y="108"/>
                </a:lnTo>
                <a:lnTo>
                  <a:pt x="1665" y="81"/>
                </a:lnTo>
                <a:lnTo>
                  <a:pt x="1437" y="60"/>
                </a:lnTo>
                <a:lnTo>
                  <a:pt x="1125" y="36"/>
                </a:lnTo>
                <a:lnTo>
                  <a:pt x="828" y="21"/>
                </a:lnTo>
                <a:lnTo>
                  <a:pt x="558" y="12"/>
                </a:lnTo>
                <a:lnTo>
                  <a:pt x="282" y="3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2" name="Freeform 6"/>
          <p:cNvSpPr>
            <a:spLocks/>
          </p:cNvSpPr>
          <p:nvPr/>
        </p:nvSpPr>
        <p:spPr bwMode="white">
          <a:xfrm>
            <a:off x="0" y="2460625"/>
            <a:ext cx="9144000" cy="2497138"/>
          </a:xfrm>
          <a:custGeom>
            <a:avLst/>
            <a:gdLst>
              <a:gd name="T0" fmla="*/ 0 w 5760"/>
              <a:gd name="T1" fmla="*/ 0 h 1573"/>
              <a:gd name="T2" fmla="*/ 0 w 5760"/>
              <a:gd name="T3" fmla="*/ 351 h 1573"/>
              <a:gd name="T4" fmla="*/ 282 w 5760"/>
              <a:gd name="T5" fmla="*/ 357 h 1573"/>
              <a:gd name="T6" fmla="*/ 627 w 5760"/>
              <a:gd name="T7" fmla="*/ 363 h 1573"/>
              <a:gd name="T8" fmla="*/ 960 w 5760"/>
              <a:gd name="T9" fmla="*/ 375 h 1573"/>
              <a:gd name="T10" fmla="*/ 1218 w 5760"/>
              <a:gd name="T11" fmla="*/ 393 h 1573"/>
              <a:gd name="T12" fmla="*/ 1470 w 5760"/>
              <a:gd name="T13" fmla="*/ 411 h 1573"/>
              <a:gd name="T14" fmla="*/ 1746 w 5760"/>
              <a:gd name="T15" fmla="*/ 435 h 1573"/>
              <a:gd name="T16" fmla="*/ 2022 w 5760"/>
              <a:gd name="T17" fmla="*/ 462 h 1573"/>
              <a:gd name="T18" fmla="*/ 2340 w 5760"/>
              <a:gd name="T19" fmla="*/ 504 h 1573"/>
              <a:gd name="T20" fmla="*/ 2664 w 5760"/>
              <a:gd name="T21" fmla="*/ 549 h 1573"/>
              <a:gd name="T22" fmla="*/ 2952 w 5760"/>
              <a:gd name="T23" fmla="*/ 597 h 1573"/>
              <a:gd name="T24" fmla="*/ 3225 w 5760"/>
              <a:gd name="T25" fmla="*/ 648 h 1573"/>
              <a:gd name="T26" fmla="*/ 3513 w 5760"/>
              <a:gd name="T27" fmla="*/ 708 h 1573"/>
              <a:gd name="T28" fmla="*/ 3693 w 5760"/>
              <a:gd name="T29" fmla="*/ 750 h 1573"/>
              <a:gd name="T30" fmla="*/ 3936 w 5760"/>
              <a:gd name="T31" fmla="*/ 810 h 1573"/>
              <a:gd name="T32" fmla="*/ 4095 w 5760"/>
              <a:gd name="T33" fmla="*/ 855 h 1573"/>
              <a:gd name="T34" fmla="*/ 4281 w 5760"/>
              <a:gd name="T35" fmla="*/ 909 h 1573"/>
              <a:gd name="T36" fmla="*/ 4503 w 5760"/>
              <a:gd name="T37" fmla="*/ 981 h 1573"/>
              <a:gd name="T38" fmla="*/ 4704 w 5760"/>
              <a:gd name="T39" fmla="*/ 1053 h 1573"/>
              <a:gd name="T40" fmla="*/ 4911 w 5760"/>
              <a:gd name="T41" fmla="*/ 1131 h 1573"/>
              <a:gd name="T42" fmla="*/ 5073 w 5760"/>
              <a:gd name="T43" fmla="*/ 1197 h 1573"/>
              <a:gd name="T44" fmla="*/ 5256 w 5760"/>
              <a:gd name="T45" fmla="*/ 1281 h 1573"/>
              <a:gd name="T46" fmla="*/ 5475 w 5760"/>
              <a:gd name="T47" fmla="*/ 1401 h 1573"/>
              <a:gd name="T48" fmla="*/ 5628 w 5760"/>
              <a:gd name="T49" fmla="*/ 1482 h 1573"/>
              <a:gd name="T50" fmla="*/ 5759 w 5760"/>
              <a:gd name="T51" fmla="*/ 1572 h 1573"/>
              <a:gd name="T52" fmla="*/ 5759 w 5760"/>
              <a:gd name="T53" fmla="*/ 633 h 1573"/>
              <a:gd name="T54" fmla="*/ 5493 w 5760"/>
              <a:gd name="T55" fmla="*/ 570 h 1573"/>
              <a:gd name="T56" fmla="*/ 5214 w 5760"/>
              <a:gd name="T57" fmla="*/ 501 h 1573"/>
              <a:gd name="T58" fmla="*/ 4950 w 5760"/>
              <a:gd name="T59" fmla="*/ 444 h 1573"/>
              <a:gd name="T60" fmla="*/ 4701 w 5760"/>
              <a:gd name="T61" fmla="*/ 396 h 1573"/>
              <a:gd name="T62" fmla="*/ 4425 w 5760"/>
              <a:gd name="T63" fmla="*/ 348 h 1573"/>
              <a:gd name="T64" fmla="*/ 4110 w 5760"/>
              <a:gd name="T65" fmla="*/ 294 h 1573"/>
              <a:gd name="T66" fmla="*/ 3813 w 5760"/>
              <a:gd name="T67" fmla="*/ 252 h 1573"/>
              <a:gd name="T68" fmla="*/ 3549 w 5760"/>
              <a:gd name="T69" fmla="*/ 213 h 1573"/>
              <a:gd name="T70" fmla="*/ 3261 w 5760"/>
              <a:gd name="T71" fmla="*/ 183 h 1573"/>
              <a:gd name="T72" fmla="*/ 3015 w 5760"/>
              <a:gd name="T73" fmla="*/ 153 h 1573"/>
              <a:gd name="T74" fmla="*/ 2757 w 5760"/>
              <a:gd name="T75" fmla="*/ 129 h 1573"/>
              <a:gd name="T76" fmla="*/ 2520 w 5760"/>
              <a:gd name="T77" fmla="*/ 105 h 1573"/>
              <a:gd name="T78" fmla="*/ 2301 w 5760"/>
              <a:gd name="T79" fmla="*/ 87 h 1573"/>
              <a:gd name="T80" fmla="*/ 2013 w 5760"/>
              <a:gd name="T81" fmla="*/ 66 h 1573"/>
              <a:gd name="T82" fmla="*/ 1731 w 5760"/>
              <a:gd name="T83" fmla="*/ 48 h 1573"/>
              <a:gd name="T84" fmla="*/ 1524 w 5760"/>
              <a:gd name="T85" fmla="*/ 39 h 1573"/>
              <a:gd name="T86" fmla="*/ 1260 w 5760"/>
              <a:gd name="T87" fmla="*/ 27 h 1573"/>
              <a:gd name="T88" fmla="*/ 966 w 5760"/>
              <a:gd name="T89" fmla="*/ 15 h 1573"/>
              <a:gd name="T90" fmla="*/ 714 w 5760"/>
              <a:gd name="T91" fmla="*/ 12 h 1573"/>
              <a:gd name="T92" fmla="*/ 510 w 5760"/>
              <a:gd name="T93" fmla="*/ 6 h 1573"/>
              <a:gd name="T94" fmla="*/ 243 w 5760"/>
              <a:gd name="T95" fmla="*/ 0 h 1573"/>
              <a:gd name="T96" fmla="*/ 0 w 5760"/>
              <a:gd name="T97" fmla="*/ 0 h 157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</a:cxnLst>
            <a:rect l="0" t="0" r="r" b="b"/>
            <a:pathLst>
              <a:path w="5760" h="1573">
                <a:moveTo>
                  <a:pt x="0" y="0"/>
                </a:moveTo>
                <a:lnTo>
                  <a:pt x="0" y="351"/>
                </a:lnTo>
                <a:lnTo>
                  <a:pt x="282" y="357"/>
                </a:lnTo>
                <a:lnTo>
                  <a:pt x="627" y="363"/>
                </a:lnTo>
                <a:lnTo>
                  <a:pt x="960" y="375"/>
                </a:lnTo>
                <a:lnTo>
                  <a:pt x="1218" y="393"/>
                </a:lnTo>
                <a:lnTo>
                  <a:pt x="1470" y="411"/>
                </a:lnTo>
                <a:lnTo>
                  <a:pt x="1746" y="435"/>
                </a:lnTo>
                <a:lnTo>
                  <a:pt x="2022" y="462"/>
                </a:lnTo>
                <a:lnTo>
                  <a:pt x="2340" y="504"/>
                </a:lnTo>
                <a:lnTo>
                  <a:pt x="2664" y="549"/>
                </a:lnTo>
                <a:lnTo>
                  <a:pt x="2952" y="597"/>
                </a:lnTo>
                <a:lnTo>
                  <a:pt x="3225" y="648"/>
                </a:lnTo>
                <a:lnTo>
                  <a:pt x="3513" y="708"/>
                </a:lnTo>
                <a:lnTo>
                  <a:pt x="3693" y="750"/>
                </a:lnTo>
                <a:lnTo>
                  <a:pt x="3936" y="810"/>
                </a:lnTo>
                <a:lnTo>
                  <a:pt x="4095" y="855"/>
                </a:lnTo>
                <a:lnTo>
                  <a:pt x="4281" y="909"/>
                </a:lnTo>
                <a:lnTo>
                  <a:pt x="4503" y="981"/>
                </a:lnTo>
                <a:lnTo>
                  <a:pt x="4704" y="1053"/>
                </a:lnTo>
                <a:lnTo>
                  <a:pt x="4911" y="1131"/>
                </a:lnTo>
                <a:lnTo>
                  <a:pt x="5073" y="1197"/>
                </a:lnTo>
                <a:lnTo>
                  <a:pt x="5256" y="1281"/>
                </a:lnTo>
                <a:lnTo>
                  <a:pt x="5475" y="1401"/>
                </a:lnTo>
                <a:lnTo>
                  <a:pt x="5628" y="1482"/>
                </a:lnTo>
                <a:lnTo>
                  <a:pt x="5759" y="1572"/>
                </a:lnTo>
                <a:lnTo>
                  <a:pt x="5759" y="633"/>
                </a:lnTo>
                <a:lnTo>
                  <a:pt x="5493" y="570"/>
                </a:lnTo>
                <a:lnTo>
                  <a:pt x="5214" y="501"/>
                </a:lnTo>
                <a:lnTo>
                  <a:pt x="4950" y="444"/>
                </a:lnTo>
                <a:lnTo>
                  <a:pt x="4701" y="396"/>
                </a:lnTo>
                <a:lnTo>
                  <a:pt x="4425" y="348"/>
                </a:lnTo>
                <a:lnTo>
                  <a:pt x="4110" y="294"/>
                </a:lnTo>
                <a:lnTo>
                  <a:pt x="3813" y="252"/>
                </a:lnTo>
                <a:lnTo>
                  <a:pt x="3549" y="213"/>
                </a:lnTo>
                <a:lnTo>
                  <a:pt x="3261" y="183"/>
                </a:lnTo>
                <a:lnTo>
                  <a:pt x="3015" y="153"/>
                </a:lnTo>
                <a:lnTo>
                  <a:pt x="2757" y="129"/>
                </a:lnTo>
                <a:lnTo>
                  <a:pt x="2520" y="105"/>
                </a:lnTo>
                <a:lnTo>
                  <a:pt x="2301" y="87"/>
                </a:lnTo>
                <a:lnTo>
                  <a:pt x="2013" y="66"/>
                </a:lnTo>
                <a:lnTo>
                  <a:pt x="1731" y="48"/>
                </a:lnTo>
                <a:lnTo>
                  <a:pt x="1524" y="39"/>
                </a:lnTo>
                <a:lnTo>
                  <a:pt x="1260" y="27"/>
                </a:lnTo>
                <a:lnTo>
                  <a:pt x="966" y="15"/>
                </a:lnTo>
                <a:lnTo>
                  <a:pt x="714" y="12"/>
                </a:lnTo>
                <a:lnTo>
                  <a:pt x="510" y="6"/>
                </a:lnTo>
                <a:lnTo>
                  <a:pt x="243" y="0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3" name="Freeform 7"/>
          <p:cNvSpPr>
            <a:spLocks/>
          </p:cNvSpPr>
          <p:nvPr/>
        </p:nvSpPr>
        <p:spPr bwMode="white">
          <a:xfrm>
            <a:off x="0" y="1793881"/>
            <a:ext cx="9144000" cy="1539875"/>
          </a:xfrm>
          <a:custGeom>
            <a:avLst/>
            <a:gdLst>
              <a:gd name="T0" fmla="*/ 0 w 5760"/>
              <a:gd name="T1" fmla="*/ 0 h 970"/>
              <a:gd name="T2" fmla="*/ 0 w 5760"/>
              <a:gd name="T3" fmla="*/ 339 h 970"/>
              <a:gd name="T4" fmla="*/ 318 w 5760"/>
              <a:gd name="T5" fmla="*/ 342 h 970"/>
              <a:gd name="T6" fmla="*/ 591 w 5760"/>
              <a:gd name="T7" fmla="*/ 348 h 970"/>
              <a:gd name="T8" fmla="*/ 846 w 5760"/>
              <a:gd name="T9" fmla="*/ 354 h 970"/>
              <a:gd name="T10" fmla="*/ 1074 w 5760"/>
              <a:gd name="T11" fmla="*/ 360 h 970"/>
              <a:gd name="T12" fmla="*/ 1314 w 5760"/>
              <a:gd name="T13" fmla="*/ 366 h 970"/>
              <a:gd name="T14" fmla="*/ 1599 w 5760"/>
              <a:gd name="T15" fmla="*/ 381 h 970"/>
              <a:gd name="T16" fmla="*/ 1911 w 5760"/>
              <a:gd name="T17" fmla="*/ 399 h 970"/>
              <a:gd name="T18" fmla="*/ 2241 w 5760"/>
              <a:gd name="T19" fmla="*/ 420 h 970"/>
              <a:gd name="T20" fmla="*/ 2619 w 5760"/>
              <a:gd name="T21" fmla="*/ 453 h 970"/>
              <a:gd name="T22" fmla="*/ 2889 w 5760"/>
              <a:gd name="T23" fmla="*/ 477 h 970"/>
              <a:gd name="T24" fmla="*/ 3177 w 5760"/>
              <a:gd name="T25" fmla="*/ 507 h 970"/>
              <a:gd name="T26" fmla="*/ 3498 w 5760"/>
              <a:gd name="T27" fmla="*/ 543 h 970"/>
              <a:gd name="T28" fmla="*/ 3813 w 5760"/>
              <a:gd name="T29" fmla="*/ 585 h 970"/>
              <a:gd name="T30" fmla="*/ 4044 w 5760"/>
              <a:gd name="T31" fmla="*/ 618 h 970"/>
              <a:gd name="T32" fmla="*/ 4365 w 5760"/>
              <a:gd name="T33" fmla="*/ 669 h 970"/>
              <a:gd name="T34" fmla="*/ 4683 w 5760"/>
              <a:gd name="T35" fmla="*/ 726 h 970"/>
              <a:gd name="T36" fmla="*/ 4980 w 5760"/>
              <a:gd name="T37" fmla="*/ 786 h 970"/>
              <a:gd name="T38" fmla="*/ 5268 w 5760"/>
              <a:gd name="T39" fmla="*/ 846 h 970"/>
              <a:gd name="T40" fmla="*/ 5646 w 5760"/>
              <a:gd name="T41" fmla="*/ 942 h 970"/>
              <a:gd name="T42" fmla="*/ 5759 w 5760"/>
              <a:gd name="T43" fmla="*/ 969 h 970"/>
              <a:gd name="T44" fmla="*/ 5759 w 5760"/>
              <a:gd name="T45" fmla="*/ 0 h 970"/>
              <a:gd name="T46" fmla="*/ 0 w 5760"/>
              <a:gd name="T47" fmla="*/ 0 h 97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</a:cxnLst>
            <a:rect l="0" t="0" r="r" b="b"/>
            <a:pathLst>
              <a:path w="5760" h="970">
                <a:moveTo>
                  <a:pt x="0" y="0"/>
                </a:moveTo>
                <a:lnTo>
                  <a:pt x="0" y="339"/>
                </a:lnTo>
                <a:lnTo>
                  <a:pt x="318" y="342"/>
                </a:lnTo>
                <a:lnTo>
                  <a:pt x="591" y="348"/>
                </a:lnTo>
                <a:lnTo>
                  <a:pt x="846" y="354"/>
                </a:lnTo>
                <a:lnTo>
                  <a:pt x="1074" y="360"/>
                </a:lnTo>
                <a:lnTo>
                  <a:pt x="1314" y="366"/>
                </a:lnTo>
                <a:lnTo>
                  <a:pt x="1599" y="381"/>
                </a:lnTo>
                <a:lnTo>
                  <a:pt x="1911" y="399"/>
                </a:lnTo>
                <a:lnTo>
                  <a:pt x="2241" y="420"/>
                </a:lnTo>
                <a:lnTo>
                  <a:pt x="2619" y="453"/>
                </a:lnTo>
                <a:lnTo>
                  <a:pt x="2889" y="477"/>
                </a:lnTo>
                <a:lnTo>
                  <a:pt x="3177" y="507"/>
                </a:lnTo>
                <a:lnTo>
                  <a:pt x="3498" y="543"/>
                </a:lnTo>
                <a:lnTo>
                  <a:pt x="3813" y="585"/>
                </a:lnTo>
                <a:lnTo>
                  <a:pt x="4044" y="618"/>
                </a:lnTo>
                <a:lnTo>
                  <a:pt x="4365" y="669"/>
                </a:lnTo>
                <a:lnTo>
                  <a:pt x="4683" y="726"/>
                </a:lnTo>
                <a:lnTo>
                  <a:pt x="4980" y="786"/>
                </a:lnTo>
                <a:lnTo>
                  <a:pt x="5268" y="846"/>
                </a:lnTo>
                <a:lnTo>
                  <a:pt x="5646" y="942"/>
                </a:lnTo>
                <a:lnTo>
                  <a:pt x="5759" y="969"/>
                </a:lnTo>
                <a:lnTo>
                  <a:pt x="5759" y="0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4" name="Freeform 8"/>
          <p:cNvSpPr>
            <a:spLocks/>
          </p:cNvSpPr>
          <p:nvPr/>
        </p:nvSpPr>
        <p:spPr bwMode="white">
          <a:xfrm>
            <a:off x="0" y="-20638"/>
            <a:ext cx="9144000" cy="1682751"/>
          </a:xfrm>
          <a:custGeom>
            <a:avLst/>
            <a:gdLst>
              <a:gd name="T0" fmla="*/ 0 w 5760"/>
              <a:gd name="T1" fmla="*/ 753 h 1060"/>
              <a:gd name="T2" fmla="*/ 0 w 5760"/>
              <a:gd name="T3" fmla="*/ 1059 h 1060"/>
              <a:gd name="T4" fmla="*/ 5759 w 5760"/>
              <a:gd name="T5" fmla="*/ 1059 h 1060"/>
              <a:gd name="T6" fmla="*/ 5759 w 5760"/>
              <a:gd name="T7" fmla="*/ 0 h 1060"/>
              <a:gd name="T8" fmla="*/ 5430 w 5760"/>
              <a:gd name="T9" fmla="*/ 0 h 1060"/>
              <a:gd name="T10" fmla="*/ 5298 w 5760"/>
              <a:gd name="T11" fmla="*/ 84 h 1060"/>
              <a:gd name="T12" fmla="*/ 5136 w 5760"/>
              <a:gd name="T13" fmla="*/ 159 h 1060"/>
              <a:gd name="T14" fmla="*/ 4968 w 5760"/>
              <a:gd name="T15" fmla="*/ 222 h 1060"/>
              <a:gd name="T16" fmla="*/ 4812 w 5760"/>
              <a:gd name="T17" fmla="*/ 267 h 1060"/>
              <a:gd name="T18" fmla="*/ 4626 w 5760"/>
              <a:gd name="T19" fmla="*/ 324 h 1060"/>
              <a:gd name="T20" fmla="*/ 4440 w 5760"/>
              <a:gd name="T21" fmla="*/ 366 h 1060"/>
              <a:gd name="T22" fmla="*/ 4230 w 5760"/>
              <a:gd name="T23" fmla="*/ 414 h 1060"/>
              <a:gd name="T24" fmla="*/ 3939 w 5760"/>
              <a:gd name="T25" fmla="*/ 468 h 1060"/>
              <a:gd name="T26" fmla="*/ 3711 w 5760"/>
              <a:gd name="T27" fmla="*/ 504 h 1060"/>
              <a:gd name="T28" fmla="*/ 3441 w 5760"/>
              <a:gd name="T29" fmla="*/ 543 h 1060"/>
              <a:gd name="T30" fmla="*/ 3189 w 5760"/>
              <a:gd name="T31" fmla="*/ 579 h 1060"/>
              <a:gd name="T32" fmla="*/ 2925 w 5760"/>
              <a:gd name="T33" fmla="*/ 606 h 1060"/>
              <a:gd name="T34" fmla="*/ 2679 w 5760"/>
              <a:gd name="T35" fmla="*/ 633 h 1060"/>
              <a:gd name="T36" fmla="*/ 2418 w 5760"/>
              <a:gd name="T37" fmla="*/ 654 h 1060"/>
              <a:gd name="T38" fmla="*/ 2142 w 5760"/>
              <a:gd name="T39" fmla="*/ 675 h 1060"/>
              <a:gd name="T40" fmla="*/ 1896 w 5760"/>
              <a:gd name="T41" fmla="*/ 693 h 1060"/>
              <a:gd name="T42" fmla="*/ 1647 w 5760"/>
              <a:gd name="T43" fmla="*/ 708 h 1060"/>
              <a:gd name="T44" fmla="*/ 1404 w 5760"/>
              <a:gd name="T45" fmla="*/ 720 h 1060"/>
              <a:gd name="T46" fmla="*/ 1170 w 5760"/>
              <a:gd name="T47" fmla="*/ 732 h 1060"/>
              <a:gd name="T48" fmla="*/ 906 w 5760"/>
              <a:gd name="T49" fmla="*/ 738 h 1060"/>
              <a:gd name="T50" fmla="*/ 534 w 5760"/>
              <a:gd name="T51" fmla="*/ 747 h 1060"/>
              <a:gd name="T52" fmla="*/ 201 w 5760"/>
              <a:gd name="T53" fmla="*/ 753 h 1060"/>
              <a:gd name="T54" fmla="*/ 0 w 5760"/>
              <a:gd name="T55" fmla="*/ 753 h 106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</a:cxnLst>
            <a:rect l="0" t="0" r="r" b="b"/>
            <a:pathLst>
              <a:path w="5760" h="1060">
                <a:moveTo>
                  <a:pt x="0" y="753"/>
                </a:moveTo>
                <a:lnTo>
                  <a:pt x="0" y="1059"/>
                </a:lnTo>
                <a:lnTo>
                  <a:pt x="5759" y="1059"/>
                </a:lnTo>
                <a:lnTo>
                  <a:pt x="5759" y="0"/>
                </a:lnTo>
                <a:lnTo>
                  <a:pt x="5430" y="0"/>
                </a:lnTo>
                <a:lnTo>
                  <a:pt x="5298" y="84"/>
                </a:lnTo>
                <a:lnTo>
                  <a:pt x="5136" y="159"/>
                </a:lnTo>
                <a:lnTo>
                  <a:pt x="4968" y="222"/>
                </a:lnTo>
                <a:lnTo>
                  <a:pt x="4812" y="267"/>
                </a:lnTo>
                <a:lnTo>
                  <a:pt x="4626" y="324"/>
                </a:lnTo>
                <a:lnTo>
                  <a:pt x="4440" y="366"/>
                </a:lnTo>
                <a:lnTo>
                  <a:pt x="4230" y="414"/>
                </a:lnTo>
                <a:lnTo>
                  <a:pt x="3939" y="468"/>
                </a:lnTo>
                <a:lnTo>
                  <a:pt x="3711" y="504"/>
                </a:lnTo>
                <a:lnTo>
                  <a:pt x="3441" y="543"/>
                </a:lnTo>
                <a:lnTo>
                  <a:pt x="3189" y="579"/>
                </a:lnTo>
                <a:lnTo>
                  <a:pt x="2925" y="606"/>
                </a:lnTo>
                <a:lnTo>
                  <a:pt x="2679" y="633"/>
                </a:lnTo>
                <a:lnTo>
                  <a:pt x="2418" y="654"/>
                </a:lnTo>
                <a:lnTo>
                  <a:pt x="2142" y="675"/>
                </a:lnTo>
                <a:lnTo>
                  <a:pt x="1896" y="693"/>
                </a:lnTo>
                <a:lnTo>
                  <a:pt x="1647" y="708"/>
                </a:lnTo>
                <a:lnTo>
                  <a:pt x="1404" y="720"/>
                </a:lnTo>
                <a:lnTo>
                  <a:pt x="1170" y="732"/>
                </a:lnTo>
                <a:lnTo>
                  <a:pt x="906" y="738"/>
                </a:lnTo>
                <a:lnTo>
                  <a:pt x="534" y="747"/>
                </a:lnTo>
                <a:lnTo>
                  <a:pt x="201" y="753"/>
                </a:lnTo>
                <a:lnTo>
                  <a:pt x="0" y="753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5" name="Freeform 9"/>
          <p:cNvSpPr>
            <a:spLocks/>
          </p:cNvSpPr>
          <p:nvPr/>
        </p:nvSpPr>
        <p:spPr bwMode="white">
          <a:xfrm>
            <a:off x="0" y="-20638"/>
            <a:ext cx="8388350" cy="1068388"/>
          </a:xfrm>
          <a:custGeom>
            <a:avLst/>
            <a:gdLst>
              <a:gd name="T0" fmla="*/ 0 w 5284"/>
              <a:gd name="T1" fmla="*/ 366 h 673"/>
              <a:gd name="T2" fmla="*/ 0 w 5284"/>
              <a:gd name="T3" fmla="*/ 672 h 673"/>
              <a:gd name="T4" fmla="*/ 303 w 5284"/>
              <a:gd name="T5" fmla="*/ 672 h 673"/>
              <a:gd name="T6" fmla="*/ 723 w 5284"/>
              <a:gd name="T7" fmla="*/ 663 h 673"/>
              <a:gd name="T8" fmla="*/ 1020 w 5284"/>
              <a:gd name="T9" fmla="*/ 654 h 673"/>
              <a:gd name="T10" fmla="*/ 1302 w 5284"/>
              <a:gd name="T11" fmla="*/ 642 h 673"/>
              <a:gd name="T12" fmla="*/ 1554 w 5284"/>
              <a:gd name="T13" fmla="*/ 630 h 673"/>
              <a:gd name="T14" fmla="*/ 1779 w 5284"/>
              <a:gd name="T15" fmla="*/ 615 h 673"/>
              <a:gd name="T16" fmla="*/ 1962 w 5284"/>
              <a:gd name="T17" fmla="*/ 606 h 673"/>
              <a:gd name="T18" fmla="*/ 2193 w 5284"/>
              <a:gd name="T19" fmla="*/ 588 h 673"/>
              <a:gd name="T20" fmla="*/ 2448 w 5284"/>
              <a:gd name="T21" fmla="*/ 570 h 673"/>
              <a:gd name="T22" fmla="*/ 2700 w 5284"/>
              <a:gd name="T23" fmla="*/ 546 h 673"/>
              <a:gd name="T24" fmla="*/ 2904 w 5284"/>
              <a:gd name="T25" fmla="*/ 528 h 673"/>
              <a:gd name="T26" fmla="*/ 3138 w 5284"/>
              <a:gd name="T27" fmla="*/ 498 h 673"/>
              <a:gd name="T28" fmla="*/ 3324 w 5284"/>
              <a:gd name="T29" fmla="*/ 474 h 673"/>
              <a:gd name="T30" fmla="*/ 3534 w 5284"/>
              <a:gd name="T31" fmla="*/ 447 h 673"/>
              <a:gd name="T32" fmla="*/ 3735 w 5284"/>
              <a:gd name="T33" fmla="*/ 420 h 673"/>
              <a:gd name="T34" fmla="*/ 3933 w 5284"/>
              <a:gd name="T35" fmla="*/ 384 h 673"/>
              <a:gd name="T36" fmla="*/ 4116 w 5284"/>
              <a:gd name="T37" fmla="*/ 351 h 673"/>
              <a:gd name="T38" fmla="*/ 4266 w 5284"/>
              <a:gd name="T39" fmla="*/ 318 h 673"/>
              <a:gd name="T40" fmla="*/ 4446 w 5284"/>
              <a:gd name="T41" fmla="*/ 279 h 673"/>
              <a:gd name="T42" fmla="*/ 4620 w 5284"/>
              <a:gd name="T43" fmla="*/ 237 h 673"/>
              <a:gd name="T44" fmla="*/ 4779 w 5284"/>
              <a:gd name="T45" fmla="*/ 192 h 673"/>
              <a:gd name="T46" fmla="*/ 4920 w 5284"/>
              <a:gd name="T47" fmla="*/ 147 h 673"/>
              <a:gd name="T48" fmla="*/ 5085 w 5284"/>
              <a:gd name="T49" fmla="*/ 90 h 673"/>
              <a:gd name="T50" fmla="*/ 5193 w 5284"/>
              <a:gd name="T51" fmla="*/ 42 h 673"/>
              <a:gd name="T52" fmla="*/ 5283 w 5284"/>
              <a:gd name="T53" fmla="*/ 0 h 673"/>
              <a:gd name="T54" fmla="*/ 3201 w 5284"/>
              <a:gd name="T55" fmla="*/ 0 h 673"/>
              <a:gd name="T56" fmla="*/ 2982 w 5284"/>
              <a:gd name="T57" fmla="*/ 57 h 673"/>
              <a:gd name="T58" fmla="*/ 2775 w 5284"/>
              <a:gd name="T59" fmla="*/ 108 h 673"/>
              <a:gd name="T60" fmla="*/ 2562 w 5284"/>
              <a:gd name="T61" fmla="*/ 150 h 673"/>
              <a:gd name="T62" fmla="*/ 2397 w 5284"/>
              <a:gd name="T63" fmla="*/ 183 h 673"/>
              <a:gd name="T64" fmla="*/ 2205 w 5284"/>
              <a:gd name="T65" fmla="*/ 213 h 673"/>
              <a:gd name="T66" fmla="*/ 2001 w 5284"/>
              <a:gd name="T67" fmla="*/ 243 h 673"/>
              <a:gd name="T68" fmla="*/ 1776 w 5284"/>
              <a:gd name="T69" fmla="*/ 273 h 673"/>
              <a:gd name="T70" fmla="*/ 1536 w 5284"/>
              <a:gd name="T71" fmla="*/ 297 h 673"/>
              <a:gd name="T72" fmla="*/ 1344 w 5284"/>
              <a:gd name="T73" fmla="*/ 312 h 673"/>
              <a:gd name="T74" fmla="*/ 1134 w 5284"/>
              <a:gd name="T75" fmla="*/ 330 h 673"/>
              <a:gd name="T76" fmla="*/ 921 w 5284"/>
              <a:gd name="T77" fmla="*/ 342 h 673"/>
              <a:gd name="T78" fmla="*/ 696 w 5284"/>
              <a:gd name="T79" fmla="*/ 354 h 673"/>
              <a:gd name="T80" fmla="*/ 501 w 5284"/>
              <a:gd name="T81" fmla="*/ 360 h 673"/>
              <a:gd name="T82" fmla="*/ 279 w 5284"/>
              <a:gd name="T83" fmla="*/ 366 h 673"/>
              <a:gd name="T84" fmla="*/ 99 w 5284"/>
              <a:gd name="T85" fmla="*/ 369 h 673"/>
              <a:gd name="T86" fmla="*/ 0 w 5284"/>
              <a:gd name="T87" fmla="*/ 366 h 67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</a:cxnLst>
            <a:rect l="0" t="0" r="r" b="b"/>
            <a:pathLst>
              <a:path w="5284" h="673">
                <a:moveTo>
                  <a:pt x="0" y="366"/>
                </a:moveTo>
                <a:lnTo>
                  <a:pt x="0" y="672"/>
                </a:lnTo>
                <a:lnTo>
                  <a:pt x="303" y="672"/>
                </a:lnTo>
                <a:lnTo>
                  <a:pt x="723" y="663"/>
                </a:lnTo>
                <a:lnTo>
                  <a:pt x="1020" y="654"/>
                </a:lnTo>
                <a:lnTo>
                  <a:pt x="1302" y="642"/>
                </a:lnTo>
                <a:lnTo>
                  <a:pt x="1554" y="630"/>
                </a:lnTo>
                <a:lnTo>
                  <a:pt x="1779" y="615"/>
                </a:lnTo>
                <a:lnTo>
                  <a:pt x="1962" y="606"/>
                </a:lnTo>
                <a:lnTo>
                  <a:pt x="2193" y="588"/>
                </a:lnTo>
                <a:lnTo>
                  <a:pt x="2448" y="570"/>
                </a:lnTo>
                <a:lnTo>
                  <a:pt x="2700" y="546"/>
                </a:lnTo>
                <a:lnTo>
                  <a:pt x="2904" y="528"/>
                </a:lnTo>
                <a:lnTo>
                  <a:pt x="3138" y="498"/>
                </a:lnTo>
                <a:lnTo>
                  <a:pt x="3324" y="474"/>
                </a:lnTo>
                <a:lnTo>
                  <a:pt x="3534" y="447"/>
                </a:lnTo>
                <a:lnTo>
                  <a:pt x="3735" y="420"/>
                </a:lnTo>
                <a:lnTo>
                  <a:pt x="3933" y="384"/>
                </a:lnTo>
                <a:lnTo>
                  <a:pt x="4116" y="351"/>
                </a:lnTo>
                <a:lnTo>
                  <a:pt x="4266" y="318"/>
                </a:lnTo>
                <a:lnTo>
                  <a:pt x="4446" y="279"/>
                </a:lnTo>
                <a:lnTo>
                  <a:pt x="4620" y="237"/>
                </a:lnTo>
                <a:lnTo>
                  <a:pt x="4779" y="192"/>
                </a:lnTo>
                <a:lnTo>
                  <a:pt x="4920" y="147"/>
                </a:lnTo>
                <a:lnTo>
                  <a:pt x="5085" y="90"/>
                </a:lnTo>
                <a:lnTo>
                  <a:pt x="5193" y="42"/>
                </a:lnTo>
                <a:lnTo>
                  <a:pt x="5283" y="0"/>
                </a:lnTo>
                <a:lnTo>
                  <a:pt x="3201" y="0"/>
                </a:lnTo>
                <a:lnTo>
                  <a:pt x="2982" y="57"/>
                </a:lnTo>
                <a:lnTo>
                  <a:pt x="2775" y="108"/>
                </a:lnTo>
                <a:lnTo>
                  <a:pt x="2562" y="150"/>
                </a:lnTo>
                <a:lnTo>
                  <a:pt x="2397" y="183"/>
                </a:lnTo>
                <a:lnTo>
                  <a:pt x="2205" y="213"/>
                </a:lnTo>
                <a:lnTo>
                  <a:pt x="2001" y="243"/>
                </a:lnTo>
                <a:lnTo>
                  <a:pt x="1776" y="273"/>
                </a:lnTo>
                <a:lnTo>
                  <a:pt x="1536" y="297"/>
                </a:lnTo>
                <a:lnTo>
                  <a:pt x="1344" y="312"/>
                </a:lnTo>
                <a:lnTo>
                  <a:pt x="1134" y="330"/>
                </a:lnTo>
                <a:lnTo>
                  <a:pt x="921" y="342"/>
                </a:lnTo>
                <a:lnTo>
                  <a:pt x="696" y="354"/>
                </a:lnTo>
                <a:lnTo>
                  <a:pt x="501" y="360"/>
                </a:lnTo>
                <a:lnTo>
                  <a:pt x="279" y="366"/>
                </a:lnTo>
                <a:lnTo>
                  <a:pt x="99" y="369"/>
                </a:lnTo>
                <a:lnTo>
                  <a:pt x="0" y="366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cap="flat" cmpd="sng">
                <a:solidFill>
                  <a:schemeClr val="tx1"/>
                </a:solidFill>
                <a:prstDash val="solid"/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6" name="Freeform 10"/>
          <p:cNvSpPr>
            <a:spLocks/>
          </p:cNvSpPr>
          <p:nvPr/>
        </p:nvSpPr>
        <p:spPr bwMode="white">
          <a:xfrm>
            <a:off x="0" y="-20638"/>
            <a:ext cx="4578350" cy="454026"/>
          </a:xfrm>
          <a:custGeom>
            <a:avLst/>
            <a:gdLst>
              <a:gd name="T0" fmla="*/ 0 w 2884"/>
              <a:gd name="T1" fmla="*/ 0 h 286"/>
              <a:gd name="T2" fmla="*/ 0 w 2884"/>
              <a:gd name="T3" fmla="*/ 285 h 286"/>
              <a:gd name="T4" fmla="*/ 192 w 2884"/>
              <a:gd name="T5" fmla="*/ 285 h 286"/>
              <a:gd name="T6" fmla="*/ 384 w 2884"/>
              <a:gd name="T7" fmla="*/ 282 h 286"/>
              <a:gd name="T8" fmla="*/ 579 w 2884"/>
              <a:gd name="T9" fmla="*/ 276 h 286"/>
              <a:gd name="T10" fmla="*/ 789 w 2884"/>
              <a:gd name="T11" fmla="*/ 267 h 286"/>
              <a:gd name="T12" fmla="*/ 999 w 2884"/>
              <a:gd name="T13" fmla="*/ 258 h 286"/>
              <a:gd name="T14" fmla="*/ 1161 w 2884"/>
              <a:gd name="T15" fmla="*/ 246 h 286"/>
              <a:gd name="T16" fmla="*/ 1302 w 2884"/>
              <a:gd name="T17" fmla="*/ 234 h 286"/>
              <a:gd name="T18" fmla="*/ 1458 w 2884"/>
              <a:gd name="T19" fmla="*/ 222 h 286"/>
              <a:gd name="T20" fmla="*/ 1665 w 2884"/>
              <a:gd name="T21" fmla="*/ 201 h 286"/>
              <a:gd name="T22" fmla="*/ 1992 w 2884"/>
              <a:gd name="T23" fmla="*/ 159 h 286"/>
              <a:gd name="T24" fmla="*/ 2301 w 2884"/>
              <a:gd name="T25" fmla="*/ 117 h 286"/>
              <a:gd name="T26" fmla="*/ 2604 w 2884"/>
              <a:gd name="T27" fmla="*/ 60 h 286"/>
              <a:gd name="T28" fmla="*/ 2883 w 2884"/>
              <a:gd name="T29" fmla="*/ 0 h 286"/>
              <a:gd name="T30" fmla="*/ 0 w 2884"/>
              <a:gd name="T31" fmla="*/ 0 h 286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</a:cxnLst>
            <a:rect l="0" t="0" r="r" b="b"/>
            <a:pathLst>
              <a:path w="2884" h="286">
                <a:moveTo>
                  <a:pt x="0" y="0"/>
                </a:moveTo>
                <a:lnTo>
                  <a:pt x="0" y="285"/>
                </a:lnTo>
                <a:lnTo>
                  <a:pt x="192" y="285"/>
                </a:lnTo>
                <a:lnTo>
                  <a:pt x="384" y="282"/>
                </a:lnTo>
                <a:lnTo>
                  <a:pt x="579" y="276"/>
                </a:lnTo>
                <a:lnTo>
                  <a:pt x="789" y="267"/>
                </a:lnTo>
                <a:lnTo>
                  <a:pt x="999" y="258"/>
                </a:lnTo>
                <a:lnTo>
                  <a:pt x="1161" y="246"/>
                </a:lnTo>
                <a:lnTo>
                  <a:pt x="1302" y="234"/>
                </a:lnTo>
                <a:lnTo>
                  <a:pt x="1458" y="222"/>
                </a:lnTo>
                <a:lnTo>
                  <a:pt x="1665" y="201"/>
                </a:lnTo>
                <a:lnTo>
                  <a:pt x="1992" y="159"/>
                </a:lnTo>
                <a:lnTo>
                  <a:pt x="2301" y="117"/>
                </a:lnTo>
                <a:lnTo>
                  <a:pt x="2604" y="60"/>
                </a:lnTo>
                <a:lnTo>
                  <a:pt x="2883" y="0"/>
                </a:lnTo>
                <a:lnTo>
                  <a:pt x="0" y="0"/>
                </a:lnTo>
              </a:path>
            </a:pathLst>
          </a:custGeom>
          <a:gradFill rotWithShape="0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07" name="Rectangle 11"/>
          <p:cNvSpPr>
            <a:spLocks noGrp="1" noChangeArrowheads="1"/>
          </p:cNvSpPr>
          <p:nvPr>
            <p:ph type="title"/>
          </p:nvPr>
        </p:nvSpPr>
        <p:spPr bwMode="auto">
          <a:xfrm>
            <a:off x="381000" y="0"/>
            <a:ext cx="75438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108" name="Rectangle 12"/>
          <p:cNvSpPr>
            <a:spLocks noGrp="1" noChangeArrowheads="1"/>
          </p:cNvSpPr>
          <p:nvPr>
            <p:ph type="body" idx="1"/>
          </p:nvPr>
        </p:nvSpPr>
        <p:spPr bwMode="auto">
          <a:xfrm>
            <a:off x="228600" y="1600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109" name="Rectangle 13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spcBef>
                <a:spcPct val="0"/>
              </a:spcBef>
              <a:buClrTx/>
              <a:buSzTx/>
              <a:defRPr sz="1400" b="0" smtClean="0">
                <a:cs typeface="+mn-cs"/>
              </a:defRPr>
            </a:lvl1pPr>
          </a:lstStyle>
          <a:p>
            <a:pPr defTabSz="914400" eaLnBrk="0" fontAlgn="base" hangingPunct="0">
              <a:spcAft>
                <a:spcPct val="0"/>
              </a:spcAft>
              <a:defRPr/>
            </a:pPr>
            <a:endParaRPr lang="en-US">
              <a:solidFill>
                <a:srgbClr val="FFFFFF"/>
              </a:solidFill>
              <a:latin typeface="Times New Roman" charset="0"/>
              <a:ea typeface="ＭＳ Ｐゴシック" charset="0"/>
            </a:endParaRPr>
          </a:p>
        </p:txBody>
      </p:sp>
      <p:sp>
        <p:nvSpPr>
          <p:cNvPr id="4110" name="Rectangle 14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spcBef>
                <a:spcPct val="0"/>
              </a:spcBef>
              <a:buClrTx/>
              <a:buSzTx/>
              <a:defRPr sz="1400" b="0" smtClean="0">
                <a:cs typeface="+mn-cs"/>
              </a:defRPr>
            </a:lvl1pPr>
          </a:lstStyle>
          <a:p>
            <a:pPr defTabSz="914400" eaLnBrk="0" fontAlgn="base" hangingPunct="0">
              <a:spcAft>
                <a:spcPct val="0"/>
              </a:spcAft>
              <a:defRPr/>
            </a:pPr>
            <a:r>
              <a:rPr lang="en-US" smtClean="0">
                <a:solidFill>
                  <a:srgbClr val="FFFFFF"/>
                </a:solidFill>
                <a:latin typeface="Times New Roman" charset="0"/>
                <a:ea typeface="ＭＳ Ｐゴシック" charset="0"/>
              </a:rPr>
              <a:t>CA#11010A</a:t>
            </a:r>
            <a:endParaRPr lang="en-US">
              <a:solidFill>
                <a:srgbClr val="FFFFFF"/>
              </a:solidFill>
              <a:latin typeface="Times New Roman" charset="0"/>
              <a:ea typeface="ＭＳ Ｐゴシック" charset="0"/>
            </a:endParaRPr>
          </a:p>
        </p:txBody>
      </p:sp>
      <p:sp>
        <p:nvSpPr>
          <p:cNvPr id="4111" name="Rectangle 15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spcBef>
                <a:spcPct val="0"/>
              </a:spcBef>
              <a:buClrTx/>
              <a:buSzTx/>
              <a:defRPr sz="1400" b="0" smtClean="0">
                <a:cs typeface="+mn-cs"/>
              </a:defRPr>
            </a:lvl1pPr>
          </a:lstStyle>
          <a:p>
            <a:pPr defTabSz="914400" eaLnBrk="0" fontAlgn="base" hangingPunct="0">
              <a:spcAft>
                <a:spcPct val="0"/>
              </a:spcAft>
              <a:defRPr/>
            </a:pPr>
            <a:fld id="{3ED13F4A-2E60-2D4D-A02F-F42AFF42DBA5}" type="slidenum">
              <a:rPr lang="en-US">
                <a:solidFill>
                  <a:srgbClr val="FFFFFF"/>
                </a:solidFill>
                <a:latin typeface="Times New Roman" charset="0"/>
                <a:ea typeface="ＭＳ Ｐゴシック" charset="0"/>
              </a:rPr>
              <a:pPr defTabSz="914400" eaLnBrk="0" fontAlgn="base" hangingPunct="0"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FFFFFF"/>
              </a:solidFill>
              <a:latin typeface="Times New Roman" charset="0"/>
              <a:ea typeface="ＭＳ Ｐゴシック" charset="0"/>
            </a:endParaRPr>
          </a:p>
        </p:txBody>
      </p:sp>
      <p:sp>
        <p:nvSpPr>
          <p:cNvPr id="4112" name="Rectangle 16"/>
          <p:cNvSpPr>
            <a:spLocks noChangeArrowheads="1"/>
          </p:cNvSpPr>
          <p:nvPr/>
        </p:nvSpPr>
        <p:spPr bwMode="auto">
          <a:xfrm>
            <a:off x="0" y="6078544"/>
            <a:ext cx="9144000" cy="777875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50800">
                <a:solidFill>
                  <a:schemeClr val="tx1"/>
                </a:solidFill>
                <a:miter lim="800000"/>
                <a:headEnd type="none" w="sm" len="sm"/>
                <a:tailEnd type="none" w="sm" len="sm"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107763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defTabSz="9144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FF0000"/>
              </a:buClr>
              <a:buSzPct val="135000"/>
              <a:defRPr/>
            </a:pPr>
            <a:endParaRPr lang="en-US" sz="1600" b="1">
              <a:solidFill>
                <a:srgbClr val="FFFFFF"/>
              </a:solidFill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  <p:pic>
        <p:nvPicPr>
          <p:cNvPr id="1041" name="Picture 17" descr="C:\My Documents\presentationphotos\spine.jpg"/>
          <p:cNvPicPr>
            <a:picLocks noChangeAspect="1" noChangeArrowheads="1"/>
          </p:cNvPicPr>
          <p:nvPr/>
        </p:nvPicPr>
        <p:blipFill>
          <a:blip r:embed="rId16" r:link="rId17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77200" y="0"/>
            <a:ext cx="1066800" cy="601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42" name="Picture 18" descr="ucla_logo"/>
          <p:cNvPicPr>
            <a:picLocks noChangeAspect="1" noChangeArrowheads="1"/>
          </p:cNvPicPr>
          <p:nvPr/>
        </p:nvPicPr>
        <p:blipFill>
          <a:blip r:embed="rId18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01000" y="5943600"/>
            <a:ext cx="1219200" cy="452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15" name="Picture 19"/>
          <p:cNvPicPr>
            <a:picLocks noChangeAspect="1" noChangeArrowheads="1"/>
          </p:cNvPicPr>
          <p:nvPr/>
        </p:nvPicPr>
        <p:blipFill>
          <a:blip r:embed="rId19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-18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24866" y="5486400"/>
            <a:ext cx="338137" cy="1371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rgbClr val="DDDDDD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rgbClr val="333333">
                      <a:alpha val="74998"/>
                    </a:srgbClr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="" xmlns:p14="http://schemas.microsoft.com/office/powerpoint/2010/main" val="1012982899"/>
      </p:ext>
    </p:extLst>
  </p:cSld>
  <p:clrMap bg1="dk2" tx1="lt1" bg2="dk1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</p:sldLayoutIdLst>
  <p:hf hdr="0" dt="0"/>
  <p:txStyles>
    <p:titleStyle>
      <a:lvl1pPr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ＭＳ Ｐゴシック" charset="0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  <a:cs typeface="ＭＳ Ｐゴシック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  <a:cs typeface="ＭＳ Ｐゴシック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  <a:cs typeface="ＭＳ Ｐゴシック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  <a:cs typeface="ＭＳ Ｐゴシック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800" b="1" i="1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imes New Roman" charset="0"/>
          <a:ea typeface="ＭＳ Ｐゴシック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rgbClr val="FF0000"/>
        </a:buClr>
        <a:buSzPct val="135000"/>
        <a:buChar char="•"/>
        <a:defRPr sz="3200" b="1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rgbClr val="66FF33"/>
        </a:buClr>
        <a:buSzPct val="45000"/>
        <a:buFont typeface="Wingdings" charset="0"/>
        <a:buChar char="n"/>
        <a:defRPr sz="2800" b="1">
          <a:solidFill>
            <a:schemeClr val="tx1"/>
          </a:solidFill>
          <a:latin typeface="+mn-lt"/>
          <a:ea typeface="+mn-ea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>
          <a:solidFill>
            <a:schemeClr val="tx1"/>
          </a:solidFill>
          <a:latin typeface="+mn-lt"/>
          <a:ea typeface="+mn-ea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304800" y="1600200"/>
            <a:ext cx="7696200" cy="472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fld id="{EFB7BDFB-8F98-194E-9117-D6E748D0EC0C}" type="slidenum"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pic>
        <p:nvPicPr>
          <p:cNvPr id="8" name="Picture 18" descr="ucla_logo"/>
          <p:cNvPicPr>
            <a:picLocks noChangeAspect="1" noChangeArrowheads="1"/>
          </p:cNvPicPr>
          <p:nvPr userDrawn="1"/>
        </p:nvPicPr>
        <p:blipFill>
          <a:blip r:embed="rId8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42190" y="6089943"/>
            <a:ext cx="1701810" cy="6315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="" xmlns:p14="http://schemas.microsoft.com/office/powerpoint/2010/main" val="639185701"/>
      </p:ext>
    </p:extLst>
  </p:cSld>
  <p:clrMap bg1="dk2" tx1="lt1" bg2="dk1" tx2="lt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  <p:sldLayoutId id="2147483681" r:id="rId6"/>
  </p:sldLayoutIdLst>
  <p:timing>
    <p:tnLst>
      <p:par>
        <p:cTn id="1" dur="indefinite" restart="never" nodeType="tmRoot"/>
      </p:par>
    </p:tnLst>
  </p:timing>
  <p:hf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Arial" charset="0"/>
          <a:cs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5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Document1.docx"/><Relationship Id="rId2" Type="http://schemas.openxmlformats.org/officeDocument/2006/relationships/slideLayout" Target="../slideLayouts/slideLayout16.xml"/><Relationship Id="rId1" Type="http://schemas.openxmlformats.org/officeDocument/2006/relationships/vmlDrawing" Target="../drawings/vmlDrawing1.v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wmf"/><Relationship Id="rId2" Type="http://schemas.openxmlformats.org/officeDocument/2006/relationships/image" Target="../media/image20.wmf"/><Relationship Id="rId1" Type="http://schemas.openxmlformats.org/officeDocument/2006/relationships/slideLayout" Target="../slideLayouts/slideLayout1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24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19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16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6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16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0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19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19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19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19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9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45.png"/><Relationship Id="rId4" Type="http://schemas.openxmlformats.org/officeDocument/2006/relationships/image" Target="../media/image44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16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16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457200" y="1219200"/>
            <a:ext cx="8458200" cy="1470025"/>
          </a:xfrm>
        </p:spPr>
        <p:txBody>
          <a:bodyPr/>
          <a:lstStyle/>
          <a:p>
            <a:pPr eaLnBrk="1" hangingPunct="1"/>
            <a:r>
              <a:rPr lang="en-US" sz="4000" dirty="0" smtClean="0">
                <a:solidFill>
                  <a:srgbClr val="FFFF00"/>
                </a:solidFill>
              </a:rPr>
              <a:t>Coronal Imbalance Correction</a:t>
            </a:r>
            <a:endParaRPr lang="en-US" sz="4000" dirty="0">
              <a:solidFill>
                <a:srgbClr val="FFFF00"/>
              </a:solidFill>
            </a:endParaRPr>
          </a:p>
        </p:txBody>
      </p:sp>
      <p:sp>
        <p:nvSpPr>
          <p:cNvPr id="1638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371600" y="3473812"/>
            <a:ext cx="6400800" cy="1752600"/>
          </a:xfrm>
        </p:spPr>
        <p:txBody>
          <a:bodyPr/>
          <a:lstStyle/>
          <a:p>
            <a:r>
              <a:rPr lang="en-US" sz="2400" dirty="0"/>
              <a:t>Michael D Daubs, MD</a:t>
            </a:r>
          </a:p>
          <a:p>
            <a:r>
              <a:rPr lang="en-US" sz="2400" dirty="0" smtClean="0"/>
              <a:t>UCLA </a:t>
            </a:r>
            <a:r>
              <a:rPr lang="en-US" sz="2400" dirty="0"/>
              <a:t>Comprehensive Spine Center</a:t>
            </a:r>
          </a:p>
          <a:p>
            <a:r>
              <a:rPr lang="en-US" sz="2400" dirty="0"/>
              <a:t>Department of </a:t>
            </a:r>
            <a:r>
              <a:rPr lang="en-US" sz="2400" dirty="0" err="1"/>
              <a:t>Orthopaedics</a:t>
            </a:r>
            <a:endParaRPr lang="en-US" sz="2400" dirty="0"/>
          </a:p>
          <a:p>
            <a:r>
              <a:rPr lang="en-US" sz="2400" dirty="0"/>
              <a:t>Los Angeles, CA</a:t>
            </a:r>
          </a:p>
          <a:p>
            <a:pPr eaLnBrk="1" hangingPunct="1">
              <a:lnSpc>
                <a:spcPct val="80000"/>
              </a:lnSpc>
            </a:pPr>
            <a:endParaRPr lang="en-US" sz="2400" dirty="0" smtClean="0">
              <a:solidFill>
                <a:srgbClr val="FFFF00"/>
              </a:solidFill>
            </a:endParaRPr>
          </a:p>
          <a:p>
            <a:pPr eaLnBrk="1" hangingPunct="1">
              <a:lnSpc>
                <a:spcPct val="80000"/>
              </a:lnSpc>
            </a:pPr>
            <a:endParaRPr lang="en-US" sz="2400" dirty="0">
              <a:solidFill>
                <a:srgbClr val="FFFF00"/>
              </a:solidFill>
            </a:endParaRPr>
          </a:p>
          <a:p>
            <a:pPr eaLnBrk="1" hangingPunct="1">
              <a:lnSpc>
                <a:spcPct val="80000"/>
              </a:lnSpc>
            </a:pPr>
            <a:endParaRPr lang="en-US" sz="1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A37FEDCE-F60A-EE40-AB66-DE69ED3D8FE8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5237348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00"/>
                </a:solidFill>
              </a:rPr>
              <a:t>Coronal Balance</a:t>
            </a:r>
            <a:endParaRPr lang="en-US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4" name="Content Placeholder 4" descr="Screen shot 2011-06-24 at 12.08.39 PM.png"/>
          <p:cNvPicPr>
            <a:picLocks noChangeAspect="1"/>
          </p:cNvPicPr>
          <p:nvPr/>
        </p:nvPicPr>
        <p:blipFill>
          <a:blip r:embed="rId2"/>
          <a:srcRect l="9414" r="5473"/>
          <a:stretch>
            <a:fillRect/>
          </a:stretch>
        </p:blipFill>
        <p:spPr bwMode="auto">
          <a:xfrm>
            <a:off x="3276600" y="1417638"/>
            <a:ext cx="2743200" cy="472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076365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pPr eaLnBrk="1" hangingPunct="1"/>
            <a:r>
              <a:rPr lang="en-US" sz="4000"/>
              <a:t>Coronal Balance</a:t>
            </a:r>
            <a:br>
              <a:rPr lang="en-US" sz="4000"/>
            </a:br>
            <a:r>
              <a:rPr lang="en-US" sz="4000"/>
              <a:t>(&gt;4 cm = imbalanced) </a:t>
            </a:r>
          </a:p>
        </p:txBody>
      </p:sp>
      <p:sp>
        <p:nvSpPr>
          <p:cNvPr id="256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endParaRPr lang="en-US" dirty="0"/>
          </a:p>
        </p:txBody>
      </p:sp>
      <p:pic>
        <p:nvPicPr>
          <p:cNvPr id="25604" name="Picture 4" descr="DSC01506"/>
          <p:cNvPicPr>
            <a:picLocks noChangeAspect="1" noChangeArrowheads="1"/>
          </p:cNvPicPr>
          <p:nvPr/>
        </p:nvPicPr>
        <p:blipFill>
          <a:blip r:embed="rId2">
            <a:lum bright="12000" contrast="6000"/>
            <a:grayscl/>
          </a:blip>
          <a:srcRect l="6339" t="2817" r="9155"/>
          <a:stretch>
            <a:fillRect/>
          </a:stretch>
        </p:blipFill>
        <p:spPr bwMode="auto">
          <a:xfrm>
            <a:off x="4038600" y="1366837"/>
            <a:ext cx="2871788" cy="4953000"/>
          </a:xfrm>
          <a:prstGeom prst="rect">
            <a:avLst/>
          </a:prstGeom>
          <a:noFill/>
          <a:ln w="38100">
            <a:solidFill>
              <a:srgbClr val="FF3300"/>
            </a:solidFill>
            <a:miter lim="800000"/>
            <a:headEnd/>
            <a:tailEnd/>
          </a:ln>
        </p:spPr>
      </p:pic>
      <p:pic>
        <p:nvPicPr>
          <p:cNvPr id="25605" name="Picture 5" descr="DSC01505"/>
          <p:cNvPicPr>
            <a:picLocks noChangeAspect="1" noChangeArrowheads="1"/>
          </p:cNvPicPr>
          <p:nvPr/>
        </p:nvPicPr>
        <p:blipFill>
          <a:blip r:embed="rId3">
            <a:lum bright="12000" contrast="18000"/>
            <a:grayscl/>
          </a:blip>
          <a:srcRect t="4082"/>
          <a:stretch>
            <a:fillRect/>
          </a:stretch>
        </p:blipFill>
        <p:spPr bwMode="auto">
          <a:xfrm>
            <a:off x="457200" y="1409700"/>
            <a:ext cx="3443288" cy="4953000"/>
          </a:xfrm>
          <a:prstGeom prst="rect">
            <a:avLst/>
          </a:prstGeom>
          <a:noFill/>
          <a:ln w="38100">
            <a:solidFill>
              <a:srgbClr val="FF3300"/>
            </a:solidFill>
            <a:miter lim="800000"/>
            <a:headEnd/>
            <a:tailEnd/>
          </a:ln>
        </p:spPr>
      </p:pic>
      <p:pic>
        <p:nvPicPr>
          <p:cNvPr id="25606" name="Picture 6" descr="DSC01458"/>
          <p:cNvPicPr>
            <a:picLocks noChangeAspect="1" noChangeArrowheads="1"/>
          </p:cNvPicPr>
          <p:nvPr/>
        </p:nvPicPr>
        <p:blipFill>
          <a:blip r:embed="rId4"/>
          <a:srcRect t="16667" b="16667"/>
          <a:stretch>
            <a:fillRect/>
          </a:stretch>
        </p:blipFill>
        <p:spPr bwMode="auto">
          <a:xfrm>
            <a:off x="7162800" y="3062287"/>
            <a:ext cx="13716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8679" name="Line 7"/>
          <p:cNvSpPr>
            <a:spLocks noChangeShapeType="1"/>
          </p:cNvSpPr>
          <p:nvPr/>
        </p:nvSpPr>
        <p:spPr bwMode="auto">
          <a:xfrm>
            <a:off x="5715000" y="3652837"/>
            <a:ext cx="1588" cy="1719263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28680" name="Line 8"/>
          <p:cNvSpPr>
            <a:spLocks noChangeShapeType="1"/>
          </p:cNvSpPr>
          <p:nvPr/>
        </p:nvSpPr>
        <p:spPr bwMode="auto">
          <a:xfrm>
            <a:off x="5181600" y="2433637"/>
            <a:ext cx="1588" cy="1309688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28681" name="Line 9"/>
          <p:cNvSpPr>
            <a:spLocks noChangeShapeType="1"/>
          </p:cNvSpPr>
          <p:nvPr/>
        </p:nvSpPr>
        <p:spPr bwMode="auto">
          <a:xfrm>
            <a:off x="5181600" y="3652837"/>
            <a:ext cx="609600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28682" name="Line 10"/>
          <p:cNvSpPr>
            <a:spLocks noChangeShapeType="1"/>
          </p:cNvSpPr>
          <p:nvPr/>
        </p:nvSpPr>
        <p:spPr bwMode="auto">
          <a:xfrm flipV="1">
            <a:off x="4495800" y="3748087"/>
            <a:ext cx="903288" cy="81915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28683" name="Text Box 11"/>
          <p:cNvSpPr txBox="1">
            <a:spLocks noChangeArrowheads="1"/>
          </p:cNvSpPr>
          <p:nvPr/>
        </p:nvSpPr>
        <p:spPr bwMode="auto">
          <a:xfrm>
            <a:off x="4648200" y="5497512"/>
            <a:ext cx="2514600" cy="822325"/>
          </a:xfrm>
          <a:prstGeom prst="rect">
            <a:avLst/>
          </a:prstGeom>
          <a:solidFill>
            <a:srgbClr val="FF3300"/>
          </a:solidFill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</a:pPr>
            <a:r>
              <a:rPr lang="en-US" sz="2400" dirty="0">
                <a:solidFill>
                  <a:srgbClr val="FFFFFF"/>
                </a:solidFill>
                <a:latin typeface="Times New Roman" charset="0"/>
                <a:ea typeface="Arial"/>
                <a:cs typeface="Arial"/>
              </a:rPr>
              <a:t>Central sacral vertical line</a:t>
            </a:r>
          </a:p>
        </p:txBody>
      </p:sp>
      <p:sp>
        <p:nvSpPr>
          <p:cNvPr id="28684" name="Text Box 12"/>
          <p:cNvSpPr txBox="1">
            <a:spLocks noChangeArrowheads="1"/>
          </p:cNvSpPr>
          <p:nvPr/>
        </p:nvSpPr>
        <p:spPr bwMode="auto">
          <a:xfrm>
            <a:off x="4648200" y="1824037"/>
            <a:ext cx="1066800" cy="457200"/>
          </a:xfrm>
          <a:prstGeom prst="rect">
            <a:avLst/>
          </a:prstGeom>
          <a:solidFill>
            <a:srgbClr val="FF3300"/>
          </a:solidFill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</a:pPr>
            <a:r>
              <a:rPr lang="en-US" sz="2400">
                <a:solidFill>
                  <a:srgbClr val="FFFFFF"/>
                </a:solidFill>
                <a:latin typeface="Times New Roman" charset="0"/>
                <a:ea typeface="Arial"/>
                <a:cs typeface="Arial"/>
              </a:rPr>
              <a:t>C7 PL</a:t>
            </a:r>
          </a:p>
        </p:txBody>
      </p:sp>
      <p:sp>
        <p:nvSpPr>
          <p:cNvPr id="25613" name="Text Box 13"/>
          <p:cNvSpPr txBox="1">
            <a:spLocks noChangeArrowheads="1"/>
          </p:cNvSpPr>
          <p:nvPr/>
        </p:nvSpPr>
        <p:spPr bwMode="auto">
          <a:xfrm>
            <a:off x="2438400" y="1409700"/>
            <a:ext cx="1600200" cy="457200"/>
          </a:xfrm>
          <a:prstGeom prst="rect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 defTabSz="914400" fontAlgn="base">
              <a:spcBef>
                <a:spcPct val="50000"/>
              </a:spcBef>
              <a:spcAft>
                <a:spcPct val="0"/>
              </a:spcAft>
            </a:pPr>
            <a:r>
              <a:rPr lang="en-US" sz="240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Balanced</a:t>
            </a:r>
          </a:p>
        </p:txBody>
      </p:sp>
      <p:sp>
        <p:nvSpPr>
          <p:cNvPr id="25614" name="Text Box 14"/>
          <p:cNvSpPr txBox="1">
            <a:spLocks noChangeArrowheads="1"/>
          </p:cNvSpPr>
          <p:nvPr/>
        </p:nvSpPr>
        <p:spPr bwMode="auto">
          <a:xfrm>
            <a:off x="5181600" y="1366837"/>
            <a:ext cx="2057400" cy="457200"/>
          </a:xfrm>
          <a:prstGeom prst="rect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 defTabSz="914400" fontAlgn="base">
              <a:spcBef>
                <a:spcPct val="50000"/>
              </a:spcBef>
              <a:spcAft>
                <a:spcPct val="0"/>
              </a:spcAft>
            </a:pPr>
            <a:r>
              <a:rPr lang="en-US" sz="240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imbalanced</a:t>
            </a:r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2"/>
          </p:nvPr>
        </p:nvSpPr>
        <p:spPr>
          <a:xfrm>
            <a:off x="6934200" y="289560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3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1"/>
          </p:nvPr>
        </p:nvSpPr>
        <p:spPr>
          <a:xfrm>
            <a:off x="-152400" y="51435"/>
            <a:ext cx="2516038" cy="476250"/>
          </a:xfrm>
        </p:spPr>
        <p:txBody>
          <a:bodyPr/>
          <a:lstStyle/>
          <a:p>
            <a:pPr>
              <a:defRPr/>
            </a:pPr>
            <a:r>
              <a:rPr lang="en-US" dirty="0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7099203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9" grpId="0" animBg="1"/>
      <p:bldP spid="28680" grpId="0" animBg="1"/>
      <p:bldP spid="28681" grpId="0" animBg="1"/>
      <p:bldP spid="28682" grpId="0" animBg="1"/>
      <p:bldP spid="28683" grpId="0" animBg="1"/>
      <p:bldP spid="28684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pPr eaLnBrk="1" hangingPunct="1"/>
            <a:r>
              <a:rPr lang="en-US" sz="5400" dirty="0">
                <a:solidFill>
                  <a:srgbClr val="FFFF00"/>
                </a:solidFill>
              </a:rPr>
              <a:t>Coronal Balance</a:t>
            </a:r>
          </a:p>
        </p:txBody>
      </p:sp>
      <p:sp>
        <p:nvSpPr>
          <p:cNvPr id="286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1484803"/>
            <a:ext cx="8915400" cy="3886200"/>
          </a:xfrm>
        </p:spPr>
        <p:txBody>
          <a:bodyPr/>
          <a:lstStyle/>
          <a:p>
            <a:pPr eaLnBrk="1" hangingPunct="1"/>
            <a:r>
              <a:rPr lang="en-US" dirty="0" smtClean="0"/>
              <a:t>Correlation of Radiographic Parameters and Clinical Symptoms in Adult Scoliosis      </a:t>
            </a:r>
            <a:r>
              <a:rPr lang="en-US" sz="2400" dirty="0" smtClean="0">
                <a:solidFill>
                  <a:srgbClr val="FFFF00"/>
                </a:solidFill>
              </a:rPr>
              <a:t>Glassman Spine 2005</a:t>
            </a:r>
          </a:p>
          <a:p>
            <a:pPr eaLnBrk="1" hangingPunct="1"/>
            <a:endParaRPr lang="en-US" sz="2400" dirty="0" smtClean="0">
              <a:solidFill>
                <a:srgbClr val="FFFF00"/>
              </a:solidFill>
            </a:endParaRPr>
          </a:p>
          <a:p>
            <a:pPr eaLnBrk="1" hangingPunct="1"/>
            <a:r>
              <a:rPr lang="en-US" dirty="0" smtClean="0"/>
              <a:t>298 </a:t>
            </a:r>
            <a:r>
              <a:rPr lang="en-US" dirty="0"/>
              <a:t>pts		172 without	126 with prior </a:t>
            </a:r>
            <a:r>
              <a:rPr lang="en-US" dirty="0" err="1"/>
              <a:t>sx</a:t>
            </a:r>
            <a:endParaRPr lang="en-US" dirty="0"/>
          </a:p>
          <a:p>
            <a:pPr eaLnBrk="1" hangingPunct="1"/>
            <a:r>
              <a:rPr lang="en-US" dirty="0">
                <a:solidFill>
                  <a:srgbClr val="FFFF00"/>
                </a:solidFill>
              </a:rPr>
              <a:t>12 pts with &gt; 4cm coronal imbalance</a:t>
            </a:r>
          </a:p>
          <a:p>
            <a:pPr eaLnBrk="1" hangingPunct="1"/>
            <a:r>
              <a:rPr lang="en-US" dirty="0"/>
              <a:t>Worse on pain and function SRS 22, ODI compared to those with coronal balance </a:t>
            </a:r>
          </a:p>
          <a:p>
            <a:pPr eaLnBrk="1" hangingPunct="1"/>
            <a:r>
              <a:rPr lang="en-US" dirty="0">
                <a:solidFill>
                  <a:srgbClr val="FFFF00"/>
                </a:solidFill>
              </a:rPr>
              <a:t>No difference</a:t>
            </a:r>
            <a:r>
              <a:rPr lang="en-US" dirty="0"/>
              <a:t> in patients with prior </a:t>
            </a:r>
            <a:r>
              <a:rPr lang="en-US" dirty="0" smtClean="0"/>
              <a:t>surgery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010400" y="0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4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9102031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 descr="Screen Shot 2013-02-10 at 10.13.43 AM.png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 t="-26813" b="-26813"/>
          <a:stretch>
            <a:fillRect/>
          </a:stretch>
        </p:blipFill>
        <p:spPr>
          <a:xfrm>
            <a:off x="457200" y="-488245"/>
            <a:ext cx="7696200" cy="4724400"/>
          </a:xfrm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-1066800" y="6245225"/>
            <a:ext cx="15240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5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41085465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1905"/>
            <a:ext cx="8229600" cy="1143000"/>
          </a:xfrm>
        </p:spPr>
        <p:txBody>
          <a:bodyPr/>
          <a:lstStyle/>
          <a:p>
            <a:r>
              <a:rPr lang="en-US" dirty="0" smtClean="0">
                <a:solidFill>
                  <a:srgbClr val="FFFF00"/>
                </a:solidFill>
              </a:rPr>
              <a:t>Coronal Balance</a:t>
            </a:r>
            <a:endParaRPr lang="en-US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214905"/>
            <a:ext cx="8382000" cy="4724400"/>
          </a:xfrm>
        </p:spPr>
        <p:txBody>
          <a:bodyPr/>
          <a:lstStyle/>
          <a:p>
            <a:r>
              <a:rPr lang="en-US" sz="2800" dirty="0" smtClean="0"/>
              <a:t>85 patients with &gt;4cm coronal imbalance</a:t>
            </a:r>
          </a:p>
          <a:p>
            <a:pPr lvl="1"/>
            <a:r>
              <a:rPr lang="en-US" sz="2400" dirty="0" smtClean="0"/>
              <a:t>23 pts with coronal imbalance alone</a:t>
            </a:r>
          </a:p>
          <a:p>
            <a:pPr lvl="1"/>
            <a:r>
              <a:rPr lang="en-US" sz="2400" dirty="0" smtClean="0"/>
              <a:t>62 pts with coronal and </a:t>
            </a:r>
            <a:r>
              <a:rPr lang="en-US" sz="2400" dirty="0" err="1" smtClean="0"/>
              <a:t>sagittal</a:t>
            </a:r>
            <a:r>
              <a:rPr lang="en-US" sz="2400" dirty="0" smtClean="0"/>
              <a:t> imbalance</a:t>
            </a:r>
          </a:p>
          <a:p>
            <a:r>
              <a:rPr lang="en-US" sz="2800" dirty="0" smtClean="0">
                <a:solidFill>
                  <a:srgbClr val="FFFF00"/>
                </a:solidFill>
              </a:rPr>
              <a:t>Results</a:t>
            </a:r>
            <a:endParaRPr lang="en-US" sz="2800" dirty="0" smtClean="0"/>
          </a:p>
          <a:p>
            <a:r>
              <a:rPr lang="en-US" sz="2800" dirty="0" smtClean="0"/>
              <a:t> Outcome scores improved (ODI,SRS scores) in both groups with improvement in </a:t>
            </a:r>
            <a:r>
              <a:rPr lang="en-US" sz="2800" dirty="0" smtClean="0">
                <a:solidFill>
                  <a:srgbClr val="FFFF00"/>
                </a:solidFill>
              </a:rPr>
              <a:t>coronal balance</a:t>
            </a:r>
          </a:p>
          <a:p>
            <a:r>
              <a:rPr lang="en-US" sz="2800" dirty="0" smtClean="0"/>
              <a:t> </a:t>
            </a:r>
            <a:r>
              <a:rPr lang="en-US" sz="2800" dirty="0" err="1" smtClean="0">
                <a:solidFill>
                  <a:srgbClr val="FFFF00"/>
                </a:solidFill>
              </a:rPr>
              <a:t>Sagittal</a:t>
            </a:r>
            <a:r>
              <a:rPr lang="en-US" sz="2800" dirty="0" smtClean="0">
                <a:solidFill>
                  <a:srgbClr val="FFFF00"/>
                </a:solidFill>
              </a:rPr>
              <a:t> balance </a:t>
            </a:r>
            <a:r>
              <a:rPr lang="en-US" sz="2800" dirty="0" smtClean="0"/>
              <a:t>still most predictive for improvement</a:t>
            </a:r>
            <a:endParaRPr lang="en-US" sz="2000" dirty="0" smtClean="0">
              <a:solidFill>
                <a:srgbClr val="FFFF00"/>
              </a:solidFill>
            </a:endParaRPr>
          </a:p>
          <a:p>
            <a:r>
              <a:rPr lang="en-US" sz="2800" dirty="0" smtClean="0"/>
              <a:t>May be some level (&gt;10cm) where it </a:t>
            </a:r>
            <a:r>
              <a:rPr lang="en-US" sz="2800" dirty="0" smtClean="0"/>
              <a:t>is </a:t>
            </a:r>
            <a:r>
              <a:rPr lang="en-US" sz="2800" dirty="0" smtClean="0"/>
              <a:t>as </a:t>
            </a:r>
            <a:r>
              <a:rPr lang="en-US" sz="2800" dirty="0" smtClean="0"/>
              <a:t>significant as sagittal </a:t>
            </a:r>
            <a:r>
              <a:rPr lang="en-US" sz="2800" dirty="0" smtClean="0"/>
              <a:t>balance.</a:t>
            </a:r>
            <a:endParaRPr lang="en-US" sz="2800" dirty="0" smtClean="0"/>
          </a:p>
          <a:p>
            <a:pPr lvl="1">
              <a:buNone/>
            </a:pPr>
            <a:r>
              <a:rPr lang="en-US" sz="1800" dirty="0" smtClean="0">
                <a:solidFill>
                  <a:srgbClr val="FFFF00"/>
                </a:solidFill>
              </a:rPr>
              <a:t>				Daubs, </a:t>
            </a:r>
            <a:r>
              <a:rPr lang="en-US" sz="1800" dirty="0" err="1" smtClean="0">
                <a:solidFill>
                  <a:srgbClr val="FFFF00"/>
                </a:solidFill>
              </a:rPr>
              <a:t>Lenke</a:t>
            </a:r>
            <a:r>
              <a:rPr lang="en-US" sz="1800" dirty="0" smtClean="0">
                <a:solidFill>
                  <a:srgbClr val="FFFF00"/>
                </a:solidFill>
              </a:rPr>
              <a:t> et al, SRS, Accepted to Spine 2012</a:t>
            </a:r>
            <a:endParaRPr lang="en-US" sz="1600" dirty="0" smtClean="0">
              <a:solidFill>
                <a:srgbClr val="FFFF00"/>
              </a:solidFill>
            </a:endParaRPr>
          </a:p>
          <a:p>
            <a:pPr>
              <a:buNone/>
            </a:pPr>
            <a:endParaRPr lang="en-US" sz="28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010400" y="71905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6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2180581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00"/>
                </a:solidFill>
              </a:rPr>
              <a:t>Coronal Balance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Techniques for correction</a:t>
            </a:r>
          </a:p>
          <a:p>
            <a:pPr lvl="1"/>
            <a:r>
              <a:rPr lang="en-US" dirty="0" smtClean="0"/>
              <a:t>Multiple Ponte/SPO </a:t>
            </a:r>
            <a:r>
              <a:rPr lang="en-US" dirty="0" err="1" smtClean="0"/>
              <a:t>osteotomies</a:t>
            </a:r>
            <a:endParaRPr lang="en-US" dirty="0" smtClean="0"/>
          </a:p>
          <a:p>
            <a:pPr lvl="1"/>
            <a:r>
              <a:rPr lang="en-US" dirty="0" smtClean="0"/>
              <a:t>PSO</a:t>
            </a:r>
          </a:p>
          <a:p>
            <a:pPr lvl="1"/>
            <a:r>
              <a:rPr lang="en-US" dirty="0" err="1" smtClean="0"/>
              <a:t>Costotransversectomy</a:t>
            </a:r>
            <a:r>
              <a:rPr lang="en-US" dirty="0" smtClean="0"/>
              <a:t>/</a:t>
            </a:r>
            <a:r>
              <a:rPr lang="en-US" dirty="0" err="1" smtClean="0"/>
              <a:t>vertebrectomy</a:t>
            </a:r>
            <a:endParaRPr lang="en-US" dirty="0" smtClean="0"/>
          </a:p>
          <a:p>
            <a:pPr lvl="1"/>
            <a:r>
              <a:rPr lang="en-US" dirty="0" smtClean="0"/>
              <a:t>Intraoperative positioning</a:t>
            </a:r>
          </a:p>
          <a:p>
            <a:pPr lvl="1"/>
            <a:r>
              <a:rPr lang="en-US" dirty="0" err="1" smtClean="0">
                <a:solidFill>
                  <a:srgbClr val="FFFF00"/>
                </a:solidFill>
              </a:rPr>
              <a:t>Intraoperative</a:t>
            </a:r>
            <a:r>
              <a:rPr lang="en-US" dirty="0" smtClean="0">
                <a:solidFill>
                  <a:srgbClr val="FFFF00"/>
                </a:solidFill>
              </a:rPr>
              <a:t> radiographs </a:t>
            </a:r>
            <a:r>
              <a:rPr lang="en-US" dirty="0" smtClean="0"/>
              <a:t>important to evaluate correction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7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6141228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Intraop</a:t>
            </a:r>
            <a:r>
              <a:rPr lang="en-US" dirty="0" smtClean="0"/>
              <a:t> Positioning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="" xmlns:p14="http://schemas.microsoft.com/office/powerpoint/2010/main" val="514777240"/>
              </p:ext>
            </p:extLst>
          </p:nvPr>
        </p:nvGraphicFramePr>
        <p:xfrm>
          <a:off x="685265" y="1778000"/>
          <a:ext cx="6648985" cy="3974106"/>
        </p:xfrm>
        <a:graphic>
          <a:graphicData uri="http://schemas.openxmlformats.org/presentationml/2006/ole">
            <p:oleObj spid="_x0000_s2056" name="Document" r:id="rId3" imgW="5524297" imgH="3301878" progId="Word.Document.12">
              <p:embed/>
            </p:oleObj>
          </a:graphicData>
        </a:graphic>
      </p:graphicFrame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934200" y="36513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8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86834570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 l="30630" t="17000" r="31127" b="9307"/>
          <a:stretch/>
        </p:blipFill>
        <p:spPr>
          <a:xfrm>
            <a:off x="5439863" y="1893922"/>
            <a:ext cx="2141937" cy="369722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 l="30878" t="15606" r="30759" b="11213"/>
          <a:stretch/>
        </p:blipFill>
        <p:spPr>
          <a:xfrm>
            <a:off x="738430" y="1890769"/>
            <a:ext cx="2123577" cy="370037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 l="31499" r="34250" b="16533"/>
          <a:stretch/>
        </p:blipFill>
        <p:spPr>
          <a:xfrm flipH="1">
            <a:off x="3151943" y="1893921"/>
            <a:ext cx="2141937" cy="3697225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9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65391516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Bending Films</a:t>
            </a:r>
            <a:endParaRPr lang="en-US" dirty="0"/>
          </a:p>
        </p:txBody>
      </p:sp>
      <p:pic>
        <p:nvPicPr>
          <p:cNvPr id="5" name="Content Placeholder 4" descr="Screen shot 2011-06-24 at 12.08.39 PM.png"/>
          <p:cNvPicPr>
            <a:picLocks noGrp="1" noChangeAspect="1"/>
          </p:cNvPicPr>
          <p:nvPr>
            <p:ph idx="1"/>
          </p:nvPr>
        </p:nvPicPr>
        <p:blipFill>
          <a:blip r:embed="rId2"/>
          <a:srcRect t="-8745" b="-8745"/>
          <a:stretch>
            <a:fillRect/>
          </a:stretch>
        </p:blipFill>
        <p:spPr>
          <a:xfrm>
            <a:off x="2026156" y="1600201"/>
            <a:ext cx="2516001" cy="4333114"/>
          </a:xfrm>
        </p:spPr>
      </p:pic>
      <p:pic>
        <p:nvPicPr>
          <p:cNvPr id="4" name="Content Placeholder 5" descr="Screen shot 2011-06-24 at 12.08.22 PM.png"/>
          <p:cNvPicPr>
            <a:picLocks noChangeAspect="1"/>
          </p:cNvPicPr>
          <p:nvPr/>
        </p:nvPicPr>
        <p:blipFill>
          <a:blip r:embed="rId3"/>
          <a:srcRect l="8023" r="3947"/>
          <a:stretch>
            <a:fillRect/>
          </a:stretch>
        </p:blipFill>
        <p:spPr bwMode="auto">
          <a:xfrm>
            <a:off x="4274095" y="1922366"/>
            <a:ext cx="2126705" cy="36626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5" descr="Screen shot 2011-06-24 at 12.09.28 PM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59814" y="1600200"/>
            <a:ext cx="2626986" cy="4541838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400800" y="1600200"/>
            <a:ext cx="18953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rgbClr val="FFFF00"/>
                </a:solidFill>
                <a:latin typeface="Arial"/>
                <a:ea typeface="Arial"/>
                <a:cs typeface="Arial"/>
              </a:rPr>
              <a:t>On OR table</a:t>
            </a:r>
          </a:p>
        </p:txBody>
      </p:sp>
      <p:pic>
        <p:nvPicPr>
          <p:cNvPr id="8" name="Content Placeholder 3" descr="Screen shot 2011-06-24 at 12.05.44 PM.png"/>
          <p:cNvPicPr>
            <a:picLocks noChangeAspect="1"/>
          </p:cNvPicPr>
          <p:nvPr/>
        </p:nvPicPr>
        <p:blipFill>
          <a:blip r:embed="rId5"/>
          <a:srcRect l="10791" r="684"/>
          <a:stretch>
            <a:fillRect/>
          </a:stretch>
        </p:blipFill>
        <p:spPr bwMode="auto">
          <a:xfrm>
            <a:off x="178494" y="1470224"/>
            <a:ext cx="2031585" cy="446309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677624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10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3417577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-93132" r="2045"/>
          <a:stretch/>
        </p:blipFill>
        <p:spPr>
          <a:xfrm>
            <a:off x="1392197" y="1596537"/>
            <a:ext cx="5522870" cy="5078900"/>
          </a:xfr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3"/>
          <a:srcRect t="18331"/>
          <a:stretch/>
        </p:blipFill>
        <p:spPr>
          <a:xfrm>
            <a:off x="457200" y="1600200"/>
            <a:ext cx="3481938" cy="5075237"/>
          </a:xfrm>
          <a:prstGeom prst="rect">
            <a:avLst/>
          </a:prstGeom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915067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11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915067" y="5768975"/>
            <a:ext cx="2895600" cy="476250"/>
          </a:xfrm>
        </p:spPr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81993076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5400" dirty="0" err="1" smtClean="0">
                <a:solidFill>
                  <a:srgbClr val="FFFF00"/>
                </a:solidFill>
              </a:rPr>
              <a:t>Osteotomies</a:t>
            </a:r>
            <a:endParaRPr lang="en-US" sz="5400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12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6325085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1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/>
              <a:t>Surgical Correction of Sagittal Imbalance</a:t>
            </a:r>
          </a:p>
        </p:txBody>
      </p:sp>
      <p:sp>
        <p:nvSpPr>
          <p:cNvPr id="53252" name="Rectangle 4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dirty="0">
                <a:solidFill>
                  <a:srgbClr val="FFFF00"/>
                </a:solidFill>
              </a:rPr>
              <a:t>Anterior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Restoration of disc height, </a:t>
            </a:r>
            <a:r>
              <a:rPr lang="en-US" dirty="0" err="1" smtClean="0"/>
              <a:t>Lordosis</a:t>
            </a:r>
            <a:endParaRPr lang="en-US" dirty="0"/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Anterior corpectomy</a:t>
            </a:r>
          </a:p>
          <a:p>
            <a:pPr eaLnBrk="1" hangingPunct="1">
              <a:lnSpc>
                <a:spcPct val="90000"/>
              </a:lnSpc>
            </a:pPr>
            <a:r>
              <a:rPr lang="en-US" dirty="0">
                <a:solidFill>
                  <a:srgbClr val="FFFF00"/>
                </a:solidFill>
              </a:rPr>
              <a:t>Posterior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Osteotomies</a:t>
            </a:r>
          </a:p>
          <a:p>
            <a:pPr lvl="2" eaLnBrk="1" hangingPunct="1">
              <a:lnSpc>
                <a:spcPct val="90000"/>
              </a:lnSpc>
            </a:pPr>
            <a:r>
              <a:rPr lang="en-US" sz="2800" dirty="0"/>
              <a:t>Ponte/Smith-Petersen</a:t>
            </a:r>
          </a:p>
          <a:p>
            <a:pPr lvl="2" eaLnBrk="1" hangingPunct="1">
              <a:lnSpc>
                <a:spcPct val="90000"/>
              </a:lnSpc>
            </a:pPr>
            <a:r>
              <a:rPr lang="en-US" sz="2800" dirty="0"/>
              <a:t>Pedicle subtraction</a:t>
            </a:r>
          </a:p>
          <a:p>
            <a:pPr lvl="2" eaLnBrk="1" hangingPunct="1">
              <a:lnSpc>
                <a:spcPct val="90000"/>
              </a:lnSpc>
            </a:pPr>
            <a:r>
              <a:rPr lang="en-US" sz="2800" dirty="0"/>
              <a:t>Vertebral Column Resection (VCR) </a:t>
            </a:r>
            <a:r>
              <a:rPr lang="en-US" sz="2800" dirty="0" err="1"/>
              <a:t>Costotransversectomy</a:t>
            </a:r>
            <a:endParaRPr lang="en-US" sz="2800" dirty="0"/>
          </a:p>
          <a:p>
            <a:pPr lvl="1" eaLnBrk="1" hangingPunct="1">
              <a:lnSpc>
                <a:spcPct val="90000"/>
              </a:lnSpc>
              <a:buFontTx/>
              <a:buNone/>
            </a:pPr>
            <a:endParaRPr lang="en-US" dirty="0"/>
          </a:p>
        </p:txBody>
      </p:sp>
      <p:sp>
        <p:nvSpPr>
          <p:cNvPr id="53254" name="Rectangle 6"/>
          <p:cNvSpPr>
            <a:spLocks noChangeArrowheads="1"/>
          </p:cNvSpPr>
          <p:nvPr/>
        </p:nvSpPr>
        <p:spPr bwMode="auto">
          <a:xfrm>
            <a:off x="8153400" y="4495800"/>
            <a:ext cx="533400" cy="457200"/>
          </a:xfrm>
          <a:prstGeom prst="rect">
            <a:avLst/>
          </a:prstGeom>
          <a:solidFill>
            <a:srgbClr val="000000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3255" name="Rectangle 7"/>
          <p:cNvSpPr>
            <a:spLocks noChangeArrowheads="1"/>
          </p:cNvSpPr>
          <p:nvPr/>
        </p:nvSpPr>
        <p:spPr bwMode="auto">
          <a:xfrm>
            <a:off x="8153400" y="4343400"/>
            <a:ext cx="152400" cy="76200"/>
          </a:xfrm>
          <a:prstGeom prst="rect">
            <a:avLst/>
          </a:prstGeom>
          <a:solidFill>
            <a:srgbClr val="000000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3256" name="Rectangle 8"/>
          <p:cNvSpPr>
            <a:spLocks noChangeArrowheads="1"/>
          </p:cNvSpPr>
          <p:nvPr/>
        </p:nvSpPr>
        <p:spPr bwMode="auto">
          <a:xfrm>
            <a:off x="8610600" y="5486400"/>
            <a:ext cx="152400" cy="76200"/>
          </a:xfrm>
          <a:prstGeom prst="rect">
            <a:avLst/>
          </a:prstGeom>
          <a:solidFill>
            <a:srgbClr val="000000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3257" name="Rectangle 9"/>
          <p:cNvSpPr>
            <a:spLocks noChangeArrowheads="1"/>
          </p:cNvSpPr>
          <p:nvPr/>
        </p:nvSpPr>
        <p:spPr bwMode="auto">
          <a:xfrm>
            <a:off x="7848600" y="3810000"/>
            <a:ext cx="533400" cy="457200"/>
          </a:xfrm>
          <a:prstGeom prst="rect">
            <a:avLst/>
          </a:prstGeom>
          <a:solidFill>
            <a:srgbClr val="000000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3258" name="Rectangle 10"/>
          <p:cNvSpPr>
            <a:spLocks noChangeArrowheads="1"/>
          </p:cNvSpPr>
          <p:nvPr/>
        </p:nvSpPr>
        <p:spPr bwMode="auto">
          <a:xfrm>
            <a:off x="8534400" y="5486400"/>
            <a:ext cx="381000" cy="381000"/>
          </a:xfrm>
          <a:prstGeom prst="rect">
            <a:avLst/>
          </a:prstGeom>
          <a:solidFill>
            <a:srgbClr val="000000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13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7390429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/>
              <a:t>Sagittal Balance Corrective Procedures</a:t>
            </a:r>
          </a:p>
        </p:txBody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z="2800" dirty="0" smtClean="0">
                <a:solidFill>
                  <a:srgbClr val="FFFF00"/>
                </a:solidFill>
              </a:rPr>
              <a:t>Ponte</a:t>
            </a:r>
            <a:endParaRPr lang="en-US" sz="2800" dirty="0">
              <a:solidFill>
                <a:srgbClr val="FFFF00"/>
              </a:solidFill>
            </a:endParaRPr>
          </a:p>
          <a:p>
            <a:pPr lvl="1" eaLnBrk="1" hangingPunct="1"/>
            <a:r>
              <a:rPr lang="en-US" sz="2400" dirty="0" err="1"/>
              <a:t>Schuermans</a:t>
            </a:r>
            <a:r>
              <a:rPr lang="en-US" sz="2400" dirty="0"/>
              <a:t>/Thoracic Kyphosis</a:t>
            </a:r>
          </a:p>
          <a:p>
            <a:pPr lvl="1" eaLnBrk="1" hangingPunct="1"/>
            <a:r>
              <a:rPr lang="en-US" sz="2400" dirty="0"/>
              <a:t>T/L Scoliosis Kyphosis</a:t>
            </a:r>
          </a:p>
          <a:p>
            <a:pPr lvl="1" eaLnBrk="1" hangingPunct="1"/>
            <a:r>
              <a:rPr lang="en-US" sz="2400" dirty="0"/>
              <a:t>Disc spaces open</a:t>
            </a:r>
          </a:p>
          <a:p>
            <a:pPr lvl="1" eaLnBrk="1" hangingPunct="1"/>
            <a:r>
              <a:rPr lang="en-US" sz="2400" dirty="0">
                <a:solidFill>
                  <a:srgbClr val="FFFF00"/>
                </a:solidFill>
              </a:rPr>
              <a:t>5-10 ° per level</a:t>
            </a:r>
          </a:p>
          <a:p>
            <a:pPr lvl="1" eaLnBrk="1" hangingPunct="1"/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934200" y="36513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14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7056173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/>
              <a:t>Sagittal Balance Corrective Procedures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1447800"/>
            <a:ext cx="7696200" cy="47244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dirty="0">
                <a:solidFill>
                  <a:srgbClr val="FFFF00"/>
                </a:solidFill>
              </a:rPr>
              <a:t>PSO (Pedicle Subtraction </a:t>
            </a:r>
            <a:r>
              <a:rPr lang="en-US" dirty="0" err="1">
                <a:solidFill>
                  <a:srgbClr val="FFFF00"/>
                </a:solidFill>
              </a:rPr>
              <a:t>Osteotomy</a:t>
            </a:r>
            <a:r>
              <a:rPr lang="en-US" dirty="0">
                <a:solidFill>
                  <a:srgbClr val="FFFF00"/>
                </a:solidFill>
              </a:rPr>
              <a:t>)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>
                <a:solidFill>
                  <a:srgbClr val="FFFF00"/>
                </a:solidFill>
              </a:rPr>
              <a:t>30 ° to 40 °</a:t>
            </a:r>
            <a:r>
              <a:rPr lang="en-US" dirty="0"/>
              <a:t> correction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Global </a:t>
            </a:r>
            <a:r>
              <a:rPr lang="en-US" dirty="0" err="1"/>
              <a:t>sagittal</a:t>
            </a:r>
            <a:r>
              <a:rPr lang="en-US" dirty="0"/>
              <a:t> imbalance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Typically performed at Lumbar L2, L3, L4 level</a:t>
            </a:r>
          </a:p>
          <a:p>
            <a:pPr eaLnBrk="1" hangingPunct="1">
              <a:lnSpc>
                <a:spcPct val="90000"/>
              </a:lnSpc>
            </a:pPr>
            <a:r>
              <a:rPr lang="en-US" dirty="0">
                <a:solidFill>
                  <a:srgbClr val="FFFF00"/>
                </a:solidFill>
              </a:rPr>
              <a:t>VCR ( Vertebral Body Resection)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More severe Scoliosis/</a:t>
            </a:r>
            <a:r>
              <a:rPr lang="en-US" dirty="0" err="1"/>
              <a:t>Kyphosis</a:t>
            </a:r>
            <a:r>
              <a:rPr lang="en-US" dirty="0"/>
              <a:t> (thoracic)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/>
              <a:t>Performed at apex of </a:t>
            </a:r>
            <a:r>
              <a:rPr lang="en-US" dirty="0" err="1"/>
              <a:t>Kyphosis</a:t>
            </a:r>
            <a:endParaRPr lang="en-US" dirty="0"/>
          </a:p>
          <a:p>
            <a:pPr lvl="1" eaLnBrk="1" hangingPunct="1">
              <a:lnSpc>
                <a:spcPct val="90000"/>
              </a:lnSpc>
            </a:pPr>
            <a:r>
              <a:rPr lang="en-US" dirty="0">
                <a:solidFill>
                  <a:srgbClr val="FFFF00"/>
                </a:solidFill>
              </a:rPr>
              <a:t>Correction 50 ° or greater</a:t>
            </a:r>
            <a:r>
              <a:rPr lang="en-US" dirty="0"/>
              <a:t>, limited by neurologic conditions</a:t>
            </a:r>
          </a:p>
          <a:p>
            <a:pPr lvl="1" eaLnBrk="1" hangingPunct="1">
              <a:lnSpc>
                <a:spcPct val="90000"/>
              </a:lnSpc>
            </a:pPr>
            <a:endParaRPr lang="en-US" dirty="0"/>
          </a:p>
          <a:p>
            <a:pPr lvl="1" eaLnBrk="1" hangingPunct="1">
              <a:lnSpc>
                <a:spcPct val="90000"/>
              </a:lnSpc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15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9584407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84137"/>
            <a:ext cx="8229600" cy="1143000"/>
          </a:xfrm>
        </p:spPr>
        <p:txBody>
          <a:bodyPr/>
          <a:lstStyle/>
          <a:p>
            <a:r>
              <a:rPr lang="en-US" sz="4000" dirty="0" smtClean="0"/>
              <a:t>In-situ rod bending</a:t>
            </a:r>
            <a:br>
              <a:rPr lang="en-US" sz="4000" dirty="0" smtClean="0"/>
            </a:br>
            <a:endParaRPr lang="en-US" sz="6600" dirty="0">
              <a:solidFill>
                <a:srgbClr val="FFFF00"/>
              </a:solidFill>
            </a:endParaRPr>
          </a:p>
        </p:txBody>
      </p:sp>
      <p:pic>
        <p:nvPicPr>
          <p:cNvPr id="4" name="Content Placeholder 3" descr="9.bmp"/>
          <p:cNvPicPr>
            <a:picLocks noGrp="1" noChangeAspect="1"/>
          </p:cNvPicPr>
          <p:nvPr>
            <p:ph idx="1"/>
          </p:nvPr>
        </p:nvPicPr>
        <p:blipFill>
          <a:blip r:embed="rId2"/>
          <a:srcRect l="-11089" r="-11089"/>
          <a:stretch>
            <a:fillRect/>
          </a:stretch>
        </p:blipFill>
        <p:spPr>
          <a:xfrm>
            <a:off x="0" y="2900550"/>
            <a:ext cx="4744048" cy="2912188"/>
          </a:xfrm>
        </p:spPr>
      </p:pic>
      <p:pic>
        <p:nvPicPr>
          <p:cNvPr id="6" name="Picture 5" descr="12.bmp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31636" y="2900550"/>
            <a:ext cx="4055164" cy="3041373"/>
          </a:xfrm>
          <a:prstGeom prst="rect">
            <a:avLst/>
          </a:prstGeom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812280" y="307887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16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1603090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/>
              <a:t>Ponte Osteotomy</a:t>
            </a:r>
          </a:p>
        </p:txBody>
      </p:sp>
      <p:sp>
        <p:nvSpPr>
          <p:cNvPr id="552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None/>
            </a:pPr>
            <a:endParaRPr lang="en-US" dirty="0"/>
          </a:p>
        </p:txBody>
      </p:sp>
      <p:pic>
        <p:nvPicPr>
          <p:cNvPr id="55300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4800" y="1981200"/>
            <a:ext cx="8316913" cy="1704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5303" name="Rectangle 7"/>
          <p:cNvSpPr>
            <a:spLocks noChangeArrowheads="1"/>
          </p:cNvSpPr>
          <p:nvPr/>
        </p:nvSpPr>
        <p:spPr bwMode="auto">
          <a:xfrm>
            <a:off x="5486400" y="3048000"/>
            <a:ext cx="1828800" cy="304800"/>
          </a:xfrm>
          <a:prstGeom prst="rect">
            <a:avLst/>
          </a:prstGeom>
          <a:noFill/>
          <a:ln w="3810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pic>
        <p:nvPicPr>
          <p:cNvPr id="55305" name="Picture 9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371600" y="1447800"/>
            <a:ext cx="61722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17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9841469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322" name="Picture 2" descr="10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867400" y="1412875"/>
            <a:ext cx="2774950" cy="4392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6323" name="Picture 3" descr="11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39750" y="1412875"/>
            <a:ext cx="2757488" cy="4392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6324" name="Picture 4" descr="1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276600" y="1412875"/>
            <a:ext cx="2630488" cy="4392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5237" name="Text Box 5"/>
          <p:cNvSpPr txBox="1">
            <a:spLocks noChangeArrowheads="1"/>
          </p:cNvSpPr>
          <p:nvPr/>
        </p:nvSpPr>
        <p:spPr bwMode="auto">
          <a:xfrm>
            <a:off x="1066800" y="152400"/>
            <a:ext cx="7239000" cy="1189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 eaLnBrk="0" hangingPunct="0">
              <a:spcBef>
                <a:spcPct val="50000"/>
              </a:spcBef>
              <a:defRPr/>
            </a:pPr>
            <a:r>
              <a:rPr lang="en-US" sz="3600" dirty="0">
                <a:solidFill>
                  <a:srgbClr val="FFFF00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Ponte Osteotomy</a:t>
            </a:r>
          </a:p>
          <a:p>
            <a:pPr algn="ctr" eaLnBrk="0" hangingPunct="0">
              <a:spcBef>
                <a:spcPct val="50000"/>
              </a:spcBef>
              <a:defRPr/>
            </a:pPr>
            <a:r>
              <a:rPr lang="en-US" sz="2400" b="1" dirty="0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Times New Roman" charset="0"/>
                <a:ea typeface="Arial"/>
                <a:cs typeface="Arial"/>
              </a:rPr>
              <a:t>5</a:t>
            </a:r>
            <a:r>
              <a:rPr lang="en-US" sz="2400" b="1" dirty="0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Times New Roman" charset="0"/>
                <a:ea typeface="Times New Roman" charset="0"/>
                <a:cs typeface="Times New Roman" charset="0"/>
              </a:rPr>
              <a:t>° correction per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010400" y="152400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18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174025615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154" name="Picture 2" descr="1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175849" y="2104517"/>
            <a:ext cx="2404464" cy="41407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9155" name="Picture 3" descr="1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35951" y="2104517"/>
            <a:ext cx="2288249" cy="41407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9156" name="Line 4"/>
          <p:cNvSpPr>
            <a:spLocks noChangeShapeType="1"/>
          </p:cNvSpPr>
          <p:nvPr/>
        </p:nvSpPr>
        <p:spPr bwMode="auto">
          <a:xfrm>
            <a:off x="2093913" y="2163763"/>
            <a:ext cx="0" cy="1752600"/>
          </a:xfrm>
          <a:prstGeom prst="line">
            <a:avLst/>
          </a:prstGeom>
          <a:noFill/>
          <a:ln w="57150">
            <a:solidFill>
              <a:srgbClr val="FF00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49157" name="Line 5"/>
          <p:cNvSpPr>
            <a:spLocks noChangeShapeType="1"/>
          </p:cNvSpPr>
          <p:nvPr/>
        </p:nvSpPr>
        <p:spPr bwMode="auto">
          <a:xfrm flipV="1">
            <a:off x="1941513" y="4449763"/>
            <a:ext cx="152400" cy="1295400"/>
          </a:xfrm>
          <a:prstGeom prst="line">
            <a:avLst/>
          </a:prstGeom>
          <a:noFill/>
          <a:ln w="57150">
            <a:solidFill>
              <a:srgbClr val="FF00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49158" name="Freeform 6"/>
          <p:cNvSpPr>
            <a:spLocks/>
          </p:cNvSpPr>
          <p:nvPr/>
        </p:nvSpPr>
        <p:spPr bwMode="auto">
          <a:xfrm>
            <a:off x="6208713" y="2316163"/>
            <a:ext cx="546100" cy="3276600"/>
          </a:xfrm>
          <a:custGeom>
            <a:avLst/>
            <a:gdLst>
              <a:gd name="T0" fmla="*/ 88557 w 296"/>
              <a:gd name="T1" fmla="*/ 0 h 2160"/>
              <a:gd name="T2" fmla="*/ 531341 w 296"/>
              <a:gd name="T3" fmla="*/ 1456267 h 2160"/>
              <a:gd name="T4" fmla="*/ 0 w 296"/>
              <a:gd name="T5" fmla="*/ 3276600 h 2160"/>
              <a:gd name="T6" fmla="*/ 0 60000 65536"/>
              <a:gd name="T7" fmla="*/ 0 60000 65536"/>
              <a:gd name="T8" fmla="*/ 0 60000 65536"/>
              <a:gd name="T9" fmla="*/ 0 w 296"/>
              <a:gd name="T10" fmla="*/ 0 h 2160"/>
              <a:gd name="T11" fmla="*/ 296 w 296"/>
              <a:gd name="T12" fmla="*/ 2160 h 216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96" h="2160">
                <a:moveTo>
                  <a:pt x="48" y="0"/>
                </a:moveTo>
                <a:cubicBezTo>
                  <a:pt x="172" y="300"/>
                  <a:pt x="296" y="600"/>
                  <a:pt x="288" y="960"/>
                </a:cubicBezTo>
                <a:cubicBezTo>
                  <a:pt x="280" y="1320"/>
                  <a:pt x="48" y="1960"/>
                  <a:pt x="0" y="2160"/>
                </a:cubicBezTo>
              </a:path>
            </a:pathLst>
          </a:custGeom>
          <a:noFill/>
          <a:ln w="38100">
            <a:solidFill>
              <a:srgbClr val="FF0000"/>
            </a:solidFill>
            <a:round/>
            <a:headEnd type="triangle" w="med" len="med"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49159" name="Line 7"/>
          <p:cNvSpPr>
            <a:spLocks noChangeShapeType="1"/>
          </p:cNvSpPr>
          <p:nvPr/>
        </p:nvSpPr>
        <p:spPr bwMode="auto">
          <a:xfrm>
            <a:off x="7580313" y="4144963"/>
            <a:ext cx="0" cy="38100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49160" name="Line 8"/>
          <p:cNvSpPr>
            <a:spLocks noChangeShapeType="1"/>
          </p:cNvSpPr>
          <p:nvPr/>
        </p:nvSpPr>
        <p:spPr bwMode="auto">
          <a:xfrm>
            <a:off x="7351713" y="3154363"/>
            <a:ext cx="0" cy="30480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 type="triangle" w="med" len="med"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1209" name="Text Box 9"/>
          <p:cNvSpPr txBox="1">
            <a:spLocks noChangeArrowheads="1"/>
          </p:cNvSpPr>
          <p:nvPr/>
        </p:nvSpPr>
        <p:spPr bwMode="auto">
          <a:xfrm>
            <a:off x="990600" y="0"/>
            <a:ext cx="7086600" cy="30223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 algn="ctr" defTabSz="914400" eaLnBrk="0" fontAlgn="base" hangingPunct="0">
              <a:lnSpc>
                <a:spcPct val="80000"/>
              </a:lnSpc>
              <a:spcBef>
                <a:spcPct val="50000"/>
              </a:spcBef>
              <a:spcAft>
                <a:spcPct val="0"/>
              </a:spcAft>
              <a:defRPr/>
            </a:pPr>
            <a:r>
              <a:rPr lang="en-US" sz="2800" b="1" dirty="0">
                <a:solidFill>
                  <a:srgbClr val="FFFF00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Ponte </a:t>
            </a:r>
            <a:r>
              <a:rPr lang="en-US" sz="2800" b="1" dirty="0" err="1">
                <a:solidFill>
                  <a:srgbClr val="FFFF00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Osteotomy</a:t>
            </a:r>
            <a:endParaRPr lang="en-US" sz="2800" b="1" dirty="0">
              <a:solidFill>
                <a:srgbClr val="FFFF00"/>
              </a:solidFill>
              <a:effectLst>
                <a:outerShdw blurRad="38100" dist="38100" dir="2700000" algn="tl">
                  <a:srgbClr val="808080"/>
                </a:outerShdw>
              </a:effectLst>
              <a:latin typeface="Arial"/>
              <a:ea typeface="Arial"/>
              <a:cs typeface="Arial"/>
            </a:endParaRPr>
          </a:p>
          <a:p>
            <a:pPr algn="ctr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r>
              <a:rPr lang="en-US" sz="2800" b="1" dirty="0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Requires level of </a:t>
            </a:r>
            <a:r>
              <a:rPr lang="en-US" sz="2800" b="1" dirty="0" err="1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flexibilty</a:t>
            </a:r>
            <a:r>
              <a:rPr lang="en-US" sz="2800" b="1" dirty="0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 through disc</a:t>
            </a:r>
          </a:p>
          <a:p>
            <a:pPr algn="ctr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r>
              <a:rPr lang="en-US" sz="2800" b="1" dirty="0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 Lengthens anterior column</a:t>
            </a:r>
            <a:endParaRPr lang="en-US" b="1" dirty="0">
              <a:solidFill>
                <a:srgbClr val="FFFF00"/>
              </a:solidFill>
              <a:latin typeface="Arial"/>
              <a:ea typeface="Arial"/>
              <a:cs typeface="Arial"/>
            </a:endParaRPr>
          </a:p>
          <a:p>
            <a:pPr algn="ctr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2800" b="1" dirty="0">
              <a:solidFill>
                <a:srgbClr val="FFFFFF"/>
              </a:solidFill>
              <a:effectLst>
                <a:outerShdw blurRad="38100" dist="38100" dir="2700000" algn="tl">
                  <a:srgbClr val="808080"/>
                </a:outerShdw>
              </a:effectLst>
              <a:latin typeface="Times New Roman" charset="0"/>
              <a:ea typeface="Arial"/>
              <a:cs typeface="Arial"/>
            </a:endParaRPr>
          </a:p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2800" dirty="0">
              <a:solidFill>
                <a:srgbClr val="FFFFFF"/>
              </a:solidFill>
              <a:latin typeface="Times New Roman" charset="0"/>
              <a:ea typeface="Arial"/>
              <a:cs typeface="Arial"/>
            </a:endParaRP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>
          <a:xfrm>
            <a:off x="6777038" y="289560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19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736818866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/>
              <a:t>Ponte Osteotomy</a:t>
            </a:r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endParaRPr lang="en-US"/>
          </a:p>
        </p:txBody>
      </p:sp>
      <p:pic>
        <p:nvPicPr>
          <p:cNvPr id="60420" name="Picture 4" descr="pont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743200" y="1752600"/>
            <a:ext cx="3397250" cy="4483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20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1985642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endParaRPr lang="en-US"/>
          </a:p>
        </p:txBody>
      </p:sp>
      <p:sp>
        <p:nvSpPr>
          <p:cNvPr id="614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endParaRPr lang="en-US" dirty="0"/>
          </a:p>
        </p:txBody>
      </p:sp>
      <p:pic>
        <p:nvPicPr>
          <p:cNvPr id="61444" name="Picture 4" descr="ponte 5a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562600" y="381000"/>
            <a:ext cx="1706563" cy="6283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1445" name="Picture 5" descr="ponte 4a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396042" y="609600"/>
            <a:ext cx="2359025" cy="586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21</a:t>
            </a:fld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0490324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/>
              <a:t>Ponte</a:t>
            </a:r>
            <a:br>
              <a:rPr lang="en-US" sz="4000"/>
            </a:br>
            <a:r>
              <a:rPr lang="en-US" sz="4000"/>
              <a:t>Indications</a:t>
            </a:r>
          </a:p>
        </p:txBody>
      </p:sp>
      <p:sp>
        <p:nvSpPr>
          <p:cNvPr id="634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1600200"/>
            <a:ext cx="3924300" cy="4724400"/>
          </a:xfrm>
        </p:spPr>
        <p:txBody>
          <a:bodyPr/>
          <a:lstStyle/>
          <a:p>
            <a:pPr eaLnBrk="1" hangingPunct="1"/>
            <a:r>
              <a:rPr lang="en-US"/>
              <a:t>Schuermans Kyphosis</a:t>
            </a:r>
          </a:p>
          <a:p>
            <a:pPr eaLnBrk="1" hangingPunct="1"/>
            <a:r>
              <a:rPr lang="en-US"/>
              <a:t>Rigid curves</a:t>
            </a:r>
          </a:p>
          <a:p>
            <a:pPr lvl="1" eaLnBrk="1" hangingPunct="1"/>
            <a:r>
              <a:rPr lang="en-US"/>
              <a:t>Thoracic</a:t>
            </a:r>
          </a:p>
          <a:p>
            <a:pPr lvl="1" eaLnBrk="1" hangingPunct="1"/>
            <a:r>
              <a:rPr lang="en-US"/>
              <a:t>TL/L</a:t>
            </a:r>
          </a:p>
          <a:p>
            <a:pPr lvl="1" eaLnBrk="1" hangingPunct="1"/>
            <a:r>
              <a:rPr lang="en-US"/>
              <a:t>Combination with PSO</a:t>
            </a:r>
          </a:p>
        </p:txBody>
      </p:sp>
      <p:pic>
        <p:nvPicPr>
          <p:cNvPr id="63492" name="Picture 4" descr="pont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229100" y="1600200"/>
            <a:ext cx="3397250" cy="4483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70104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22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5325369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76200"/>
            <a:ext cx="8229600" cy="1384300"/>
          </a:xfrm>
        </p:spPr>
        <p:txBody>
          <a:bodyPr/>
          <a:lstStyle/>
          <a:p>
            <a:pPr eaLnBrk="1" hangingPunct="1"/>
            <a:r>
              <a:rPr lang="en-US"/>
              <a:t>Smith Petersen</a:t>
            </a:r>
          </a:p>
        </p:txBody>
      </p:sp>
      <p:sp>
        <p:nvSpPr>
          <p:cNvPr id="6246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304800" y="1828800"/>
            <a:ext cx="4038600" cy="4724400"/>
          </a:xfrm>
        </p:spPr>
        <p:txBody>
          <a:bodyPr/>
          <a:lstStyle/>
          <a:p>
            <a:pPr eaLnBrk="1" hangingPunct="1"/>
            <a:r>
              <a:rPr lang="en-US" sz="2800"/>
              <a:t>Extension (Smith-Peterson) osteotomy</a:t>
            </a:r>
          </a:p>
          <a:p>
            <a:pPr lvl="1" eaLnBrk="1" hangingPunct="1"/>
            <a:r>
              <a:rPr lang="en-US" sz="2400">
                <a:solidFill>
                  <a:srgbClr val="FFFF00"/>
                </a:solidFill>
              </a:rPr>
              <a:t>Shorten</a:t>
            </a:r>
            <a:r>
              <a:rPr lang="en-US" sz="2400"/>
              <a:t> the posterior column and</a:t>
            </a:r>
            <a:r>
              <a:rPr lang="en-US" sz="2400">
                <a:solidFill>
                  <a:srgbClr val="FFFF00"/>
                </a:solidFill>
              </a:rPr>
              <a:t> lengthen </a:t>
            </a:r>
            <a:r>
              <a:rPr lang="en-US" sz="2400"/>
              <a:t>the anterior column </a:t>
            </a:r>
          </a:p>
          <a:p>
            <a:pPr lvl="1" eaLnBrk="1" hangingPunct="1"/>
            <a:r>
              <a:rPr lang="en-US" sz="2400"/>
              <a:t>Wide bilateral foraminotomy, resection of Pars</a:t>
            </a:r>
          </a:p>
          <a:p>
            <a:pPr lvl="1" eaLnBrk="1" hangingPunct="1"/>
            <a:r>
              <a:rPr lang="en-US" sz="2400"/>
              <a:t>Opening through disc space and ALL</a:t>
            </a:r>
          </a:p>
          <a:p>
            <a:pPr eaLnBrk="1" hangingPunct="1"/>
            <a:r>
              <a:rPr lang="en-US" sz="2800"/>
              <a:t>Risk vascular injury</a:t>
            </a:r>
          </a:p>
          <a:p>
            <a:pPr lvl="1" eaLnBrk="1" hangingPunct="1"/>
            <a:endParaRPr lang="en-US" sz="2400"/>
          </a:p>
          <a:p>
            <a:pPr lvl="1" eaLnBrk="1" hangingPunct="1"/>
            <a:endParaRPr lang="en-US" sz="2400"/>
          </a:p>
        </p:txBody>
      </p:sp>
      <p:pic>
        <p:nvPicPr>
          <p:cNvPr id="62468" name="Picture 4" descr="15-3-8f1"/>
          <p:cNvPicPr>
            <a:picLocks noGrp="1" noChangeAspect="1" noChangeArrowheads="1"/>
          </p:cNvPicPr>
          <p:nvPr>
            <p:ph type="clipArt" sz="half" idx="2"/>
          </p:nvPr>
        </p:nvPicPr>
        <p:blipFill>
          <a:blip r:embed="rId2"/>
          <a:srcRect/>
          <a:stretch>
            <a:fillRect/>
          </a:stretch>
        </p:blipFill>
        <p:spPr>
          <a:xfrm>
            <a:off x="4910138" y="1649413"/>
            <a:ext cx="3235325" cy="2162175"/>
          </a:xfrm>
          <a:ln w="28575">
            <a:solidFill>
              <a:schemeClr val="hlink"/>
            </a:solidFill>
          </a:ln>
        </p:spPr>
      </p:pic>
      <p:pic>
        <p:nvPicPr>
          <p:cNvPr id="62469" name="Picture 4" descr="15-3-8f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910138" y="3850481"/>
            <a:ext cx="3160712" cy="2185987"/>
          </a:xfrm>
          <a:prstGeom prst="rect">
            <a:avLst/>
          </a:prstGeom>
          <a:noFill/>
          <a:ln w="28575">
            <a:solidFill>
              <a:schemeClr val="hlink"/>
            </a:solidFill>
            <a:miter lim="800000"/>
            <a:headEnd/>
            <a:tailEnd/>
          </a:ln>
        </p:spPr>
      </p:pic>
      <p:sp>
        <p:nvSpPr>
          <p:cNvPr id="62470" name="TextBox 5"/>
          <p:cNvSpPr txBox="1">
            <a:spLocks noChangeArrowheads="1"/>
          </p:cNvSpPr>
          <p:nvPr/>
        </p:nvSpPr>
        <p:spPr bwMode="auto">
          <a:xfrm>
            <a:off x="6102350" y="5786438"/>
            <a:ext cx="1185863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r>
              <a:rPr lang="en-US" sz="2000">
                <a:solidFill>
                  <a:srgbClr val="FA2C0A"/>
                </a:solidFill>
                <a:latin typeface="Arial"/>
                <a:ea typeface="Arial"/>
                <a:cs typeface="Arial"/>
              </a:rPr>
              <a:t>Ponte</a:t>
            </a:r>
          </a:p>
        </p:txBody>
      </p:sp>
      <p:sp>
        <p:nvSpPr>
          <p:cNvPr id="62471" name="TextBox 6"/>
          <p:cNvSpPr txBox="1">
            <a:spLocks noChangeArrowheads="1"/>
          </p:cNvSpPr>
          <p:nvPr/>
        </p:nvSpPr>
        <p:spPr bwMode="auto">
          <a:xfrm>
            <a:off x="5659438" y="3441700"/>
            <a:ext cx="1960562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r>
              <a:rPr lang="en-US">
                <a:solidFill>
                  <a:srgbClr val="FA2C0A"/>
                </a:solidFill>
                <a:latin typeface="Arial"/>
                <a:ea typeface="Arial"/>
                <a:cs typeface="Arial"/>
              </a:rPr>
              <a:t>Smith Petersen</a:t>
            </a:r>
          </a:p>
        </p:txBody>
      </p:sp>
      <p:cxnSp>
        <p:nvCxnSpPr>
          <p:cNvPr id="9" name="Straight Arrow Connector 8"/>
          <p:cNvCxnSpPr/>
          <p:nvPr/>
        </p:nvCxnSpPr>
        <p:spPr>
          <a:xfrm rot="5400000">
            <a:off x="7862888" y="3036888"/>
            <a:ext cx="414337" cy="1587"/>
          </a:xfrm>
          <a:prstGeom prst="straightConnector1">
            <a:avLst/>
          </a:prstGeom>
          <a:ln w="38100" cap="flat" cmpd="sng" algn="ctr">
            <a:solidFill>
              <a:schemeClr val="accent1"/>
            </a:solidFill>
            <a:prstDash val="solid"/>
            <a:round/>
            <a:headEnd type="triangle" w="med" len="med"/>
            <a:tailEnd type="triangl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rot="5400000">
            <a:off x="7751763" y="4811713"/>
            <a:ext cx="261937" cy="1587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rot="5400000">
            <a:off x="7753350" y="5514975"/>
            <a:ext cx="261938" cy="1588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>
          <a:xfrm>
            <a:off x="6815138" y="76200"/>
            <a:ext cx="2133600" cy="476250"/>
          </a:xfrm>
        </p:spPr>
        <p:txBody>
          <a:bodyPr/>
          <a:lstStyle/>
          <a:p>
            <a:pPr>
              <a:defRPr/>
            </a:pPr>
            <a:fld id="{ED57522F-A12F-D549-A158-3B8F32FB7DE5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23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9933451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4" name="Picture 2" descr="27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066800" y="1295400"/>
            <a:ext cx="2207420" cy="468694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4515" name="Picture 3" descr="28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686945" y="1231901"/>
            <a:ext cx="2979935" cy="47504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4276" name="Rectangle 4"/>
          <p:cNvSpPr>
            <a:spLocks noChangeArrowheads="1"/>
          </p:cNvSpPr>
          <p:nvPr/>
        </p:nvSpPr>
        <p:spPr bwMode="auto">
          <a:xfrm>
            <a:off x="1462088" y="152400"/>
            <a:ext cx="6788150" cy="107721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 algn="ctr" eaLnBrk="0" hangingPunct="0">
              <a:defRPr/>
            </a:pPr>
            <a:r>
              <a:rPr lang="en-US" sz="3600" dirty="0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Pedicle Subtraction </a:t>
            </a:r>
            <a:r>
              <a:rPr lang="en-US" sz="3600" dirty="0" err="1">
                <a:solidFill>
                  <a:srgbClr val="FFFFFF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Osteotomy</a:t>
            </a:r>
            <a:endParaRPr lang="en-US" sz="3600" dirty="0">
              <a:solidFill>
                <a:srgbClr val="FFFFFF"/>
              </a:solidFill>
              <a:effectLst>
                <a:outerShdw blurRad="38100" dist="38100" dir="2700000" algn="tl">
                  <a:srgbClr val="808080"/>
                </a:outerShdw>
              </a:effectLst>
              <a:latin typeface="Arial"/>
              <a:ea typeface="Arial"/>
              <a:cs typeface="Arial"/>
            </a:endParaRPr>
          </a:p>
          <a:p>
            <a:pPr algn="ctr" eaLnBrk="0" hangingPunct="0">
              <a:defRPr/>
            </a:pPr>
            <a:r>
              <a:rPr lang="en-US" sz="2800" dirty="0">
                <a:solidFill>
                  <a:srgbClr val="FFFF00"/>
                </a:solidFill>
                <a:effectLst>
                  <a:outerShdw blurRad="38100" dist="38100" dir="2700000" algn="tl">
                    <a:srgbClr val="808080"/>
                  </a:outerShdw>
                </a:effectLst>
                <a:latin typeface="Arial"/>
                <a:ea typeface="Arial"/>
                <a:cs typeface="Arial"/>
              </a:rPr>
              <a:t>30°- 40° correction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7010400" y="152400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24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79520084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538" name="Picture 2" descr="29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11188" y="1052513"/>
            <a:ext cx="3459162" cy="51133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5539" name="Picture 3" descr="30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633912" y="1052513"/>
            <a:ext cx="3838575" cy="5013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806259" y="185980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25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22421294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562" name="Picture 2" descr="3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815681" y="1052513"/>
            <a:ext cx="3475037" cy="50847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6563" name="Picture 3" descr="3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38200" y="990600"/>
            <a:ext cx="3338513" cy="5086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6564" name="Line 4"/>
          <p:cNvSpPr>
            <a:spLocks noChangeShapeType="1"/>
          </p:cNvSpPr>
          <p:nvPr/>
        </p:nvSpPr>
        <p:spPr bwMode="auto">
          <a:xfrm>
            <a:off x="2514600" y="1447800"/>
            <a:ext cx="0" cy="1752600"/>
          </a:xfrm>
          <a:prstGeom prst="line">
            <a:avLst/>
          </a:prstGeom>
          <a:noFill/>
          <a:ln w="57150">
            <a:solidFill>
              <a:srgbClr val="FF00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6565" name="Line 5"/>
          <p:cNvSpPr>
            <a:spLocks noChangeShapeType="1"/>
          </p:cNvSpPr>
          <p:nvPr/>
        </p:nvSpPr>
        <p:spPr bwMode="auto">
          <a:xfrm flipV="1">
            <a:off x="2438400" y="3810000"/>
            <a:ext cx="76200" cy="1371600"/>
          </a:xfrm>
          <a:prstGeom prst="line">
            <a:avLst/>
          </a:prstGeom>
          <a:noFill/>
          <a:ln w="57150">
            <a:solidFill>
              <a:srgbClr val="FF00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6566" name="Line 6"/>
          <p:cNvSpPr>
            <a:spLocks noChangeShapeType="1"/>
          </p:cNvSpPr>
          <p:nvPr/>
        </p:nvSpPr>
        <p:spPr bwMode="auto">
          <a:xfrm flipV="1">
            <a:off x="6629400" y="4267200"/>
            <a:ext cx="0" cy="1219200"/>
          </a:xfrm>
          <a:prstGeom prst="line">
            <a:avLst/>
          </a:prstGeom>
          <a:noFill/>
          <a:ln w="57150">
            <a:solidFill>
              <a:srgbClr val="FF00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6567" name="Line 7"/>
          <p:cNvSpPr>
            <a:spLocks noChangeShapeType="1"/>
          </p:cNvSpPr>
          <p:nvPr/>
        </p:nvSpPr>
        <p:spPr bwMode="auto">
          <a:xfrm>
            <a:off x="6629400" y="2133600"/>
            <a:ext cx="0" cy="1752600"/>
          </a:xfrm>
          <a:prstGeom prst="line">
            <a:avLst/>
          </a:prstGeom>
          <a:noFill/>
          <a:ln w="57150">
            <a:solidFill>
              <a:srgbClr val="FF0000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7010400" y="247973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26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73774646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706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6200" y="476250"/>
            <a:ext cx="4484688" cy="5638800"/>
          </a:xfrm>
          <a:prstGeom prst="rect">
            <a:avLst/>
          </a:prstGeom>
          <a:noFill/>
          <a:ln w="28575">
            <a:solidFill>
              <a:schemeClr val="hlink"/>
            </a:solidFill>
            <a:miter lim="800000"/>
            <a:headEnd/>
            <a:tailEnd/>
          </a:ln>
        </p:spPr>
      </p:pic>
      <p:pic>
        <p:nvPicPr>
          <p:cNvPr id="72707" name="Picture 5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60888" y="476250"/>
            <a:ext cx="4281487" cy="5638800"/>
          </a:xfrm>
          <a:prstGeom prst="rect">
            <a:avLst/>
          </a:prstGeom>
          <a:noFill/>
          <a:ln w="28575">
            <a:solidFill>
              <a:schemeClr val="hlink"/>
            </a:solidFill>
            <a:miter lim="800000"/>
            <a:headEnd/>
            <a:tailEnd/>
          </a:ln>
        </p:spPr>
      </p:pic>
      <p:sp>
        <p:nvSpPr>
          <p:cNvPr id="72708" name="TextBox 3"/>
          <p:cNvSpPr txBox="1">
            <a:spLocks noChangeArrowheads="1"/>
          </p:cNvSpPr>
          <p:nvPr/>
        </p:nvSpPr>
        <p:spPr bwMode="auto">
          <a:xfrm>
            <a:off x="552450" y="6415088"/>
            <a:ext cx="3716338" cy="368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t>Compliments of Chris Shaffrey,MD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7010400" y="0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27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0141685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730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" y="590227"/>
            <a:ext cx="4406900" cy="5410200"/>
          </a:xfrm>
          <a:prstGeom prst="rect">
            <a:avLst/>
          </a:prstGeom>
          <a:noFill/>
          <a:ln w="28575">
            <a:solidFill>
              <a:schemeClr val="hlink"/>
            </a:solidFill>
            <a:miter lim="800000"/>
            <a:headEnd/>
            <a:tailEnd/>
          </a:ln>
        </p:spPr>
      </p:pic>
      <p:pic>
        <p:nvPicPr>
          <p:cNvPr id="73731" name="Picture 5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714875" y="590227"/>
            <a:ext cx="4314825" cy="5410200"/>
          </a:xfrm>
          <a:prstGeom prst="rect">
            <a:avLst/>
          </a:prstGeom>
          <a:noFill/>
          <a:ln w="28575">
            <a:solidFill>
              <a:schemeClr val="hlink"/>
            </a:solidFill>
            <a:miter lim="800000"/>
            <a:headEnd/>
            <a:tailEnd/>
          </a:ln>
        </p:spPr>
      </p:pic>
      <p:sp>
        <p:nvSpPr>
          <p:cNvPr id="73732" name="TextBox 3"/>
          <p:cNvSpPr txBox="1">
            <a:spLocks noChangeArrowheads="1"/>
          </p:cNvSpPr>
          <p:nvPr/>
        </p:nvSpPr>
        <p:spPr bwMode="auto">
          <a:xfrm>
            <a:off x="552450" y="6415088"/>
            <a:ext cx="3716338" cy="368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>
                <a:solidFill>
                  <a:srgbClr val="FFFFFF"/>
                </a:solidFill>
                <a:latin typeface="Arial"/>
                <a:ea typeface="Arial"/>
                <a:cs typeface="Arial"/>
              </a:rPr>
              <a:t>Compliments of Chris Shaffrey,MD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896100" y="113977"/>
            <a:ext cx="2133600" cy="476250"/>
          </a:xfrm>
        </p:spPr>
        <p:txBody>
          <a:bodyPr/>
          <a:lstStyle/>
          <a:p>
            <a:pPr>
              <a:defRPr/>
            </a:pPr>
            <a:fld id="{B4439D8E-63EA-6B41-8AF9-BF0FB28ABFA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28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6418985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7"/>
            <a:ext cx="8229600" cy="1689629"/>
          </a:xfrm>
        </p:spPr>
        <p:txBody>
          <a:bodyPr/>
          <a:lstStyle/>
          <a:p>
            <a:pPr lvl="1"/>
            <a:r>
              <a:rPr lang="en-US" dirty="0" smtClean="0"/>
              <a:t>VCR</a:t>
            </a:r>
            <a:br>
              <a:rPr lang="en-US" dirty="0" smtClean="0"/>
            </a:br>
            <a:r>
              <a:rPr lang="en-US" sz="3200" dirty="0" smtClean="0">
                <a:solidFill>
                  <a:srgbClr val="FFFF00"/>
                </a:solidFill>
              </a:rPr>
              <a:t>Correction 50 ° or greater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229100" y="1600200"/>
            <a:ext cx="4219480" cy="4724400"/>
          </a:xfrm>
        </p:spPr>
        <p:txBody>
          <a:bodyPr/>
          <a:lstStyle/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0616" y="2193497"/>
            <a:ext cx="2242057" cy="3566909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97335" y="2193497"/>
            <a:ext cx="2201731" cy="362877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96240" y="2193497"/>
            <a:ext cx="2291268" cy="3587339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043121" y="5956300"/>
            <a:ext cx="3975100" cy="368300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050316" y="5955268"/>
            <a:ext cx="99280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solidFill>
                  <a:srgbClr val="FFFFFF"/>
                </a:solidFill>
                <a:latin typeface="Arial"/>
                <a:ea typeface="Arial"/>
                <a:cs typeface="Arial"/>
              </a:rPr>
              <a:t>Bridwell</a:t>
            </a:r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>
          <a:xfrm>
            <a:off x="6768173" y="274637"/>
            <a:ext cx="2133600" cy="476250"/>
          </a:xfrm>
        </p:spPr>
        <p:txBody>
          <a:bodyPr/>
          <a:lstStyle/>
          <a:p>
            <a:pPr>
              <a:defRPr/>
            </a:pPr>
            <a:fld id="{A0F5F70D-6F41-6B4E-8F0D-2E1131166D53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29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>
          <a:xfrm>
            <a:off x="3124200" y="6324600"/>
            <a:ext cx="2895600" cy="476250"/>
          </a:xfrm>
        </p:spPr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5189006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/>
              <a:t>Vertebral Column Resection</a:t>
            </a:r>
            <a:br>
              <a:rPr lang="en-US" sz="4000"/>
            </a:br>
            <a:r>
              <a:rPr lang="en-US" sz="4000"/>
              <a:t> VCR</a:t>
            </a:r>
          </a:p>
        </p:txBody>
      </p:sp>
      <p:sp>
        <p:nvSpPr>
          <p:cNvPr id="552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endParaRPr lang="en-US"/>
          </a:p>
        </p:txBody>
      </p:sp>
      <p:pic>
        <p:nvPicPr>
          <p:cNvPr id="55300" name="Picture 4"/>
          <p:cNvPicPr>
            <a:picLocks noChangeAspect="1" noChangeArrowheads="1"/>
          </p:cNvPicPr>
          <p:nvPr/>
        </p:nvPicPr>
        <p:blipFill>
          <a:blip r:embed="rId2">
            <a:lum bright="6000"/>
          </a:blip>
          <a:srcRect/>
          <a:stretch>
            <a:fillRect/>
          </a:stretch>
        </p:blipFill>
        <p:spPr bwMode="auto">
          <a:xfrm>
            <a:off x="1295400" y="1676400"/>
            <a:ext cx="5867400" cy="4400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5301" name="Line 5"/>
          <p:cNvSpPr>
            <a:spLocks noChangeShapeType="1"/>
          </p:cNvSpPr>
          <p:nvPr/>
        </p:nvSpPr>
        <p:spPr bwMode="auto">
          <a:xfrm flipV="1">
            <a:off x="2514600" y="4724400"/>
            <a:ext cx="1447800" cy="838200"/>
          </a:xfrm>
          <a:prstGeom prst="line">
            <a:avLst/>
          </a:prstGeom>
          <a:noFill/>
          <a:ln w="57150">
            <a:solidFill>
              <a:schemeClr val="tx1"/>
            </a:solidFill>
            <a:round/>
            <a:headEnd/>
            <a:tailEnd type="triangle" w="med" len="med"/>
          </a:ln>
        </p:spPr>
        <p:txBody>
          <a:bodyPr>
            <a:prstTxWarp prst="textNoShape">
              <a:avLst/>
            </a:prstTxWarp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30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5585190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Correction</a:t>
            </a:r>
            <a:endParaRPr lang="en-US" dirty="0"/>
          </a:p>
        </p:txBody>
      </p:sp>
      <p:pic>
        <p:nvPicPr>
          <p:cNvPr id="4" name="Content Placeholder 3" descr="16.bmp"/>
          <p:cNvPicPr>
            <a:picLocks noGrp="1" noChangeAspect="1"/>
          </p:cNvPicPr>
          <p:nvPr>
            <p:ph idx="1"/>
          </p:nvPr>
        </p:nvPicPr>
        <p:blipFill>
          <a:blip r:embed="rId2"/>
          <a:srcRect l="-11089" r="-11089"/>
          <a:stretch>
            <a:fillRect/>
          </a:stretch>
        </p:blipFill>
        <p:spPr>
          <a:xfrm>
            <a:off x="4384874" y="2144588"/>
            <a:ext cx="5045708" cy="3097365"/>
          </a:xfrm>
        </p:spPr>
      </p:pic>
      <p:pic>
        <p:nvPicPr>
          <p:cNvPr id="6" name="Picture 5" descr="6.bmp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2790" y="2144588"/>
            <a:ext cx="3947005" cy="2960254"/>
          </a:xfrm>
          <a:prstGeom prst="rect">
            <a:avLst/>
          </a:prstGeom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553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31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2591575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00"/>
                </a:solidFill>
              </a:rPr>
              <a:t>Summary</a:t>
            </a:r>
            <a:endParaRPr lang="en-US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Coronal Balance less important than Sagittal Balance</a:t>
            </a:r>
          </a:p>
          <a:p>
            <a:r>
              <a:rPr lang="en-US" dirty="0" smtClean="0"/>
              <a:t>Correction is achieved with </a:t>
            </a:r>
            <a:r>
              <a:rPr lang="en-US" dirty="0" err="1" smtClean="0"/>
              <a:t>intraop</a:t>
            </a:r>
            <a:r>
              <a:rPr lang="en-US" dirty="0" smtClean="0"/>
              <a:t> positioning and selective use of osteotomies, and in-situ rod bending.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934200" y="274638"/>
            <a:ext cx="2133600" cy="476250"/>
          </a:xfrm>
        </p:spPr>
        <p:txBody>
          <a:bodyPr/>
          <a:lstStyle/>
          <a:p>
            <a:pPr>
              <a:defRPr/>
            </a:pPr>
            <a:fld id="{4C35BF68-523E-7444-97A4-EE39DB5D8712}" type="slidenum"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pPr>
                <a:defRPr/>
              </a:pPr>
              <a:t>32</a:t>
            </a:fld>
            <a:endParaRPr lang="en-US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CA#11010A</a:t>
            </a:r>
            <a:endParaRPr lang="en-US">
              <a:solidFill>
                <a:srgbClr val="FFFFFF"/>
              </a:solidFill>
              <a:latin typeface="Arial"/>
              <a:ea typeface="Arial"/>
              <a:cs typeface="Arial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942660968"/>
      </p:ext>
    </p:extLst>
  </p:cSld>
  <p:clrMapOvr>
    <a:masterClrMapping/>
  </p:clrMapOvr>
</p:sld>
</file>

<file path=ppt/theme/theme1.xml><?xml version="1.0" encoding="utf-8"?>
<a:theme xmlns:a="http://schemas.openxmlformats.org/drawingml/2006/main" name="Default Theme">
  <a:themeElements>
    <a:clrScheme name="1_CINN Spine 2">
      <a:dk1>
        <a:srgbClr val="000000"/>
      </a:dk1>
      <a:lt1>
        <a:srgbClr val="FFFFFF"/>
      </a:lt1>
      <a:dk2>
        <a:srgbClr val="000066"/>
      </a:dk2>
      <a:lt2>
        <a:srgbClr val="FFCC66"/>
      </a:lt2>
      <a:accent1>
        <a:srgbClr val="FF9900"/>
      </a:accent1>
      <a:accent2>
        <a:srgbClr val="000044"/>
      </a:accent2>
      <a:accent3>
        <a:srgbClr val="AAAAB8"/>
      </a:accent3>
      <a:accent4>
        <a:srgbClr val="DADADA"/>
      </a:accent4>
      <a:accent5>
        <a:srgbClr val="FFCAAA"/>
      </a:accent5>
      <a:accent6>
        <a:srgbClr val="00003D"/>
      </a:accent6>
      <a:hlink>
        <a:srgbClr val="3366FF"/>
      </a:hlink>
      <a:folHlink>
        <a:srgbClr val="FFFF00"/>
      </a:folHlink>
    </a:clrScheme>
    <a:fontScheme name="1_CINN Spine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38100" cap="flat" cmpd="sng" algn="ctr">
          <a:solidFill>
            <a:srgbClr val="800000"/>
          </a:solidFill>
          <a:prstDash val="solid"/>
          <a:round/>
          <a:headEnd type="none" w="med" len="med"/>
          <a:tailEnd type="none" w="med" len="med"/>
        </a:ln>
        <a:effectLst/>
        <a:extLst>
          <a:ext uri="{909E8E84-426E-40dd-AFC4-6F175D3DCCD1}">
            <a14:hiddenFill xmlns="" xmlns:a14="http://schemas.microsoft.com/office/drawing/2010/main">
              <a:solidFill>
                <a:schemeClr val="accent1"/>
              </a:solidFill>
            </a14:hiddenFill>
          </a:ext>
          <a:ext uri="{AF507438-7753-43e0-B8FC-AC1667EBCBE1}">
            <a14:hiddenEffects xmlns="" xmlns:a14="http://schemas.microsoft.com/office/drawing/2010/main">
              <a:effectLst>
                <a:outerShdw blurRad="63500"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0488" tIns="44450" rIns="90488" bIns="44450" numCol="1" anchor="t" anchorCtr="0" compatLnSpc="1">
        <a:prstTxWarp prst="textNoShape">
          <a:avLst/>
        </a:prstTxWarp>
      </a:bodyPr>
      <a:lstStyle>
        <a:defPPr marL="342900" marR="0" indent="-342900" algn="l" defTabSz="914400" rtl="0" eaLnBrk="0" fontAlgn="base" latinLnBrk="0" hangingPunct="0">
          <a:lnSpc>
            <a:spcPct val="100000"/>
          </a:lnSpc>
          <a:spcBef>
            <a:spcPct val="20000"/>
          </a:spcBef>
          <a:spcAft>
            <a:spcPct val="0"/>
          </a:spcAft>
          <a:buClr>
            <a:srgbClr val="FF0000"/>
          </a:buClr>
          <a:buSzPct val="135000"/>
          <a:buFontTx/>
          <a:buNone/>
          <a:tabLst/>
          <a:defRPr kumimoji="0" lang="en-US" sz="1600" b="1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Times New Roman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38100" cap="flat" cmpd="sng" algn="ctr">
          <a:solidFill>
            <a:srgbClr val="800000"/>
          </a:solidFill>
          <a:prstDash val="solid"/>
          <a:round/>
          <a:headEnd type="none" w="med" len="med"/>
          <a:tailEnd type="none" w="med" len="med"/>
        </a:ln>
        <a:effectLst/>
        <a:extLst>
          <a:ext uri="{909E8E84-426E-40dd-AFC4-6F175D3DCCD1}">
            <a14:hiddenFill xmlns="" xmlns:a14="http://schemas.microsoft.com/office/drawing/2010/main">
              <a:solidFill>
                <a:schemeClr val="accent1"/>
              </a:solidFill>
            </a14:hiddenFill>
          </a:ext>
          <a:ext uri="{AF507438-7753-43e0-B8FC-AC1667EBCBE1}">
            <a14:hiddenEffects xmlns="" xmlns:a14="http://schemas.microsoft.com/office/drawing/2010/main">
              <a:effectLst>
                <a:outerShdw blurRad="63500"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0488" tIns="44450" rIns="90488" bIns="44450" numCol="1" anchor="t" anchorCtr="0" compatLnSpc="1">
        <a:prstTxWarp prst="textNoShape">
          <a:avLst/>
        </a:prstTxWarp>
      </a:bodyPr>
      <a:lstStyle>
        <a:defPPr marL="342900" marR="0" indent="-342900" algn="l" defTabSz="914400" rtl="0" eaLnBrk="0" fontAlgn="base" latinLnBrk="0" hangingPunct="0">
          <a:lnSpc>
            <a:spcPct val="100000"/>
          </a:lnSpc>
          <a:spcBef>
            <a:spcPct val="20000"/>
          </a:spcBef>
          <a:spcAft>
            <a:spcPct val="0"/>
          </a:spcAft>
          <a:buClr>
            <a:srgbClr val="FF0000"/>
          </a:buClr>
          <a:buSzPct val="135000"/>
          <a:buFontTx/>
          <a:buNone/>
          <a:tabLst/>
          <a:defRPr kumimoji="0" lang="en-US" sz="1600" b="1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Times New Roman" charset="0"/>
            <a:ea typeface="ＭＳ Ｐゴシック" charset="0"/>
          </a:defRPr>
        </a:defPPr>
      </a:lstStyle>
    </a:lnDef>
  </a:objectDefaults>
  <a:extraClrSchemeLst>
    <a:extraClrScheme>
      <a:clrScheme name="1_CINN Spine 1">
        <a:dk1>
          <a:srgbClr val="000000"/>
        </a:dk1>
        <a:lt1>
          <a:srgbClr val="CCECFF"/>
        </a:lt1>
        <a:dk2>
          <a:srgbClr val="000066"/>
        </a:dk2>
        <a:lt2>
          <a:srgbClr val="6699FF"/>
        </a:lt2>
        <a:accent1>
          <a:srgbClr val="33CCCC"/>
        </a:accent1>
        <a:accent2>
          <a:srgbClr val="0099FF"/>
        </a:accent2>
        <a:accent3>
          <a:srgbClr val="E2F4FF"/>
        </a:accent3>
        <a:accent4>
          <a:srgbClr val="000000"/>
        </a:accent4>
        <a:accent5>
          <a:srgbClr val="ADE2E2"/>
        </a:accent5>
        <a:accent6>
          <a:srgbClr val="008AE7"/>
        </a:accent6>
        <a:hlink>
          <a:srgbClr val="FFFFFF"/>
        </a:hlink>
        <a:folHlink>
          <a:srgbClr val="3366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CINN Spine 2">
        <a:dk1>
          <a:srgbClr val="000000"/>
        </a:dk1>
        <a:lt1>
          <a:srgbClr val="FFFFFF"/>
        </a:lt1>
        <a:dk2>
          <a:srgbClr val="000066"/>
        </a:dk2>
        <a:lt2>
          <a:srgbClr val="FFCC66"/>
        </a:lt2>
        <a:accent1>
          <a:srgbClr val="FF9900"/>
        </a:accent1>
        <a:accent2>
          <a:srgbClr val="000044"/>
        </a:accent2>
        <a:accent3>
          <a:srgbClr val="AAAAB8"/>
        </a:accent3>
        <a:accent4>
          <a:srgbClr val="DADADA"/>
        </a:accent4>
        <a:accent5>
          <a:srgbClr val="FFCAAA"/>
        </a:accent5>
        <a:accent6>
          <a:srgbClr val="00003D"/>
        </a:accent6>
        <a:hlink>
          <a:srgbClr val="3366FF"/>
        </a:hlink>
        <a:folHlink>
          <a:srgbClr val="FF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CINN Spine 3">
        <a:dk1>
          <a:srgbClr val="000000"/>
        </a:dk1>
        <a:lt1>
          <a:srgbClr val="FFFFFF"/>
        </a:lt1>
        <a:dk2>
          <a:srgbClr val="000000"/>
        </a:dk2>
        <a:lt2>
          <a:srgbClr val="DDDDDD"/>
        </a:lt2>
        <a:accent1>
          <a:srgbClr val="CBCBCB"/>
        </a:accent1>
        <a:accent2>
          <a:srgbClr val="C0C0C0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AEAEAE"/>
        </a:accent6>
        <a:hlink>
          <a:srgbClr val="4D4D4D"/>
        </a:hlink>
        <a:folHlink>
          <a:srgbClr val="86868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CINN Spine 4">
        <a:dk1>
          <a:srgbClr val="000000"/>
        </a:dk1>
        <a:lt1>
          <a:srgbClr val="FFFFFF"/>
        </a:lt1>
        <a:dk2>
          <a:srgbClr val="660033"/>
        </a:dk2>
        <a:lt2>
          <a:srgbClr val="FFCC66"/>
        </a:lt2>
        <a:accent1>
          <a:srgbClr val="FF9900"/>
        </a:accent1>
        <a:accent2>
          <a:srgbClr val="440022"/>
        </a:accent2>
        <a:accent3>
          <a:srgbClr val="B8AAAD"/>
        </a:accent3>
        <a:accent4>
          <a:srgbClr val="DADADA"/>
        </a:accent4>
        <a:accent5>
          <a:srgbClr val="FFCAAA"/>
        </a:accent5>
        <a:accent6>
          <a:srgbClr val="3D001E"/>
        </a:accent6>
        <a:hlink>
          <a:srgbClr val="B20059"/>
        </a:hlink>
        <a:folHlink>
          <a:srgbClr val="FF66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CINN Spine 5">
        <a:dk1>
          <a:srgbClr val="000000"/>
        </a:dk1>
        <a:lt1>
          <a:srgbClr val="FFFFFF"/>
        </a:lt1>
        <a:dk2>
          <a:srgbClr val="663300"/>
        </a:dk2>
        <a:lt2>
          <a:srgbClr val="FFCC66"/>
        </a:lt2>
        <a:accent1>
          <a:srgbClr val="FF9900"/>
        </a:accent1>
        <a:accent2>
          <a:srgbClr val="361B00"/>
        </a:accent2>
        <a:accent3>
          <a:srgbClr val="B8ADAA"/>
        </a:accent3>
        <a:accent4>
          <a:srgbClr val="DADADA"/>
        </a:accent4>
        <a:accent5>
          <a:srgbClr val="FFCAAA"/>
        </a:accent5>
        <a:accent6>
          <a:srgbClr val="301700"/>
        </a:accent6>
        <a:hlink>
          <a:srgbClr val="996633"/>
        </a:hlink>
        <a:folHlink>
          <a:srgbClr val="FF66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CINN Spine 6">
        <a:dk1>
          <a:srgbClr val="000000"/>
        </a:dk1>
        <a:lt1>
          <a:srgbClr val="FFFFFF"/>
        </a:lt1>
        <a:dk2>
          <a:srgbClr val="003300"/>
        </a:dk2>
        <a:lt2>
          <a:srgbClr val="FFCC66"/>
        </a:lt2>
        <a:accent1>
          <a:srgbClr val="CC9900"/>
        </a:accent1>
        <a:accent2>
          <a:srgbClr val="001600"/>
        </a:accent2>
        <a:accent3>
          <a:srgbClr val="AAADAA"/>
        </a:accent3>
        <a:accent4>
          <a:srgbClr val="DADADA"/>
        </a:accent4>
        <a:accent5>
          <a:srgbClr val="E2CAAA"/>
        </a:accent5>
        <a:accent6>
          <a:srgbClr val="001300"/>
        </a:accent6>
        <a:hlink>
          <a:srgbClr val="006600"/>
        </a:hlink>
        <a:folHlink>
          <a:srgbClr val="009999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1_Default Design">
  <a:themeElements>
    <a:clrScheme name="1_Default Design 13">
      <a:dk1>
        <a:srgbClr val="808080"/>
      </a:dk1>
      <a:lt1>
        <a:srgbClr val="FFFFFF"/>
      </a:lt1>
      <a:dk2>
        <a:srgbClr val="000000"/>
      </a:dk2>
      <a:lt2>
        <a:srgbClr val="FFFFFF"/>
      </a:lt2>
      <a:accent1>
        <a:srgbClr val="FA2C0A"/>
      </a:accent1>
      <a:accent2>
        <a:srgbClr val="333399"/>
      </a:accent2>
      <a:accent3>
        <a:srgbClr val="AAAAAA"/>
      </a:accent3>
      <a:accent4>
        <a:srgbClr val="DADADA"/>
      </a:accent4>
      <a:accent5>
        <a:srgbClr val="FCACAA"/>
      </a:accent5>
      <a:accent6>
        <a:srgbClr val="2D2D8A"/>
      </a:accent6>
      <a:hlink>
        <a:srgbClr val="009999"/>
      </a:hlink>
      <a:folHlink>
        <a:srgbClr val="99CC00"/>
      </a:folHlink>
    </a:clrScheme>
    <a:fontScheme name="1_Default Design">
      <a:majorFont>
        <a:latin typeface="Arial"/>
        <a:ea typeface="Arial"/>
        <a:cs typeface="Arial"/>
      </a:majorFont>
      <a:minorFont>
        <a:latin typeface="Arial"/>
        <a:ea typeface="Arial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1_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13">
        <a:dk1>
          <a:srgbClr val="808080"/>
        </a:dk1>
        <a:lt1>
          <a:srgbClr val="FFFFFF"/>
        </a:lt1>
        <a:dk2>
          <a:srgbClr val="000000"/>
        </a:dk2>
        <a:lt2>
          <a:srgbClr val="FFFFFF"/>
        </a:lt2>
        <a:accent1>
          <a:srgbClr val="FA2C0A"/>
        </a:accent1>
        <a:accent2>
          <a:srgbClr val="333399"/>
        </a:accent2>
        <a:accent3>
          <a:srgbClr val="AAAAAA"/>
        </a:accent3>
        <a:accent4>
          <a:srgbClr val="DADADA"/>
        </a:accent4>
        <a:accent5>
          <a:srgbClr val="FCACAA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Default Theme.thmx</Template>
  <TotalTime>63</TotalTime>
  <Words>419</Words>
  <Application>Microsoft Office PowerPoint</Application>
  <PresentationFormat>On-screen Show (4:3)</PresentationFormat>
  <Paragraphs>161</Paragraphs>
  <Slides>32</Slides>
  <Notes>1</Notes>
  <HiddenSlides>0</HiddenSlides>
  <MMClips>0</MMClips>
  <ScaleCrop>false</ScaleCrop>
  <HeadingPairs>
    <vt:vector size="6" baseType="variant">
      <vt:variant>
        <vt:lpstr>Theme</vt:lpstr>
      </vt:variant>
      <vt:variant>
        <vt:i4>2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32</vt:i4>
      </vt:variant>
    </vt:vector>
  </HeadingPairs>
  <TitlesOfParts>
    <vt:vector size="35" baseType="lpstr">
      <vt:lpstr>Default Theme</vt:lpstr>
      <vt:lpstr>1_Default Design</vt:lpstr>
      <vt:lpstr>Document</vt:lpstr>
      <vt:lpstr>Coronal Imbalance Correction</vt:lpstr>
      <vt:lpstr>Coronal Balance</vt:lpstr>
      <vt:lpstr>Coronal Balance (&gt;4 cm = imbalanced) </vt:lpstr>
      <vt:lpstr>Coronal Balance</vt:lpstr>
      <vt:lpstr>Slide 5</vt:lpstr>
      <vt:lpstr>Coronal Balance</vt:lpstr>
      <vt:lpstr>Coronal Balance</vt:lpstr>
      <vt:lpstr>Intraop Positioning</vt:lpstr>
      <vt:lpstr>Slide 9</vt:lpstr>
      <vt:lpstr>Bending Films</vt:lpstr>
      <vt:lpstr>Slide 11</vt:lpstr>
      <vt:lpstr>Osteotomies</vt:lpstr>
      <vt:lpstr>Surgical Correction of Sagittal Imbalance</vt:lpstr>
      <vt:lpstr>Sagittal Balance Corrective Procedures</vt:lpstr>
      <vt:lpstr>Sagittal Balance Corrective Procedures</vt:lpstr>
      <vt:lpstr>In-situ rod bending </vt:lpstr>
      <vt:lpstr>Ponte Osteotomy</vt:lpstr>
      <vt:lpstr>Slide 18</vt:lpstr>
      <vt:lpstr>Slide 19</vt:lpstr>
      <vt:lpstr>Ponte Osteotomy</vt:lpstr>
      <vt:lpstr>Slide 21</vt:lpstr>
      <vt:lpstr>Ponte Indications</vt:lpstr>
      <vt:lpstr>Smith Petersen</vt:lpstr>
      <vt:lpstr>Slide 24</vt:lpstr>
      <vt:lpstr>Slide 25</vt:lpstr>
      <vt:lpstr>Slide 26</vt:lpstr>
      <vt:lpstr>Slide 27</vt:lpstr>
      <vt:lpstr>Slide 28</vt:lpstr>
      <vt:lpstr>VCR Correction 50 ° or greater </vt:lpstr>
      <vt:lpstr>Vertebral Column Resection  VCR</vt:lpstr>
      <vt:lpstr>Correction</vt:lpstr>
      <vt:lpstr>Summary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Coronal Imbalance Correction</dc:title>
  <dc:creator>Michael Daubs</dc:creator>
  <cp:lastModifiedBy>swest03</cp:lastModifiedBy>
  <cp:revision>11</cp:revision>
  <dcterms:created xsi:type="dcterms:W3CDTF">2013-02-10T18:10:14Z</dcterms:created>
  <dcterms:modified xsi:type="dcterms:W3CDTF">2013-02-13T15:17:55Z</dcterms:modified>
</cp:coreProperties>
</file>